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89" r:id="rId5"/>
  </p:sldMasterIdLst>
  <p:notesMasterIdLst>
    <p:notesMasterId r:id="rId43"/>
  </p:notesMasterIdLst>
  <p:handoutMasterIdLst>
    <p:handoutMasterId r:id="rId44"/>
  </p:handoutMasterIdLst>
  <p:sldIdLst>
    <p:sldId id="339" r:id="rId6"/>
    <p:sldId id="340" r:id="rId7"/>
    <p:sldId id="386" r:id="rId8"/>
    <p:sldId id="387" r:id="rId9"/>
    <p:sldId id="354" r:id="rId10"/>
    <p:sldId id="388" r:id="rId11"/>
    <p:sldId id="389" r:id="rId12"/>
    <p:sldId id="390" r:id="rId13"/>
    <p:sldId id="391" r:id="rId14"/>
    <p:sldId id="392" r:id="rId15"/>
    <p:sldId id="393" r:id="rId16"/>
    <p:sldId id="362" r:id="rId17"/>
    <p:sldId id="363" r:id="rId18"/>
    <p:sldId id="364" r:id="rId19"/>
    <p:sldId id="365" r:id="rId20"/>
    <p:sldId id="366" r:id="rId21"/>
    <p:sldId id="367" r:id="rId22"/>
    <p:sldId id="368" r:id="rId23"/>
    <p:sldId id="369" r:id="rId24"/>
    <p:sldId id="370" r:id="rId25"/>
    <p:sldId id="371" r:id="rId26"/>
    <p:sldId id="373" r:id="rId27"/>
    <p:sldId id="372" r:id="rId28"/>
    <p:sldId id="374" r:id="rId29"/>
    <p:sldId id="351" r:id="rId30"/>
    <p:sldId id="375" r:id="rId31"/>
    <p:sldId id="376" r:id="rId32"/>
    <p:sldId id="377" r:id="rId33"/>
    <p:sldId id="378" r:id="rId34"/>
    <p:sldId id="379" r:id="rId35"/>
    <p:sldId id="380" r:id="rId36"/>
    <p:sldId id="381" r:id="rId37"/>
    <p:sldId id="382" r:id="rId38"/>
    <p:sldId id="383" r:id="rId39"/>
    <p:sldId id="394" r:id="rId40"/>
    <p:sldId id="385" r:id="rId41"/>
    <p:sldId id="395" r:id="rId42"/>
  </p:sldIdLst>
  <p:sldSz cx="9144000" cy="5143500" type="screen16x9"/>
  <p:notesSz cx="7315200" cy="9601200"/>
  <p:embeddedFontLst>
    <p:embeddedFont>
      <p:font typeface="Avenir Next LT Pro" panose="020B0504020202020204" pitchFamily="34" charset="0"/>
      <p:regular r:id="rId45"/>
      <p:bold r:id="rId46"/>
      <p:italic r:id="rId47"/>
      <p:boldItalic r:id="rId48"/>
    </p:embeddedFont>
    <p:embeddedFont>
      <p:font typeface="Myriad Web Pro" panose="020B0604020202020204" charset="0"/>
      <p:regular r:id="rId49"/>
      <p:bold r:id="rId50"/>
      <p:italic r:id="rId51"/>
      <p:boldItalic r:id="rId52"/>
    </p:embeddedFont>
    <p:embeddedFont>
      <p:font typeface="Nunito" pitchFamily="2" charset="0"/>
      <p:regular r:id="rId53"/>
      <p:bold r:id="rId54"/>
      <p:italic r:id="rId55"/>
      <p:boldItalic r:id="rId56"/>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56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6B962A-ACDA-C25D-2DFA-B6F1CD0CC231}" name="Wyton, Pamela D. (Pam) (ATSDR/OCOM) (CTR)" initials="WPD(((" userId="S::pdw3@cdc.gov::585746ef-ed6a-43e3-99e9-95aa7bb69c77" providerId="AD"/>
  <p188:author id="{D111E07B-D8D5-68FA-9179-692563AC33EE}" name="Clark, James A. (CDC/IOD/OC)" initials="C(" userId="S::zgr4@cdc.gov::aa5c3569-44d0-4d4e-8140-557ba66b5459" providerId="AD"/>
  <p188:author id="{A7513199-E10F-CA38-D397-F2FACFF0C97B}" name="Rivera, Cesar (CDC/IOD/OC)" initials="R(" userId="S::qnb6@cdc.gov::0ec61c90-e03c-43ad-878c-e8cd835116fa" providerId="AD"/>
  <p188:author id="{E97215BE-457A-B0F7-EAC3-3A8AEDA643C2}" name="Lowery, Debra (CDC/IOD/OC)" initials="L(" userId="S::wzi7@cdc.gov::dcb381a2-fed9-4f25-97a8-dd5a0cc7b66f" providerId="AD"/>
  <p188:author id="{5D2969EB-8883-3F2C-1E91-1519AEFBCB17}" name="Folkman, Kimberley L. (CDC/IOD/OC)" initials="F(" userId="S::ycy7@cdc.gov::b42431f4-0dbb-4c7e-8925-0c5b63fb3e7b" providerId="AD"/>
  <p188:author id="{F0E48DF2-A77F-BB80-6131-EFA0539BC713}" name="Barringer, Mindy C. (CDC/IOD/OC)" initials="BMC(" userId="S::mrc4@cdc.gov::5eb8144d-eab9-4ca1-aa77-e3bbcbe07fe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ckwood, Amy E. (CDC/DDID/NCEZID/DVBD)" initials="LAE(" lastIdx="5" clrIdx="0">
    <p:extLst>
      <p:ext uri="{19B8F6BF-5375-455C-9EA6-DF929625EA0E}">
        <p15:presenceInfo xmlns:p15="http://schemas.microsoft.com/office/powerpoint/2012/main" userId="S::yuu3@cdc.gov::8e666b0e-253c-4f5d-8b99-99381d0be7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7B7"/>
    <a:srgbClr val="1D1D1D"/>
    <a:srgbClr val="B9B9B9"/>
    <a:srgbClr val="FFFFFF"/>
    <a:srgbClr val="003774"/>
    <a:srgbClr val="194D93"/>
    <a:srgbClr val="164380"/>
    <a:srgbClr val="1C56A4"/>
    <a:srgbClr val="1E5D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86364" autoAdjust="0"/>
  </p:normalViewPr>
  <p:slideViewPr>
    <p:cSldViewPr snapToGrid="0">
      <p:cViewPr varScale="1">
        <p:scale>
          <a:sx n="180" d="100"/>
          <a:sy n="180" d="100"/>
        </p:scale>
        <p:origin x="1168" y="96"/>
      </p:cViewPr>
      <p:guideLst>
        <p:guide orient="horz" pos="564"/>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3" d="100"/>
          <a:sy n="83" d="100"/>
        </p:scale>
        <p:origin x="294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3.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2.fntdata"/><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10.fntdata"/><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5.fntdata"/><Relationship Id="rId57" Type="http://schemas.openxmlformats.org/officeDocument/2006/relationships/commentAuthors" Target="commen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57DEC2-D66F-446B-B7F0-431619D4575E}"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74E845F0-F0DF-49B8-9433-B8DE23034F66}">
      <dgm:prSet phldrT="[Text]"/>
      <dgm:spPr>
        <a:xfrm>
          <a:off x="2846" y="398550"/>
          <a:ext cx="1794755" cy="928556"/>
        </a:xfrm>
        <a:prstGeom prst="chevron">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Avenir Next LT Pro"/>
              <a:ea typeface="+mn-ea"/>
              <a:cs typeface="+mn-cs"/>
            </a:rPr>
            <a:t>Early</a:t>
          </a:r>
        </a:p>
        <a:p>
          <a:pPr>
            <a:buNone/>
          </a:pPr>
          <a:r>
            <a:rPr lang="en-US" dirty="0">
              <a:solidFill>
                <a:sysClr val="window" lastClr="FFFFFF"/>
              </a:solidFill>
              <a:latin typeface="Avenir Next LT Pro"/>
              <a:ea typeface="+mn-ea"/>
              <a:cs typeface="+mn-cs"/>
            </a:rPr>
            <a:t>January</a:t>
          </a:r>
        </a:p>
      </dgm:t>
    </dgm:pt>
    <dgm:pt modelId="{CE8C353D-7E99-4D7E-AEFE-68DF95109D36}" type="parTrans" cxnId="{9A06B39A-CFEB-4343-86DD-34B642B1227C}">
      <dgm:prSet/>
      <dgm:spPr/>
      <dgm:t>
        <a:bodyPr/>
        <a:lstStyle/>
        <a:p>
          <a:endParaRPr lang="en-US"/>
        </a:p>
      </dgm:t>
    </dgm:pt>
    <dgm:pt modelId="{3DA8F1A0-4428-442A-9876-EFEDB01CCAFB}" type="sibTrans" cxnId="{9A06B39A-CFEB-4343-86DD-34B642B1227C}">
      <dgm:prSet/>
      <dgm:spPr/>
      <dgm:t>
        <a:bodyPr/>
        <a:lstStyle/>
        <a:p>
          <a:endParaRPr lang="en-US"/>
        </a:p>
      </dgm:t>
    </dgm:pt>
    <dgm:pt modelId="{5BCE7CE7-5D84-4AE9-8BB3-99E85DD6EEE0}">
      <dgm:prSet phldrT="[Text]"/>
      <dgm:spPr>
        <a:xfrm>
          <a:off x="3869" y="1480296"/>
          <a:ext cx="1435804" cy="1378125"/>
        </a:xfrm>
        <a:prstGeom prst="rect">
          <a:avLst/>
        </a:prstGeom>
        <a:noFill/>
        <a:ln>
          <a:noFill/>
        </a:ln>
        <a:effectLst/>
      </dgm:spPr>
      <dgm:t>
        <a:bodyPr/>
        <a:lstStyle/>
        <a:p>
          <a:pPr>
            <a:buChar char="•"/>
          </a:pPr>
          <a:r>
            <a:rPr lang="en-US" dirty="0">
              <a:solidFill>
                <a:srgbClr val="000000"/>
              </a:solidFill>
              <a:latin typeface="Avenir Next LT Pro"/>
              <a:ea typeface="+mn-ea"/>
              <a:cs typeface="+mn-cs"/>
            </a:rPr>
            <a:t>Associate application period in USAJOBS</a:t>
          </a:r>
        </a:p>
      </dgm:t>
    </dgm:pt>
    <dgm:pt modelId="{6C0232CD-E091-4C9A-BDC3-A457CC74A1FB}" type="parTrans" cxnId="{9EDADEC4-E0D3-4C85-B34F-F7CD12693729}">
      <dgm:prSet/>
      <dgm:spPr/>
      <dgm:t>
        <a:bodyPr/>
        <a:lstStyle/>
        <a:p>
          <a:endParaRPr lang="en-US"/>
        </a:p>
      </dgm:t>
    </dgm:pt>
    <dgm:pt modelId="{D7A7FCE9-14BA-4F60-B955-4DD412575AF4}" type="sibTrans" cxnId="{9EDADEC4-E0D3-4C85-B34F-F7CD12693729}">
      <dgm:prSet/>
      <dgm:spPr/>
      <dgm:t>
        <a:bodyPr/>
        <a:lstStyle/>
        <a:p>
          <a:endParaRPr lang="en-US"/>
        </a:p>
      </dgm:t>
    </dgm:pt>
    <dgm:pt modelId="{D74F065F-E7C0-4075-99E0-AD1B7E8A25CB}">
      <dgm:prSet phldrT="[Text]"/>
      <dgm:spPr>
        <a:xfrm>
          <a:off x="1581602" y="398550"/>
          <a:ext cx="1794755" cy="928556"/>
        </a:xfrm>
        <a:prstGeom prst="chevron">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Avenir Next LT Pro"/>
              <a:ea typeface="+mn-ea"/>
              <a:cs typeface="+mn-cs"/>
            </a:rPr>
            <a:t>February    3-28</a:t>
          </a:r>
        </a:p>
      </dgm:t>
    </dgm:pt>
    <dgm:pt modelId="{312D0C14-3259-4F5B-A685-8CEF05836630}" type="parTrans" cxnId="{DBAAA42B-A497-4FFC-98E6-F9915EA786A5}">
      <dgm:prSet/>
      <dgm:spPr/>
      <dgm:t>
        <a:bodyPr/>
        <a:lstStyle/>
        <a:p>
          <a:endParaRPr lang="en-US"/>
        </a:p>
      </dgm:t>
    </dgm:pt>
    <dgm:pt modelId="{69401A52-057E-46A4-A10F-9305BEF2DCDD}" type="sibTrans" cxnId="{DBAAA42B-A497-4FFC-98E6-F9915EA786A5}">
      <dgm:prSet/>
      <dgm:spPr/>
      <dgm:t>
        <a:bodyPr/>
        <a:lstStyle/>
        <a:p>
          <a:endParaRPr lang="en-US"/>
        </a:p>
      </dgm:t>
    </dgm:pt>
    <dgm:pt modelId="{EDC4ED0C-D775-4B4F-B712-A012915DF827}">
      <dgm:prSet phldrT="[Text]"/>
      <dgm:spPr>
        <a:xfrm>
          <a:off x="1582625" y="1480296"/>
          <a:ext cx="1435804" cy="1378125"/>
        </a:xfrm>
        <a:prstGeom prst="rect">
          <a:avLst/>
        </a:prstGeom>
        <a:noFill/>
        <a:ln>
          <a:noFill/>
        </a:ln>
        <a:effectLst/>
      </dgm:spPr>
      <dgm:t>
        <a:bodyPr/>
        <a:lstStyle/>
        <a:p>
          <a:pPr>
            <a:buChar char="•"/>
          </a:pPr>
          <a:r>
            <a:rPr lang="en-US">
              <a:solidFill>
                <a:srgbClr val="000000"/>
              </a:solidFill>
              <a:latin typeface="Avenir Next LT Pro"/>
              <a:ea typeface="+mn-ea"/>
              <a:cs typeface="+mn-cs"/>
            </a:rPr>
            <a:t>Host site application period</a:t>
          </a:r>
        </a:p>
      </dgm:t>
    </dgm:pt>
    <dgm:pt modelId="{D45E9BA2-0F0F-49B1-AF69-539AD84D0718}" type="parTrans" cxnId="{D7FB65C6-865F-423E-B7E8-F152BC5C25C0}">
      <dgm:prSet/>
      <dgm:spPr/>
      <dgm:t>
        <a:bodyPr/>
        <a:lstStyle/>
        <a:p>
          <a:endParaRPr lang="en-US"/>
        </a:p>
      </dgm:t>
    </dgm:pt>
    <dgm:pt modelId="{E5173DF2-9841-40EC-9011-9E494915876B}" type="sibTrans" cxnId="{D7FB65C6-865F-423E-B7E8-F152BC5C25C0}">
      <dgm:prSet/>
      <dgm:spPr/>
      <dgm:t>
        <a:bodyPr/>
        <a:lstStyle/>
        <a:p>
          <a:endParaRPr lang="en-US"/>
        </a:p>
      </dgm:t>
    </dgm:pt>
    <dgm:pt modelId="{C991F9BE-B352-4D9C-A8E4-EDFB48785C03}">
      <dgm:prSet phldrT="[Text]"/>
      <dgm:spPr>
        <a:xfrm>
          <a:off x="3160358" y="398550"/>
          <a:ext cx="1794755" cy="928556"/>
        </a:xfrm>
        <a:prstGeom prst="chevron">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Avenir Next LT Pro"/>
              <a:ea typeface="+mn-ea"/>
              <a:cs typeface="+mn-cs"/>
            </a:rPr>
            <a:t>March through mid-April</a:t>
          </a:r>
        </a:p>
      </dgm:t>
    </dgm:pt>
    <dgm:pt modelId="{17BD1A92-DBCF-403C-85A4-43114F080482}" type="parTrans" cxnId="{4BE5FEEF-9F1F-449A-8B69-C8B21CC57F27}">
      <dgm:prSet/>
      <dgm:spPr/>
      <dgm:t>
        <a:bodyPr/>
        <a:lstStyle/>
        <a:p>
          <a:endParaRPr lang="en-US"/>
        </a:p>
      </dgm:t>
    </dgm:pt>
    <dgm:pt modelId="{1D45424E-FE61-4802-8DF3-4EEA569173B3}" type="sibTrans" cxnId="{4BE5FEEF-9F1F-449A-8B69-C8B21CC57F27}">
      <dgm:prSet/>
      <dgm:spPr/>
      <dgm:t>
        <a:bodyPr/>
        <a:lstStyle/>
        <a:p>
          <a:endParaRPr lang="en-US"/>
        </a:p>
      </dgm:t>
    </dgm:pt>
    <dgm:pt modelId="{9E89D91A-73B8-4DB6-A1A0-C0C2E92E9237}">
      <dgm:prSet phldrT="[Text]"/>
      <dgm:spPr>
        <a:xfrm>
          <a:off x="3161381" y="1480296"/>
          <a:ext cx="1435804" cy="1378125"/>
        </a:xfrm>
        <a:prstGeom prst="rect">
          <a:avLst/>
        </a:prstGeom>
        <a:noFill/>
        <a:ln>
          <a:noFill/>
        </a:ln>
        <a:effectLst/>
      </dgm:spPr>
      <dgm:t>
        <a:bodyPr/>
        <a:lstStyle/>
        <a:p>
          <a:pPr>
            <a:buChar char="•"/>
          </a:pPr>
          <a:r>
            <a:rPr lang="en-US">
              <a:solidFill>
                <a:srgbClr val="000000"/>
              </a:solidFill>
              <a:latin typeface="Avenir Next LT Pro"/>
              <a:ea typeface="+mn-ea"/>
              <a:cs typeface="+mn-cs"/>
            </a:rPr>
            <a:t>Host site application review process</a:t>
          </a:r>
        </a:p>
      </dgm:t>
    </dgm:pt>
    <dgm:pt modelId="{62A9495C-DE4E-43ED-BCED-B5D71A881A0E}" type="parTrans" cxnId="{64B854CE-8011-435F-A8E4-98B8B55E6322}">
      <dgm:prSet/>
      <dgm:spPr/>
      <dgm:t>
        <a:bodyPr/>
        <a:lstStyle/>
        <a:p>
          <a:endParaRPr lang="en-US"/>
        </a:p>
      </dgm:t>
    </dgm:pt>
    <dgm:pt modelId="{CF6F0BCE-FC36-472F-B74A-4644E8CE5B49}" type="sibTrans" cxnId="{64B854CE-8011-435F-A8E4-98B8B55E6322}">
      <dgm:prSet/>
      <dgm:spPr/>
      <dgm:t>
        <a:bodyPr/>
        <a:lstStyle/>
        <a:p>
          <a:endParaRPr lang="en-US"/>
        </a:p>
      </dgm:t>
    </dgm:pt>
    <dgm:pt modelId="{9D7FD60C-52B1-4B15-AC15-7DDAF401CD33}">
      <dgm:prSet phldrT="[Text]"/>
      <dgm:spPr>
        <a:xfrm>
          <a:off x="4740137" y="398550"/>
          <a:ext cx="1794755" cy="928556"/>
        </a:xfrm>
        <a:prstGeom prst="chevron">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Avenir Next LT Pro"/>
              <a:ea typeface="+mn-ea"/>
              <a:cs typeface="+mn-cs"/>
            </a:rPr>
            <a:t>April through May</a:t>
          </a:r>
        </a:p>
      </dgm:t>
    </dgm:pt>
    <dgm:pt modelId="{8DAF88AE-3C1E-4CC0-96A7-BD6A2BDE94A9}" type="parTrans" cxnId="{FA7EF299-86E2-403F-BA1D-E9FCA1B3E534}">
      <dgm:prSet/>
      <dgm:spPr/>
      <dgm:t>
        <a:bodyPr/>
        <a:lstStyle/>
        <a:p>
          <a:endParaRPr lang="en-US"/>
        </a:p>
      </dgm:t>
    </dgm:pt>
    <dgm:pt modelId="{F2223265-258A-49FA-858F-6F8AB3127317}" type="sibTrans" cxnId="{FA7EF299-86E2-403F-BA1D-E9FCA1B3E534}">
      <dgm:prSet/>
      <dgm:spPr/>
      <dgm:t>
        <a:bodyPr/>
        <a:lstStyle/>
        <a:p>
          <a:endParaRPr lang="en-US"/>
        </a:p>
      </dgm:t>
    </dgm:pt>
    <dgm:pt modelId="{25626F2D-ADA0-42F3-A9C9-B3A62D6CEB82}">
      <dgm:prSet phldrT="[Text]"/>
      <dgm:spPr>
        <a:xfrm>
          <a:off x="4740137" y="1480296"/>
          <a:ext cx="1435804" cy="1378125"/>
        </a:xfrm>
        <a:prstGeom prst="rect">
          <a:avLst/>
        </a:prstGeom>
        <a:noFill/>
        <a:ln>
          <a:noFill/>
        </a:ln>
        <a:effectLst/>
      </dgm:spPr>
      <dgm:t>
        <a:bodyPr/>
        <a:lstStyle/>
        <a:p>
          <a:pPr>
            <a:buChar char="•"/>
          </a:pPr>
          <a:r>
            <a:rPr lang="en-US">
              <a:solidFill>
                <a:srgbClr val="000000"/>
              </a:solidFill>
              <a:latin typeface="Avenir Next LT Pro"/>
              <a:ea typeface="+mn-ea"/>
              <a:cs typeface="+mn-cs"/>
            </a:rPr>
            <a:t>Associate personal statement &amp; interview processes </a:t>
          </a:r>
        </a:p>
      </dgm:t>
    </dgm:pt>
    <dgm:pt modelId="{E6BFD496-8162-43ED-8815-C88ABB79FFB7}" type="parTrans" cxnId="{461FC81C-BFF2-4989-8C8C-F7590F35AD7B}">
      <dgm:prSet/>
      <dgm:spPr/>
      <dgm:t>
        <a:bodyPr/>
        <a:lstStyle/>
        <a:p>
          <a:endParaRPr lang="en-US"/>
        </a:p>
      </dgm:t>
    </dgm:pt>
    <dgm:pt modelId="{805F309C-C823-4C8E-B58B-5E5DFB169DCD}" type="sibTrans" cxnId="{461FC81C-BFF2-4989-8C8C-F7590F35AD7B}">
      <dgm:prSet/>
      <dgm:spPr/>
      <dgm:t>
        <a:bodyPr/>
        <a:lstStyle/>
        <a:p>
          <a:endParaRPr lang="en-US"/>
        </a:p>
      </dgm:t>
    </dgm:pt>
    <dgm:pt modelId="{C55F64C3-5CE2-4ADD-A363-CFB05FED63F1}">
      <dgm:prSet phldrT="[Text]"/>
      <dgm:spPr>
        <a:xfrm>
          <a:off x="6318892" y="398550"/>
          <a:ext cx="1794755" cy="928556"/>
        </a:xfrm>
        <a:prstGeom prst="chevron">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Avenir Next LT Pro"/>
              <a:ea typeface="+mn-ea"/>
              <a:cs typeface="+mn-cs"/>
            </a:rPr>
            <a:t>Early summer</a:t>
          </a:r>
        </a:p>
      </dgm:t>
    </dgm:pt>
    <dgm:pt modelId="{82DD6267-E579-4BEE-9769-9D64311D622B}" type="parTrans" cxnId="{E522D429-4BD5-48D5-869C-9CD19E372418}">
      <dgm:prSet/>
      <dgm:spPr/>
      <dgm:t>
        <a:bodyPr/>
        <a:lstStyle/>
        <a:p>
          <a:endParaRPr lang="en-US"/>
        </a:p>
      </dgm:t>
    </dgm:pt>
    <dgm:pt modelId="{F9D727CE-B5AB-40E1-BD15-CEC0FDB298CE}" type="sibTrans" cxnId="{E522D429-4BD5-48D5-869C-9CD19E372418}">
      <dgm:prSet/>
      <dgm:spPr/>
      <dgm:t>
        <a:bodyPr/>
        <a:lstStyle/>
        <a:p>
          <a:endParaRPr lang="en-US"/>
        </a:p>
      </dgm:t>
    </dgm:pt>
    <dgm:pt modelId="{E09A36E0-E86A-4CAE-B209-2FBB03C54DB2}">
      <dgm:prSet phldrT="[Text]"/>
      <dgm:spPr>
        <a:xfrm>
          <a:off x="6318892" y="1480296"/>
          <a:ext cx="1435804" cy="1378125"/>
        </a:xfrm>
        <a:prstGeom prst="rect">
          <a:avLst/>
        </a:prstGeom>
        <a:noFill/>
        <a:ln>
          <a:noFill/>
        </a:ln>
        <a:effectLst/>
      </dgm:spPr>
      <dgm:t>
        <a:bodyPr/>
        <a:lstStyle/>
        <a:p>
          <a:pPr>
            <a:buChar char="•"/>
          </a:pPr>
          <a:r>
            <a:rPr lang="en-US">
              <a:solidFill>
                <a:srgbClr val="000000"/>
              </a:solidFill>
              <a:latin typeface="Avenir Next LT Pro"/>
              <a:ea typeface="+mn-ea"/>
              <a:cs typeface="+mn-cs"/>
            </a:rPr>
            <a:t>Selection and matching of associates and host sites</a:t>
          </a:r>
        </a:p>
      </dgm:t>
    </dgm:pt>
    <dgm:pt modelId="{DEF32E8A-F1C2-4C72-A974-47A0FB5EC048}" type="parTrans" cxnId="{171E6EE2-9F20-4DE5-9F6B-32CEE97E3B89}">
      <dgm:prSet/>
      <dgm:spPr/>
      <dgm:t>
        <a:bodyPr/>
        <a:lstStyle/>
        <a:p>
          <a:endParaRPr lang="en-US"/>
        </a:p>
      </dgm:t>
    </dgm:pt>
    <dgm:pt modelId="{CC3BF507-CF03-40B4-87F9-3274D1C0375E}" type="sibTrans" cxnId="{171E6EE2-9F20-4DE5-9F6B-32CEE97E3B89}">
      <dgm:prSet/>
      <dgm:spPr/>
      <dgm:t>
        <a:bodyPr/>
        <a:lstStyle/>
        <a:p>
          <a:endParaRPr lang="en-US"/>
        </a:p>
      </dgm:t>
    </dgm:pt>
    <dgm:pt modelId="{1D0BED08-728E-4F34-A577-81A5E3DC10E0}">
      <dgm:prSet phldrT="[Text]"/>
      <dgm:spPr>
        <a:xfrm>
          <a:off x="7897648" y="398550"/>
          <a:ext cx="1794755" cy="928556"/>
        </a:xfrm>
        <a:prstGeom prst="chevron">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Avenir Next LT Pro"/>
              <a:ea typeface="+mn-ea"/>
              <a:cs typeface="+mn-cs"/>
            </a:rPr>
            <a:t>Late summer</a:t>
          </a:r>
        </a:p>
      </dgm:t>
    </dgm:pt>
    <dgm:pt modelId="{176EEAD2-3F4C-44B0-A36F-FB328FD64840}" type="parTrans" cxnId="{68855E60-E6F5-4C99-8680-9AF24E3A6E24}">
      <dgm:prSet/>
      <dgm:spPr/>
      <dgm:t>
        <a:bodyPr/>
        <a:lstStyle/>
        <a:p>
          <a:endParaRPr lang="en-US"/>
        </a:p>
      </dgm:t>
    </dgm:pt>
    <dgm:pt modelId="{843919CF-58D3-4C58-9E70-914CF1E09590}" type="sibTrans" cxnId="{68855E60-E6F5-4C99-8680-9AF24E3A6E24}">
      <dgm:prSet/>
      <dgm:spPr/>
      <dgm:t>
        <a:bodyPr/>
        <a:lstStyle/>
        <a:p>
          <a:endParaRPr lang="en-US"/>
        </a:p>
      </dgm:t>
    </dgm:pt>
    <dgm:pt modelId="{0C936310-28F8-4F1A-A777-1A100496C74D}">
      <dgm:prSet phldrT="[Text]"/>
      <dgm:spPr>
        <a:xfrm>
          <a:off x="7897648" y="1480296"/>
          <a:ext cx="1435804" cy="1378125"/>
        </a:xfrm>
        <a:prstGeom prst="rect">
          <a:avLst/>
        </a:prstGeom>
        <a:noFill/>
        <a:ln>
          <a:noFill/>
        </a:ln>
        <a:effectLst/>
      </dgm:spPr>
      <dgm:t>
        <a:bodyPr/>
        <a:lstStyle/>
        <a:p>
          <a:pPr>
            <a:buChar char="•"/>
          </a:pPr>
          <a:r>
            <a:rPr lang="en-US">
              <a:solidFill>
                <a:srgbClr val="000000"/>
              </a:solidFill>
              <a:latin typeface="Avenir Next LT Pro"/>
              <a:ea typeface="+mn-ea"/>
              <a:cs typeface="+mn-cs"/>
            </a:rPr>
            <a:t>Offers extended to associates</a:t>
          </a:r>
        </a:p>
      </dgm:t>
    </dgm:pt>
    <dgm:pt modelId="{EFC9DCFB-1385-4FD3-A882-AAB42CC3DE9B}" type="parTrans" cxnId="{99DEA613-6A57-49B0-8BA3-E973FA714A12}">
      <dgm:prSet/>
      <dgm:spPr/>
      <dgm:t>
        <a:bodyPr/>
        <a:lstStyle/>
        <a:p>
          <a:endParaRPr lang="en-US"/>
        </a:p>
      </dgm:t>
    </dgm:pt>
    <dgm:pt modelId="{76A6E94E-CDCC-413C-8313-ED14E5955D38}" type="sibTrans" cxnId="{99DEA613-6A57-49B0-8BA3-E973FA714A12}">
      <dgm:prSet/>
      <dgm:spPr/>
      <dgm:t>
        <a:bodyPr/>
        <a:lstStyle/>
        <a:p>
          <a:endParaRPr lang="en-US"/>
        </a:p>
      </dgm:t>
    </dgm:pt>
    <dgm:pt modelId="{47189D77-F8A4-4015-A15E-C4B0A219ADFB}">
      <dgm:prSet phldrT="[Text]"/>
      <dgm:spPr>
        <a:xfrm>
          <a:off x="9476404" y="398550"/>
          <a:ext cx="1794755" cy="928556"/>
        </a:xfrm>
        <a:prstGeom prst="chevron">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Avenir Next LT Pro"/>
              <a:ea typeface="+mn-ea"/>
              <a:cs typeface="+mn-cs"/>
            </a:rPr>
            <a:t>Mid-October</a:t>
          </a:r>
        </a:p>
      </dgm:t>
    </dgm:pt>
    <dgm:pt modelId="{1C219F92-F8C9-45A9-9394-2BE1F0258ED4}" type="parTrans" cxnId="{DCD6FBCB-FBF2-4B4B-9708-7C72C77CB47F}">
      <dgm:prSet/>
      <dgm:spPr/>
      <dgm:t>
        <a:bodyPr/>
        <a:lstStyle/>
        <a:p>
          <a:endParaRPr lang="en-US"/>
        </a:p>
      </dgm:t>
    </dgm:pt>
    <dgm:pt modelId="{36D85D7F-F39B-4D91-978E-B0B449C1D488}" type="sibTrans" cxnId="{DCD6FBCB-FBF2-4B4B-9708-7C72C77CB47F}">
      <dgm:prSet/>
      <dgm:spPr/>
      <dgm:t>
        <a:bodyPr/>
        <a:lstStyle/>
        <a:p>
          <a:endParaRPr lang="en-US"/>
        </a:p>
      </dgm:t>
    </dgm:pt>
    <dgm:pt modelId="{6E82ACDE-E57F-470A-9C08-4172098E19BF}">
      <dgm:prSet phldrT="[Text]"/>
      <dgm:spPr>
        <a:xfrm>
          <a:off x="9476404" y="1480296"/>
          <a:ext cx="1435804" cy="1378125"/>
        </a:xfrm>
        <a:prstGeom prst="rect">
          <a:avLst/>
        </a:prstGeom>
        <a:noFill/>
        <a:ln>
          <a:noFill/>
        </a:ln>
        <a:effectLst/>
      </dgm:spPr>
      <dgm:t>
        <a:bodyPr/>
        <a:lstStyle/>
        <a:p>
          <a:pPr>
            <a:buChar char="•"/>
          </a:pPr>
          <a:r>
            <a:rPr lang="en-US">
              <a:solidFill>
                <a:srgbClr val="000000"/>
              </a:solidFill>
              <a:latin typeface="Avenir Next LT Pro"/>
              <a:ea typeface="+mn-ea"/>
              <a:cs typeface="+mn-cs"/>
            </a:rPr>
            <a:t>Associates’ first day at PHAP host sites</a:t>
          </a:r>
        </a:p>
      </dgm:t>
    </dgm:pt>
    <dgm:pt modelId="{ED4E7D8A-1A15-4EF7-8C8A-F7115B8A74A9}" type="parTrans" cxnId="{1044BB90-DF8E-4DF1-B634-3280A331DE0A}">
      <dgm:prSet/>
      <dgm:spPr/>
      <dgm:t>
        <a:bodyPr/>
        <a:lstStyle/>
        <a:p>
          <a:endParaRPr lang="en-US"/>
        </a:p>
      </dgm:t>
    </dgm:pt>
    <dgm:pt modelId="{52C22FBF-2530-495B-BCB2-797FC20C8CE9}" type="sibTrans" cxnId="{1044BB90-DF8E-4DF1-B634-3280A331DE0A}">
      <dgm:prSet/>
      <dgm:spPr/>
      <dgm:t>
        <a:bodyPr/>
        <a:lstStyle/>
        <a:p>
          <a:endParaRPr lang="en-US"/>
        </a:p>
      </dgm:t>
    </dgm:pt>
    <dgm:pt modelId="{3E2EA999-F989-4FA6-B8D7-CA368A776E70}">
      <dgm:prSet phldrT="[Text]"/>
      <dgm:spPr>
        <a:xfrm>
          <a:off x="1582625" y="1480296"/>
          <a:ext cx="1435804" cy="1378125"/>
        </a:xfrm>
        <a:prstGeom prst="rect">
          <a:avLst/>
        </a:prstGeom>
        <a:noFill/>
        <a:ln>
          <a:noFill/>
        </a:ln>
        <a:effectLst/>
      </dgm:spPr>
      <dgm:t>
        <a:bodyPr/>
        <a:lstStyle/>
        <a:p>
          <a:pPr>
            <a:buChar char="•"/>
          </a:pPr>
          <a:r>
            <a:rPr lang="en-US" dirty="0">
              <a:solidFill>
                <a:srgbClr val="000000"/>
              </a:solidFill>
              <a:latin typeface="Avenir Next LT Pro"/>
              <a:ea typeface="+mn-ea"/>
              <a:cs typeface="+mn-cs"/>
            </a:rPr>
            <a:t>Closes at 5:00 pm (EST) on 2/28</a:t>
          </a:r>
        </a:p>
      </dgm:t>
    </dgm:pt>
    <dgm:pt modelId="{B7ADCA91-875E-4F83-B318-73ABC6AF5876}" type="parTrans" cxnId="{3F8475CB-78B8-41BF-8E7B-653DECBB8096}">
      <dgm:prSet/>
      <dgm:spPr/>
      <dgm:t>
        <a:bodyPr/>
        <a:lstStyle/>
        <a:p>
          <a:endParaRPr lang="en-US"/>
        </a:p>
      </dgm:t>
    </dgm:pt>
    <dgm:pt modelId="{F538DF43-4170-4ABB-9067-FC1887F5D99E}" type="sibTrans" cxnId="{3F8475CB-78B8-41BF-8E7B-653DECBB8096}">
      <dgm:prSet/>
      <dgm:spPr/>
      <dgm:t>
        <a:bodyPr/>
        <a:lstStyle/>
        <a:p>
          <a:endParaRPr lang="en-US"/>
        </a:p>
      </dgm:t>
    </dgm:pt>
    <dgm:pt modelId="{2AAE12A4-7C7C-447E-BB83-CCB4F5EF50FB}">
      <dgm:prSet phldrT="[Text]"/>
      <dgm:spPr>
        <a:xfrm>
          <a:off x="7897648" y="1480296"/>
          <a:ext cx="1435804" cy="1378125"/>
        </a:xfrm>
        <a:prstGeom prst="rect">
          <a:avLst/>
        </a:prstGeom>
        <a:noFill/>
        <a:ln>
          <a:noFill/>
        </a:ln>
        <a:effectLst/>
      </dgm:spPr>
      <dgm:t>
        <a:bodyPr/>
        <a:lstStyle/>
        <a:p>
          <a:pPr>
            <a:buChar char="•"/>
          </a:pPr>
          <a:r>
            <a:rPr lang="en-US">
              <a:solidFill>
                <a:srgbClr val="000000"/>
              </a:solidFill>
              <a:latin typeface="Avenir Next LT Pro"/>
              <a:ea typeface="+mn-ea"/>
              <a:cs typeface="+mn-cs"/>
            </a:rPr>
            <a:t>Host sites notified</a:t>
          </a:r>
        </a:p>
      </dgm:t>
    </dgm:pt>
    <dgm:pt modelId="{6694579B-F483-407C-8637-1431E01E7E76}" type="parTrans" cxnId="{8EEAAC2A-EE98-424B-8DE2-ECC5F7A3F021}">
      <dgm:prSet/>
      <dgm:spPr/>
      <dgm:t>
        <a:bodyPr/>
        <a:lstStyle/>
        <a:p>
          <a:endParaRPr lang="en-US"/>
        </a:p>
      </dgm:t>
    </dgm:pt>
    <dgm:pt modelId="{9A1F8E73-8C8D-4FAD-A4E6-BFCF6B20609B}" type="sibTrans" cxnId="{8EEAAC2A-EE98-424B-8DE2-ECC5F7A3F021}">
      <dgm:prSet/>
      <dgm:spPr/>
      <dgm:t>
        <a:bodyPr/>
        <a:lstStyle/>
        <a:p>
          <a:endParaRPr lang="en-US"/>
        </a:p>
      </dgm:t>
    </dgm:pt>
    <dgm:pt modelId="{D51FA43B-11D5-46B7-8897-DE6419BFCAE2}" type="pres">
      <dgm:prSet presAssocID="{E457DEC2-D66F-446B-B7F0-431619D4575E}" presName="Name0" presStyleCnt="0">
        <dgm:presLayoutVars>
          <dgm:dir/>
          <dgm:animLvl val="lvl"/>
          <dgm:resizeHandles val="exact"/>
        </dgm:presLayoutVars>
      </dgm:prSet>
      <dgm:spPr/>
    </dgm:pt>
    <dgm:pt modelId="{5F6842BC-4FC7-4791-B617-98A06FA02650}" type="pres">
      <dgm:prSet presAssocID="{74E845F0-F0DF-49B8-9433-B8DE23034F66}" presName="composite" presStyleCnt="0"/>
      <dgm:spPr/>
    </dgm:pt>
    <dgm:pt modelId="{0D0E8032-A4A1-4525-9BB6-CFC501F606F7}" type="pres">
      <dgm:prSet presAssocID="{74E845F0-F0DF-49B8-9433-B8DE23034F66}" presName="parTx" presStyleLbl="node1" presStyleIdx="0" presStyleCnt="7" custScaleY="129343" custLinFactNeighborX="-57" custLinFactNeighborY="-23510">
        <dgm:presLayoutVars>
          <dgm:chMax val="0"/>
          <dgm:chPref val="0"/>
          <dgm:bulletEnabled val="1"/>
        </dgm:presLayoutVars>
      </dgm:prSet>
      <dgm:spPr/>
    </dgm:pt>
    <dgm:pt modelId="{A8763453-D4D4-40AD-A042-D9FB3F4B4D9C}" type="pres">
      <dgm:prSet presAssocID="{74E845F0-F0DF-49B8-9433-B8DE23034F66}" presName="desTx" presStyleLbl="revTx" presStyleIdx="0" presStyleCnt="7">
        <dgm:presLayoutVars>
          <dgm:bulletEnabled val="1"/>
        </dgm:presLayoutVars>
      </dgm:prSet>
      <dgm:spPr/>
    </dgm:pt>
    <dgm:pt modelId="{953C6A2D-CBE9-428F-90E9-B74B89EA0C6A}" type="pres">
      <dgm:prSet presAssocID="{3DA8F1A0-4428-442A-9876-EFEDB01CCAFB}" presName="space" presStyleCnt="0"/>
      <dgm:spPr/>
    </dgm:pt>
    <dgm:pt modelId="{68B872F9-CE1E-460A-B99F-7DFA965AF84D}" type="pres">
      <dgm:prSet presAssocID="{D74F065F-E7C0-4075-99E0-AD1B7E8A25CB}" presName="composite" presStyleCnt="0"/>
      <dgm:spPr/>
    </dgm:pt>
    <dgm:pt modelId="{B16B9081-3DEF-4766-88FA-A6C8BFAD57D0}" type="pres">
      <dgm:prSet presAssocID="{D74F065F-E7C0-4075-99E0-AD1B7E8A25CB}" presName="parTx" presStyleLbl="node1" presStyleIdx="1" presStyleCnt="7" custScaleY="129343" custLinFactNeighborX="-57" custLinFactNeighborY="-23510">
        <dgm:presLayoutVars>
          <dgm:chMax val="0"/>
          <dgm:chPref val="0"/>
          <dgm:bulletEnabled val="1"/>
        </dgm:presLayoutVars>
      </dgm:prSet>
      <dgm:spPr/>
    </dgm:pt>
    <dgm:pt modelId="{1554B33C-1E6F-4719-A2DC-4E1E101B33CD}" type="pres">
      <dgm:prSet presAssocID="{D74F065F-E7C0-4075-99E0-AD1B7E8A25CB}" presName="desTx" presStyleLbl="revTx" presStyleIdx="1" presStyleCnt="7">
        <dgm:presLayoutVars>
          <dgm:bulletEnabled val="1"/>
        </dgm:presLayoutVars>
      </dgm:prSet>
      <dgm:spPr/>
    </dgm:pt>
    <dgm:pt modelId="{896B1F03-F422-4C8A-BD95-96A7FFB8A26F}" type="pres">
      <dgm:prSet presAssocID="{69401A52-057E-46A4-A10F-9305BEF2DCDD}" presName="space" presStyleCnt="0"/>
      <dgm:spPr/>
    </dgm:pt>
    <dgm:pt modelId="{AC48395C-0498-4565-AC4E-C23460EDF0CC}" type="pres">
      <dgm:prSet presAssocID="{C991F9BE-B352-4D9C-A8E4-EDFB48785C03}" presName="composite" presStyleCnt="0"/>
      <dgm:spPr/>
    </dgm:pt>
    <dgm:pt modelId="{027AA210-437F-40DA-AB9C-99F04AA67DE9}" type="pres">
      <dgm:prSet presAssocID="{C991F9BE-B352-4D9C-A8E4-EDFB48785C03}" presName="parTx" presStyleLbl="node1" presStyleIdx="2" presStyleCnt="7" custScaleY="129343" custLinFactNeighborX="-57" custLinFactNeighborY="-23510">
        <dgm:presLayoutVars>
          <dgm:chMax val="0"/>
          <dgm:chPref val="0"/>
          <dgm:bulletEnabled val="1"/>
        </dgm:presLayoutVars>
      </dgm:prSet>
      <dgm:spPr/>
    </dgm:pt>
    <dgm:pt modelId="{55BF6C86-46FB-4880-89FC-133AC90597D5}" type="pres">
      <dgm:prSet presAssocID="{C991F9BE-B352-4D9C-A8E4-EDFB48785C03}" presName="desTx" presStyleLbl="revTx" presStyleIdx="2" presStyleCnt="7">
        <dgm:presLayoutVars>
          <dgm:bulletEnabled val="1"/>
        </dgm:presLayoutVars>
      </dgm:prSet>
      <dgm:spPr/>
    </dgm:pt>
    <dgm:pt modelId="{5A523454-293B-461B-9EAF-1C342998FB10}" type="pres">
      <dgm:prSet presAssocID="{1D45424E-FE61-4802-8DF3-4EEA569173B3}" presName="space" presStyleCnt="0"/>
      <dgm:spPr/>
    </dgm:pt>
    <dgm:pt modelId="{A1BE46E4-37F2-40B0-BF4E-FB4F2AAB70B0}" type="pres">
      <dgm:prSet presAssocID="{9D7FD60C-52B1-4B15-AC15-7DDAF401CD33}" presName="composite" presStyleCnt="0"/>
      <dgm:spPr/>
    </dgm:pt>
    <dgm:pt modelId="{2F2F0E2C-4D68-4C2C-A421-7B3C3C51B515}" type="pres">
      <dgm:prSet presAssocID="{9D7FD60C-52B1-4B15-AC15-7DDAF401CD33}" presName="parTx" presStyleLbl="node1" presStyleIdx="3" presStyleCnt="7" custScaleY="129343" custLinFactNeighborX="0" custLinFactNeighborY="-23510">
        <dgm:presLayoutVars>
          <dgm:chMax val="0"/>
          <dgm:chPref val="0"/>
          <dgm:bulletEnabled val="1"/>
        </dgm:presLayoutVars>
      </dgm:prSet>
      <dgm:spPr/>
    </dgm:pt>
    <dgm:pt modelId="{15DC6CF4-E284-4913-AD60-51AD188C430D}" type="pres">
      <dgm:prSet presAssocID="{9D7FD60C-52B1-4B15-AC15-7DDAF401CD33}" presName="desTx" presStyleLbl="revTx" presStyleIdx="3" presStyleCnt="7">
        <dgm:presLayoutVars>
          <dgm:bulletEnabled val="1"/>
        </dgm:presLayoutVars>
      </dgm:prSet>
      <dgm:spPr/>
    </dgm:pt>
    <dgm:pt modelId="{D9845581-A821-49C2-84F7-A94EE0982947}" type="pres">
      <dgm:prSet presAssocID="{F2223265-258A-49FA-858F-6F8AB3127317}" presName="space" presStyleCnt="0"/>
      <dgm:spPr/>
    </dgm:pt>
    <dgm:pt modelId="{A77AF3EF-9A1C-4426-9108-EE01F9BC4856}" type="pres">
      <dgm:prSet presAssocID="{C55F64C3-5CE2-4ADD-A363-CFB05FED63F1}" presName="composite" presStyleCnt="0"/>
      <dgm:spPr/>
    </dgm:pt>
    <dgm:pt modelId="{5F84E62A-11AA-420F-9B89-A4A25C44B524}" type="pres">
      <dgm:prSet presAssocID="{C55F64C3-5CE2-4ADD-A363-CFB05FED63F1}" presName="parTx" presStyleLbl="node1" presStyleIdx="4" presStyleCnt="7" custScaleY="129343" custLinFactNeighborX="0" custLinFactNeighborY="-23510">
        <dgm:presLayoutVars>
          <dgm:chMax val="0"/>
          <dgm:chPref val="0"/>
          <dgm:bulletEnabled val="1"/>
        </dgm:presLayoutVars>
      </dgm:prSet>
      <dgm:spPr/>
    </dgm:pt>
    <dgm:pt modelId="{00E04253-A66B-411D-979F-BC44EB0D1280}" type="pres">
      <dgm:prSet presAssocID="{C55F64C3-5CE2-4ADD-A363-CFB05FED63F1}" presName="desTx" presStyleLbl="revTx" presStyleIdx="4" presStyleCnt="7">
        <dgm:presLayoutVars>
          <dgm:bulletEnabled val="1"/>
        </dgm:presLayoutVars>
      </dgm:prSet>
      <dgm:spPr/>
    </dgm:pt>
    <dgm:pt modelId="{3F17ED01-F624-429C-8EDE-59B85844931C}" type="pres">
      <dgm:prSet presAssocID="{F9D727CE-B5AB-40E1-BD15-CEC0FDB298CE}" presName="space" presStyleCnt="0"/>
      <dgm:spPr/>
    </dgm:pt>
    <dgm:pt modelId="{2B070019-3A8B-4095-8D6D-17D838F00891}" type="pres">
      <dgm:prSet presAssocID="{1D0BED08-728E-4F34-A577-81A5E3DC10E0}" presName="composite" presStyleCnt="0"/>
      <dgm:spPr/>
    </dgm:pt>
    <dgm:pt modelId="{F20D6B98-E47E-44DF-81E0-DB5339FDB6CD}" type="pres">
      <dgm:prSet presAssocID="{1D0BED08-728E-4F34-A577-81A5E3DC10E0}" presName="parTx" presStyleLbl="node1" presStyleIdx="5" presStyleCnt="7" custScaleY="129343" custLinFactNeighborX="0" custLinFactNeighborY="-23510">
        <dgm:presLayoutVars>
          <dgm:chMax val="0"/>
          <dgm:chPref val="0"/>
          <dgm:bulletEnabled val="1"/>
        </dgm:presLayoutVars>
      </dgm:prSet>
      <dgm:spPr/>
    </dgm:pt>
    <dgm:pt modelId="{1944EFF9-9AAB-4D06-8C02-3675F40C96CC}" type="pres">
      <dgm:prSet presAssocID="{1D0BED08-728E-4F34-A577-81A5E3DC10E0}" presName="desTx" presStyleLbl="revTx" presStyleIdx="5" presStyleCnt="7">
        <dgm:presLayoutVars>
          <dgm:bulletEnabled val="1"/>
        </dgm:presLayoutVars>
      </dgm:prSet>
      <dgm:spPr/>
    </dgm:pt>
    <dgm:pt modelId="{E05009C7-2156-45F2-BF6D-C230F73C78BC}" type="pres">
      <dgm:prSet presAssocID="{843919CF-58D3-4C58-9E70-914CF1E09590}" presName="space" presStyleCnt="0"/>
      <dgm:spPr/>
    </dgm:pt>
    <dgm:pt modelId="{37A0D8CB-B039-472B-B5FE-5C167A74F92F}" type="pres">
      <dgm:prSet presAssocID="{47189D77-F8A4-4015-A15E-C4B0A219ADFB}" presName="composite" presStyleCnt="0"/>
      <dgm:spPr/>
    </dgm:pt>
    <dgm:pt modelId="{49009DB8-84EA-4F2E-B466-BB7CF8A4020A}" type="pres">
      <dgm:prSet presAssocID="{47189D77-F8A4-4015-A15E-C4B0A219ADFB}" presName="parTx" presStyleLbl="node1" presStyleIdx="6" presStyleCnt="7" custScaleY="129343" custLinFactNeighborX="0" custLinFactNeighborY="-23510">
        <dgm:presLayoutVars>
          <dgm:chMax val="0"/>
          <dgm:chPref val="0"/>
          <dgm:bulletEnabled val="1"/>
        </dgm:presLayoutVars>
      </dgm:prSet>
      <dgm:spPr/>
    </dgm:pt>
    <dgm:pt modelId="{BA508843-E177-43A5-9B4D-64B33CC623E6}" type="pres">
      <dgm:prSet presAssocID="{47189D77-F8A4-4015-A15E-C4B0A219ADFB}" presName="desTx" presStyleLbl="revTx" presStyleIdx="6" presStyleCnt="7">
        <dgm:presLayoutVars>
          <dgm:bulletEnabled val="1"/>
        </dgm:presLayoutVars>
      </dgm:prSet>
      <dgm:spPr/>
    </dgm:pt>
  </dgm:ptLst>
  <dgm:cxnLst>
    <dgm:cxn modelId="{99DEA613-6A57-49B0-8BA3-E973FA714A12}" srcId="{1D0BED08-728E-4F34-A577-81A5E3DC10E0}" destId="{0C936310-28F8-4F1A-A777-1A100496C74D}" srcOrd="0" destOrd="0" parTransId="{EFC9DCFB-1385-4FD3-A882-AAB42CC3DE9B}" sibTransId="{76A6E94E-CDCC-413C-8313-ED14E5955D38}"/>
    <dgm:cxn modelId="{461FC81C-BFF2-4989-8C8C-F7590F35AD7B}" srcId="{9D7FD60C-52B1-4B15-AC15-7DDAF401CD33}" destId="{25626F2D-ADA0-42F3-A9C9-B3A62D6CEB82}" srcOrd="0" destOrd="0" parTransId="{E6BFD496-8162-43ED-8815-C88ABB79FFB7}" sibTransId="{805F309C-C823-4C8E-B58B-5E5DFB169DCD}"/>
    <dgm:cxn modelId="{3DEE0A23-EE96-46CD-8C4A-AE3886C923BB}" type="presOf" srcId="{E457DEC2-D66F-446B-B7F0-431619D4575E}" destId="{D51FA43B-11D5-46B7-8897-DE6419BFCAE2}" srcOrd="0" destOrd="0" presId="urn:microsoft.com/office/officeart/2005/8/layout/chevron1"/>
    <dgm:cxn modelId="{E522D429-4BD5-48D5-869C-9CD19E372418}" srcId="{E457DEC2-D66F-446B-B7F0-431619D4575E}" destId="{C55F64C3-5CE2-4ADD-A363-CFB05FED63F1}" srcOrd="4" destOrd="0" parTransId="{82DD6267-E579-4BEE-9769-9D64311D622B}" sibTransId="{F9D727CE-B5AB-40E1-BD15-CEC0FDB298CE}"/>
    <dgm:cxn modelId="{8EEAAC2A-EE98-424B-8DE2-ECC5F7A3F021}" srcId="{1D0BED08-728E-4F34-A577-81A5E3DC10E0}" destId="{2AAE12A4-7C7C-447E-BB83-CCB4F5EF50FB}" srcOrd="1" destOrd="0" parTransId="{6694579B-F483-407C-8637-1431E01E7E76}" sibTransId="{9A1F8E73-8C8D-4FAD-A4E6-BFCF6B20609B}"/>
    <dgm:cxn modelId="{DBAAA42B-A497-4FFC-98E6-F9915EA786A5}" srcId="{E457DEC2-D66F-446B-B7F0-431619D4575E}" destId="{D74F065F-E7C0-4075-99E0-AD1B7E8A25CB}" srcOrd="1" destOrd="0" parTransId="{312D0C14-3259-4F5B-A685-8CEF05836630}" sibTransId="{69401A52-057E-46A4-A10F-9305BEF2DCDD}"/>
    <dgm:cxn modelId="{3C29EE2E-6324-415D-9497-96027D6403D7}" type="presOf" srcId="{D74F065F-E7C0-4075-99E0-AD1B7E8A25CB}" destId="{B16B9081-3DEF-4766-88FA-A6C8BFAD57D0}" srcOrd="0" destOrd="0" presId="urn:microsoft.com/office/officeart/2005/8/layout/chevron1"/>
    <dgm:cxn modelId="{DDA63A3A-D049-42CF-9D84-0F39BE349137}" type="presOf" srcId="{EDC4ED0C-D775-4B4F-B712-A012915DF827}" destId="{1554B33C-1E6F-4719-A2DC-4E1E101B33CD}" srcOrd="0" destOrd="0" presId="urn:microsoft.com/office/officeart/2005/8/layout/chevron1"/>
    <dgm:cxn modelId="{68855E60-E6F5-4C99-8680-9AF24E3A6E24}" srcId="{E457DEC2-D66F-446B-B7F0-431619D4575E}" destId="{1D0BED08-728E-4F34-A577-81A5E3DC10E0}" srcOrd="5" destOrd="0" parTransId="{176EEAD2-3F4C-44B0-A36F-FB328FD64840}" sibTransId="{843919CF-58D3-4C58-9E70-914CF1E09590}"/>
    <dgm:cxn modelId="{C1035065-4A68-4EBC-AACA-3926C37697A7}" type="presOf" srcId="{C55F64C3-5CE2-4ADD-A363-CFB05FED63F1}" destId="{5F84E62A-11AA-420F-9B89-A4A25C44B524}" srcOrd="0" destOrd="0" presId="urn:microsoft.com/office/officeart/2005/8/layout/chevron1"/>
    <dgm:cxn modelId="{ABC6E765-9DB8-4D28-99F5-00E7CF0E3253}" type="presOf" srcId="{C991F9BE-B352-4D9C-A8E4-EDFB48785C03}" destId="{027AA210-437F-40DA-AB9C-99F04AA67DE9}" srcOrd="0" destOrd="0" presId="urn:microsoft.com/office/officeart/2005/8/layout/chevron1"/>
    <dgm:cxn modelId="{4ADAF668-FE09-43DE-9177-99DE29B86330}" type="presOf" srcId="{74E845F0-F0DF-49B8-9433-B8DE23034F66}" destId="{0D0E8032-A4A1-4525-9BB6-CFC501F606F7}" srcOrd="0" destOrd="0" presId="urn:microsoft.com/office/officeart/2005/8/layout/chevron1"/>
    <dgm:cxn modelId="{CB81A36A-91E9-4330-8B05-E8D4CE15AFAC}" type="presOf" srcId="{9E89D91A-73B8-4DB6-A1A0-C0C2E92E9237}" destId="{55BF6C86-46FB-4880-89FC-133AC90597D5}" srcOrd="0" destOrd="0" presId="urn:microsoft.com/office/officeart/2005/8/layout/chevron1"/>
    <dgm:cxn modelId="{AA88197B-7635-4F19-9966-DCB6B852789E}" type="presOf" srcId="{E09A36E0-E86A-4CAE-B209-2FBB03C54DB2}" destId="{00E04253-A66B-411D-979F-BC44EB0D1280}" srcOrd="0" destOrd="0" presId="urn:microsoft.com/office/officeart/2005/8/layout/chevron1"/>
    <dgm:cxn modelId="{FFA8D78A-8438-4149-A139-549483F29642}" type="presOf" srcId="{1D0BED08-728E-4F34-A577-81A5E3DC10E0}" destId="{F20D6B98-E47E-44DF-81E0-DB5339FDB6CD}" srcOrd="0" destOrd="0" presId="urn:microsoft.com/office/officeart/2005/8/layout/chevron1"/>
    <dgm:cxn modelId="{1044BB90-DF8E-4DF1-B634-3280A331DE0A}" srcId="{47189D77-F8A4-4015-A15E-C4B0A219ADFB}" destId="{6E82ACDE-E57F-470A-9C08-4172098E19BF}" srcOrd="0" destOrd="0" parTransId="{ED4E7D8A-1A15-4EF7-8C8A-F7115B8A74A9}" sibTransId="{52C22FBF-2530-495B-BCB2-797FC20C8CE9}"/>
    <dgm:cxn modelId="{FA7EF299-86E2-403F-BA1D-E9FCA1B3E534}" srcId="{E457DEC2-D66F-446B-B7F0-431619D4575E}" destId="{9D7FD60C-52B1-4B15-AC15-7DDAF401CD33}" srcOrd="3" destOrd="0" parTransId="{8DAF88AE-3C1E-4CC0-96A7-BD6A2BDE94A9}" sibTransId="{F2223265-258A-49FA-858F-6F8AB3127317}"/>
    <dgm:cxn modelId="{9A06B39A-CFEB-4343-86DD-34B642B1227C}" srcId="{E457DEC2-D66F-446B-B7F0-431619D4575E}" destId="{74E845F0-F0DF-49B8-9433-B8DE23034F66}" srcOrd="0" destOrd="0" parTransId="{CE8C353D-7E99-4D7E-AEFE-68DF95109D36}" sibTransId="{3DA8F1A0-4428-442A-9876-EFEDB01CCAFB}"/>
    <dgm:cxn modelId="{F338769B-0721-4B51-816D-D23C3AF64A20}" type="presOf" srcId="{0C936310-28F8-4F1A-A777-1A100496C74D}" destId="{1944EFF9-9AAB-4D06-8C02-3675F40C96CC}" srcOrd="0" destOrd="0" presId="urn:microsoft.com/office/officeart/2005/8/layout/chevron1"/>
    <dgm:cxn modelId="{8F80EC9B-7C1B-45F0-957D-23EAAEBF1B44}" type="presOf" srcId="{25626F2D-ADA0-42F3-A9C9-B3A62D6CEB82}" destId="{15DC6CF4-E284-4913-AD60-51AD188C430D}" srcOrd="0" destOrd="0" presId="urn:microsoft.com/office/officeart/2005/8/layout/chevron1"/>
    <dgm:cxn modelId="{E3C46DA5-8C2D-4C9F-B145-8B5C6AE10B75}" type="presOf" srcId="{47189D77-F8A4-4015-A15E-C4B0A219ADFB}" destId="{49009DB8-84EA-4F2E-B466-BB7CF8A4020A}" srcOrd="0" destOrd="0" presId="urn:microsoft.com/office/officeart/2005/8/layout/chevron1"/>
    <dgm:cxn modelId="{5DD216B7-14C3-429A-957D-0B5238DDD7FF}" type="presOf" srcId="{2AAE12A4-7C7C-447E-BB83-CCB4F5EF50FB}" destId="{1944EFF9-9AAB-4D06-8C02-3675F40C96CC}" srcOrd="0" destOrd="1" presId="urn:microsoft.com/office/officeart/2005/8/layout/chevron1"/>
    <dgm:cxn modelId="{9C9804BB-859A-4841-B575-EB202C625D66}" type="presOf" srcId="{9D7FD60C-52B1-4B15-AC15-7DDAF401CD33}" destId="{2F2F0E2C-4D68-4C2C-A421-7B3C3C51B515}" srcOrd="0" destOrd="0" presId="urn:microsoft.com/office/officeart/2005/8/layout/chevron1"/>
    <dgm:cxn modelId="{9EDADEC4-E0D3-4C85-B34F-F7CD12693729}" srcId="{74E845F0-F0DF-49B8-9433-B8DE23034F66}" destId="{5BCE7CE7-5D84-4AE9-8BB3-99E85DD6EEE0}" srcOrd="0" destOrd="0" parTransId="{6C0232CD-E091-4C9A-BDC3-A457CC74A1FB}" sibTransId="{D7A7FCE9-14BA-4F60-B955-4DD412575AF4}"/>
    <dgm:cxn modelId="{D7FB65C6-865F-423E-B7E8-F152BC5C25C0}" srcId="{D74F065F-E7C0-4075-99E0-AD1B7E8A25CB}" destId="{EDC4ED0C-D775-4B4F-B712-A012915DF827}" srcOrd="0" destOrd="0" parTransId="{D45E9BA2-0F0F-49B1-AF69-539AD84D0718}" sibTransId="{E5173DF2-9841-40EC-9011-9E494915876B}"/>
    <dgm:cxn modelId="{592DC8C7-12D7-4BD2-895C-B917EEC87FB4}" type="presOf" srcId="{6E82ACDE-E57F-470A-9C08-4172098E19BF}" destId="{BA508843-E177-43A5-9B4D-64B33CC623E6}" srcOrd="0" destOrd="0" presId="urn:microsoft.com/office/officeart/2005/8/layout/chevron1"/>
    <dgm:cxn modelId="{3F8475CB-78B8-41BF-8E7B-653DECBB8096}" srcId="{D74F065F-E7C0-4075-99E0-AD1B7E8A25CB}" destId="{3E2EA999-F989-4FA6-B8D7-CA368A776E70}" srcOrd="1" destOrd="0" parTransId="{B7ADCA91-875E-4F83-B318-73ABC6AF5876}" sibTransId="{F538DF43-4170-4ABB-9067-FC1887F5D99E}"/>
    <dgm:cxn modelId="{DCD6FBCB-FBF2-4B4B-9708-7C72C77CB47F}" srcId="{E457DEC2-D66F-446B-B7F0-431619D4575E}" destId="{47189D77-F8A4-4015-A15E-C4B0A219ADFB}" srcOrd="6" destOrd="0" parTransId="{1C219F92-F8C9-45A9-9394-2BE1F0258ED4}" sibTransId="{36D85D7F-F39B-4D91-978E-B0B449C1D488}"/>
    <dgm:cxn modelId="{64B854CE-8011-435F-A8E4-98B8B55E6322}" srcId="{C991F9BE-B352-4D9C-A8E4-EDFB48785C03}" destId="{9E89D91A-73B8-4DB6-A1A0-C0C2E92E9237}" srcOrd="0" destOrd="0" parTransId="{62A9495C-DE4E-43ED-BCED-B5D71A881A0E}" sibTransId="{CF6F0BCE-FC36-472F-B74A-4644E8CE5B49}"/>
    <dgm:cxn modelId="{171E6EE2-9F20-4DE5-9F6B-32CEE97E3B89}" srcId="{C55F64C3-5CE2-4ADD-A363-CFB05FED63F1}" destId="{E09A36E0-E86A-4CAE-B209-2FBB03C54DB2}" srcOrd="0" destOrd="0" parTransId="{DEF32E8A-F1C2-4C72-A974-47A0FB5EC048}" sibTransId="{CC3BF507-CF03-40B4-87F9-3274D1C0375E}"/>
    <dgm:cxn modelId="{CAF02AE7-D29C-4C9A-9C52-7F7C98FE9C61}" type="presOf" srcId="{5BCE7CE7-5D84-4AE9-8BB3-99E85DD6EEE0}" destId="{A8763453-D4D4-40AD-A042-D9FB3F4B4D9C}" srcOrd="0" destOrd="0" presId="urn:microsoft.com/office/officeart/2005/8/layout/chevron1"/>
    <dgm:cxn modelId="{4BE5FEEF-9F1F-449A-8B69-C8B21CC57F27}" srcId="{E457DEC2-D66F-446B-B7F0-431619D4575E}" destId="{C991F9BE-B352-4D9C-A8E4-EDFB48785C03}" srcOrd="2" destOrd="0" parTransId="{17BD1A92-DBCF-403C-85A4-43114F080482}" sibTransId="{1D45424E-FE61-4802-8DF3-4EEA569173B3}"/>
    <dgm:cxn modelId="{61A902F4-4DCD-4329-942C-BB947400D030}" type="presOf" srcId="{3E2EA999-F989-4FA6-B8D7-CA368A776E70}" destId="{1554B33C-1E6F-4719-A2DC-4E1E101B33CD}" srcOrd="0" destOrd="1" presId="urn:microsoft.com/office/officeart/2005/8/layout/chevron1"/>
    <dgm:cxn modelId="{9366ECA7-5F45-49E1-812C-14A6EA5B576D}" type="presParOf" srcId="{D51FA43B-11D5-46B7-8897-DE6419BFCAE2}" destId="{5F6842BC-4FC7-4791-B617-98A06FA02650}" srcOrd="0" destOrd="0" presId="urn:microsoft.com/office/officeart/2005/8/layout/chevron1"/>
    <dgm:cxn modelId="{B4CAD5C2-8F5E-4B6E-A288-EDCCEC3F6C70}" type="presParOf" srcId="{5F6842BC-4FC7-4791-B617-98A06FA02650}" destId="{0D0E8032-A4A1-4525-9BB6-CFC501F606F7}" srcOrd="0" destOrd="0" presId="urn:microsoft.com/office/officeart/2005/8/layout/chevron1"/>
    <dgm:cxn modelId="{B1BC99A1-6045-47DB-9AE5-1D833B53979B}" type="presParOf" srcId="{5F6842BC-4FC7-4791-B617-98A06FA02650}" destId="{A8763453-D4D4-40AD-A042-D9FB3F4B4D9C}" srcOrd="1" destOrd="0" presId="urn:microsoft.com/office/officeart/2005/8/layout/chevron1"/>
    <dgm:cxn modelId="{609CD99D-52FA-44E6-B583-4845F7565070}" type="presParOf" srcId="{D51FA43B-11D5-46B7-8897-DE6419BFCAE2}" destId="{953C6A2D-CBE9-428F-90E9-B74B89EA0C6A}" srcOrd="1" destOrd="0" presId="urn:microsoft.com/office/officeart/2005/8/layout/chevron1"/>
    <dgm:cxn modelId="{4E23FEC4-6958-4A3F-AE56-2A78D7DD01C7}" type="presParOf" srcId="{D51FA43B-11D5-46B7-8897-DE6419BFCAE2}" destId="{68B872F9-CE1E-460A-B99F-7DFA965AF84D}" srcOrd="2" destOrd="0" presId="urn:microsoft.com/office/officeart/2005/8/layout/chevron1"/>
    <dgm:cxn modelId="{632E7F25-D3F7-4519-8530-82974CACE632}" type="presParOf" srcId="{68B872F9-CE1E-460A-B99F-7DFA965AF84D}" destId="{B16B9081-3DEF-4766-88FA-A6C8BFAD57D0}" srcOrd="0" destOrd="0" presId="urn:microsoft.com/office/officeart/2005/8/layout/chevron1"/>
    <dgm:cxn modelId="{469DA75A-2887-4C92-ABC2-D09EC86D23EC}" type="presParOf" srcId="{68B872F9-CE1E-460A-B99F-7DFA965AF84D}" destId="{1554B33C-1E6F-4719-A2DC-4E1E101B33CD}" srcOrd="1" destOrd="0" presId="urn:microsoft.com/office/officeart/2005/8/layout/chevron1"/>
    <dgm:cxn modelId="{93D7BDA2-027D-4AAD-A803-B41A38886BFC}" type="presParOf" srcId="{D51FA43B-11D5-46B7-8897-DE6419BFCAE2}" destId="{896B1F03-F422-4C8A-BD95-96A7FFB8A26F}" srcOrd="3" destOrd="0" presId="urn:microsoft.com/office/officeart/2005/8/layout/chevron1"/>
    <dgm:cxn modelId="{D02FCFB5-41FA-4EC4-8452-1EF3C20BD577}" type="presParOf" srcId="{D51FA43B-11D5-46B7-8897-DE6419BFCAE2}" destId="{AC48395C-0498-4565-AC4E-C23460EDF0CC}" srcOrd="4" destOrd="0" presId="urn:microsoft.com/office/officeart/2005/8/layout/chevron1"/>
    <dgm:cxn modelId="{118D795F-39A8-44BB-8755-708472B77A4B}" type="presParOf" srcId="{AC48395C-0498-4565-AC4E-C23460EDF0CC}" destId="{027AA210-437F-40DA-AB9C-99F04AA67DE9}" srcOrd="0" destOrd="0" presId="urn:microsoft.com/office/officeart/2005/8/layout/chevron1"/>
    <dgm:cxn modelId="{738E9EC7-828F-4691-B2AE-5A5548E89FAC}" type="presParOf" srcId="{AC48395C-0498-4565-AC4E-C23460EDF0CC}" destId="{55BF6C86-46FB-4880-89FC-133AC90597D5}" srcOrd="1" destOrd="0" presId="urn:microsoft.com/office/officeart/2005/8/layout/chevron1"/>
    <dgm:cxn modelId="{DBD2E065-76AD-4C7A-A0AB-B7B9AB7AD3A1}" type="presParOf" srcId="{D51FA43B-11D5-46B7-8897-DE6419BFCAE2}" destId="{5A523454-293B-461B-9EAF-1C342998FB10}" srcOrd="5" destOrd="0" presId="urn:microsoft.com/office/officeart/2005/8/layout/chevron1"/>
    <dgm:cxn modelId="{DA7DB715-1B5B-44C3-8ED4-4F339DA6A0E7}" type="presParOf" srcId="{D51FA43B-11D5-46B7-8897-DE6419BFCAE2}" destId="{A1BE46E4-37F2-40B0-BF4E-FB4F2AAB70B0}" srcOrd="6" destOrd="0" presId="urn:microsoft.com/office/officeart/2005/8/layout/chevron1"/>
    <dgm:cxn modelId="{38E23CB7-1A90-45A9-B021-47FA1C228890}" type="presParOf" srcId="{A1BE46E4-37F2-40B0-BF4E-FB4F2AAB70B0}" destId="{2F2F0E2C-4D68-4C2C-A421-7B3C3C51B515}" srcOrd="0" destOrd="0" presId="urn:microsoft.com/office/officeart/2005/8/layout/chevron1"/>
    <dgm:cxn modelId="{6DF56575-1AA2-4B65-B7FC-1E7D6995ABB4}" type="presParOf" srcId="{A1BE46E4-37F2-40B0-BF4E-FB4F2AAB70B0}" destId="{15DC6CF4-E284-4913-AD60-51AD188C430D}" srcOrd="1" destOrd="0" presId="urn:microsoft.com/office/officeart/2005/8/layout/chevron1"/>
    <dgm:cxn modelId="{6A28D7F5-EA06-4586-BF4D-5942A3C5E9EE}" type="presParOf" srcId="{D51FA43B-11D5-46B7-8897-DE6419BFCAE2}" destId="{D9845581-A821-49C2-84F7-A94EE0982947}" srcOrd="7" destOrd="0" presId="urn:microsoft.com/office/officeart/2005/8/layout/chevron1"/>
    <dgm:cxn modelId="{22E2260A-EB71-4073-AB59-56EA5A659E03}" type="presParOf" srcId="{D51FA43B-11D5-46B7-8897-DE6419BFCAE2}" destId="{A77AF3EF-9A1C-4426-9108-EE01F9BC4856}" srcOrd="8" destOrd="0" presId="urn:microsoft.com/office/officeart/2005/8/layout/chevron1"/>
    <dgm:cxn modelId="{3C223077-5C61-4DCF-AC73-E8AF07FAA50D}" type="presParOf" srcId="{A77AF3EF-9A1C-4426-9108-EE01F9BC4856}" destId="{5F84E62A-11AA-420F-9B89-A4A25C44B524}" srcOrd="0" destOrd="0" presId="urn:microsoft.com/office/officeart/2005/8/layout/chevron1"/>
    <dgm:cxn modelId="{78316EFF-3141-468B-B859-D487B097C8A8}" type="presParOf" srcId="{A77AF3EF-9A1C-4426-9108-EE01F9BC4856}" destId="{00E04253-A66B-411D-979F-BC44EB0D1280}" srcOrd="1" destOrd="0" presId="urn:microsoft.com/office/officeart/2005/8/layout/chevron1"/>
    <dgm:cxn modelId="{E0D7BE53-03FB-43EA-95CB-503010990B6D}" type="presParOf" srcId="{D51FA43B-11D5-46B7-8897-DE6419BFCAE2}" destId="{3F17ED01-F624-429C-8EDE-59B85844931C}" srcOrd="9" destOrd="0" presId="urn:microsoft.com/office/officeart/2005/8/layout/chevron1"/>
    <dgm:cxn modelId="{88CA24A6-33B6-4F1D-A1F7-C4A5699B43DE}" type="presParOf" srcId="{D51FA43B-11D5-46B7-8897-DE6419BFCAE2}" destId="{2B070019-3A8B-4095-8D6D-17D838F00891}" srcOrd="10" destOrd="0" presId="urn:microsoft.com/office/officeart/2005/8/layout/chevron1"/>
    <dgm:cxn modelId="{062EE1AE-1FA8-4C96-A92D-6A42FB9CB947}" type="presParOf" srcId="{2B070019-3A8B-4095-8D6D-17D838F00891}" destId="{F20D6B98-E47E-44DF-81E0-DB5339FDB6CD}" srcOrd="0" destOrd="0" presId="urn:microsoft.com/office/officeart/2005/8/layout/chevron1"/>
    <dgm:cxn modelId="{4EA59578-9BE2-47F6-8E08-3481CC67E160}" type="presParOf" srcId="{2B070019-3A8B-4095-8D6D-17D838F00891}" destId="{1944EFF9-9AAB-4D06-8C02-3675F40C96CC}" srcOrd="1" destOrd="0" presId="urn:microsoft.com/office/officeart/2005/8/layout/chevron1"/>
    <dgm:cxn modelId="{CA0AB07B-ED50-4BC2-A109-C7145A3D48EB}" type="presParOf" srcId="{D51FA43B-11D5-46B7-8897-DE6419BFCAE2}" destId="{E05009C7-2156-45F2-BF6D-C230F73C78BC}" srcOrd="11" destOrd="0" presId="urn:microsoft.com/office/officeart/2005/8/layout/chevron1"/>
    <dgm:cxn modelId="{11143D78-8265-4B0F-8820-5060882EC58F}" type="presParOf" srcId="{D51FA43B-11D5-46B7-8897-DE6419BFCAE2}" destId="{37A0D8CB-B039-472B-B5FE-5C167A74F92F}" srcOrd="12" destOrd="0" presId="urn:microsoft.com/office/officeart/2005/8/layout/chevron1"/>
    <dgm:cxn modelId="{1FEF2E03-ACB5-42FF-BD3D-C09F2282FFF7}" type="presParOf" srcId="{37A0D8CB-B039-472B-B5FE-5C167A74F92F}" destId="{49009DB8-84EA-4F2E-B466-BB7CF8A4020A}" srcOrd="0" destOrd="0" presId="urn:microsoft.com/office/officeart/2005/8/layout/chevron1"/>
    <dgm:cxn modelId="{8CE325C3-8FD5-4E04-9C0F-4502C2FF64CC}" type="presParOf" srcId="{37A0D8CB-B039-472B-B5FE-5C167A74F92F}" destId="{BA508843-E177-43A5-9B4D-64B33CC623E6}"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E8032-A4A1-4525-9BB6-CFC501F606F7}">
      <dsp:nvSpPr>
        <dsp:cNvPr id="0" name=""/>
        <dsp:cNvSpPr/>
      </dsp:nvSpPr>
      <dsp:spPr>
        <a:xfrm>
          <a:off x="634" y="85647"/>
          <a:ext cx="1312507" cy="679054"/>
        </a:xfrm>
        <a:prstGeom prst="chevron">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 lastClr="FFFFFF"/>
              </a:solidFill>
              <a:latin typeface="Avenir Next LT Pro"/>
              <a:ea typeface="+mn-ea"/>
              <a:cs typeface="+mn-cs"/>
            </a:rPr>
            <a:t>Early</a:t>
          </a:r>
        </a:p>
        <a:p>
          <a:pPr marL="0" lvl="0" indent="0" algn="ctr" defTabSz="488950">
            <a:lnSpc>
              <a:spcPct val="90000"/>
            </a:lnSpc>
            <a:spcBef>
              <a:spcPct val="0"/>
            </a:spcBef>
            <a:spcAft>
              <a:spcPct val="35000"/>
            </a:spcAft>
            <a:buNone/>
          </a:pPr>
          <a:r>
            <a:rPr lang="en-US" sz="1100" kern="1200" dirty="0">
              <a:solidFill>
                <a:sysClr val="window" lastClr="FFFFFF"/>
              </a:solidFill>
              <a:latin typeface="Avenir Next LT Pro"/>
              <a:ea typeface="+mn-ea"/>
              <a:cs typeface="+mn-cs"/>
            </a:rPr>
            <a:t>January</a:t>
          </a:r>
        </a:p>
      </dsp:txBody>
      <dsp:txXfrm>
        <a:off x="340161" y="85647"/>
        <a:ext cx="633453" cy="679054"/>
      </dsp:txXfrm>
    </dsp:sp>
    <dsp:sp modelId="{A8763453-D4D4-40AD-A042-D9FB3F4B4D9C}">
      <dsp:nvSpPr>
        <dsp:cNvPr id="0" name=""/>
        <dsp:cNvSpPr/>
      </dsp:nvSpPr>
      <dsp:spPr>
        <a:xfrm>
          <a:off x="1382" y="876729"/>
          <a:ext cx="1050006" cy="947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en-US" sz="1100" kern="1200" dirty="0">
              <a:solidFill>
                <a:srgbClr val="000000"/>
              </a:solidFill>
              <a:latin typeface="Avenir Next LT Pro"/>
              <a:ea typeface="+mn-ea"/>
              <a:cs typeface="+mn-cs"/>
            </a:rPr>
            <a:t>Associate application period in USAJOBS</a:t>
          </a:r>
        </a:p>
      </dsp:txBody>
      <dsp:txXfrm>
        <a:off x="1382" y="876729"/>
        <a:ext cx="1050006" cy="947460"/>
      </dsp:txXfrm>
    </dsp:sp>
    <dsp:sp modelId="{B16B9081-3DEF-4766-88FA-A6C8BFAD57D0}">
      <dsp:nvSpPr>
        <dsp:cNvPr id="0" name=""/>
        <dsp:cNvSpPr/>
      </dsp:nvSpPr>
      <dsp:spPr>
        <a:xfrm>
          <a:off x="1097142" y="85647"/>
          <a:ext cx="1312507" cy="679054"/>
        </a:xfrm>
        <a:prstGeom prst="chevron">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 lastClr="FFFFFF"/>
              </a:solidFill>
              <a:latin typeface="Avenir Next LT Pro"/>
              <a:ea typeface="+mn-ea"/>
              <a:cs typeface="+mn-cs"/>
            </a:rPr>
            <a:t>February    3-28</a:t>
          </a:r>
        </a:p>
      </dsp:txBody>
      <dsp:txXfrm>
        <a:off x="1436669" y="85647"/>
        <a:ext cx="633453" cy="679054"/>
      </dsp:txXfrm>
    </dsp:sp>
    <dsp:sp modelId="{1554B33C-1E6F-4719-A2DC-4E1E101B33CD}">
      <dsp:nvSpPr>
        <dsp:cNvPr id="0" name=""/>
        <dsp:cNvSpPr/>
      </dsp:nvSpPr>
      <dsp:spPr>
        <a:xfrm>
          <a:off x="1097890" y="876729"/>
          <a:ext cx="1050006" cy="947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en-US" sz="1100" kern="1200">
              <a:solidFill>
                <a:srgbClr val="000000"/>
              </a:solidFill>
              <a:latin typeface="Avenir Next LT Pro"/>
              <a:ea typeface="+mn-ea"/>
              <a:cs typeface="+mn-cs"/>
            </a:rPr>
            <a:t>Host site application period</a:t>
          </a:r>
        </a:p>
        <a:p>
          <a:pPr marL="57150" lvl="1" indent="-57150" algn="l" defTabSz="488950">
            <a:lnSpc>
              <a:spcPct val="90000"/>
            </a:lnSpc>
            <a:spcBef>
              <a:spcPct val="0"/>
            </a:spcBef>
            <a:spcAft>
              <a:spcPct val="15000"/>
            </a:spcAft>
            <a:buChar char="•"/>
          </a:pPr>
          <a:r>
            <a:rPr lang="en-US" sz="1100" kern="1200" dirty="0">
              <a:solidFill>
                <a:srgbClr val="000000"/>
              </a:solidFill>
              <a:latin typeface="Avenir Next LT Pro"/>
              <a:ea typeface="+mn-ea"/>
              <a:cs typeface="+mn-cs"/>
            </a:rPr>
            <a:t>Closes at 5:00 pm (EST) on 2/28</a:t>
          </a:r>
        </a:p>
      </dsp:txBody>
      <dsp:txXfrm>
        <a:off x="1097890" y="876729"/>
        <a:ext cx="1050006" cy="947460"/>
      </dsp:txXfrm>
    </dsp:sp>
    <dsp:sp modelId="{027AA210-437F-40DA-AB9C-99F04AA67DE9}">
      <dsp:nvSpPr>
        <dsp:cNvPr id="0" name=""/>
        <dsp:cNvSpPr/>
      </dsp:nvSpPr>
      <dsp:spPr>
        <a:xfrm>
          <a:off x="2193650" y="85647"/>
          <a:ext cx="1312507" cy="679054"/>
        </a:xfrm>
        <a:prstGeom prst="chevron">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a:solidFill>
                <a:sysClr val="window" lastClr="FFFFFF"/>
              </a:solidFill>
              <a:latin typeface="Avenir Next LT Pro"/>
              <a:ea typeface="+mn-ea"/>
              <a:cs typeface="+mn-cs"/>
            </a:rPr>
            <a:t>March through mid-April</a:t>
          </a:r>
        </a:p>
      </dsp:txBody>
      <dsp:txXfrm>
        <a:off x="2533177" y="85647"/>
        <a:ext cx="633453" cy="679054"/>
      </dsp:txXfrm>
    </dsp:sp>
    <dsp:sp modelId="{55BF6C86-46FB-4880-89FC-133AC90597D5}">
      <dsp:nvSpPr>
        <dsp:cNvPr id="0" name=""/>
        <dsp:cNvSpPr/>
      </dsp:nvSpPr>
      <dsp:spPr>
        <a:xfrm>
          <a:off x="2194398" y="876729"/>
          <a:ext cx="1050006" cy="947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en-US" sz="1100" kern="1200">
              <a:solidFill>
                <a:srgbClr val="000000"/>
              </a:solidFill>
              <a:latin typeface="Avenir Next LT Pro"/>
              <a:ea typeface="+mn-ea"/>
              <a:cs typeface="+mn-cs"/>
            </a:rPr>
            <a:t>Host site application review process</a:t>
          </a:r>
        </a:p>
      </dsp:txBody>
      <dsp:txXfrm>
        <a:off x="2194398" y="876729"/>
        <a:ext cx="1050006" cy="947460"/>
      </dsp:txXfrm>
    </dsp:sp>
    <dsp:sp modelId="{2F2F0E2C-4D68-4C2C-A421-7B3C3C51B515}">
      <dsp:nvSpPr>
        <dsp:cNvPr id="0" name=""/>
        <dsp:cNvSpPr/>
      </dsp:nvSpPr>
      <dsp:spPr>
        <a:xfrm>
          <a:off x="3290906" y="85647"/>
          <a:ext cx="1312507" cy="679054"/>
        </a:xfrm>
        <a:prstGeom prst="chevron">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 lastClr="FFFFFF"/>
              </a:solidFill>
              <a:latin typeface="Avenir Next LT Pro"/>
              <a:ea typeface="+mn-ea"/>
              <a:cs typeface="+mn-cs"/>
            </a:rPr>
            <a:t>April through May</a:t>
          </a:r>
        </a:p>
      </dsp:txBody>
      <dsp:txXfrm>
        <a:off x="3630433" y="85647"/>
        <a:ext cx="633453" cy="679054"/>
      </dsp:txXfrm>
    </dsp:sp>
    <dsp:sp modelId="{15DC6CF4-E284-4913-AD60-51AD188C430D}">
      <dsp:nvSpPr>
        <dsp:cNvPr id="0" name=""/>
        <dsp:cNvSpPr/>
      </dsp:nvSpPr>
      <dsp:spPr>
        <a:xfrm>
          <a:off x="3290906" y="876729"/>
          <a:ext cx="1050006" cy="947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en-US" sz="1100" kern="1200">
              <a:solidFill>
                <a:srgbClr val="000000"/>
              </a:solidFill>
              <a:latin typeface="Avenir Next LT Pro"/>
              <a:ea typeface="+mn-ea"/>
              <a:cs typeface="+mn-cs"/>
            </a:rPr>
            <a:t>Associate personal statement &amp; interview processes </a:t>
          </a:r>
        </a:p>
      </dsp:txBody>
      <dsp:txXfrm>
        <a:off x="3290906" y="876729"/>
        <a:ext cx="1050006" cy="947460"/>
      </dsp:txXfrm>
    </dsp:sp>
    <dsp:sp modelId="{5F84E62A-11AA-420F-9B89-A4A25C44B524}">
      <dsp:nvSpPr>
        <dsp:cNvPr id="0" name=""/>
        <dsp:cNvSpPr/>
      </dsp:nvSpPr>
      <dsp:spPr>
        <a:xfrm>
          <a:off x="4387414" y="85647"/>
          <a:ext cx="1312507" cy="679054"/>
        </a:xfrm>
        <a:prstGeom prst="chevron">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a:solidFill>
                <a:sysClr val="window" lastClr="FFFFFF"/>
              </a:solidFill>
              <a:latin typeface="Avenir Next LT Pro"/>
              <a:ea typeface="+mn-ea"/>
              <a:cs typeface="+mn-cs"/>
            </a:rPr>
            <a:t>Early summer</a:t>
          </a:r>
        </a:p>
      </dsp:txBody>
      <dsp:txXfrm>
        <a:off x="4726941" y="85647"/>
        <a:ext cx="633453" cy="679054"/>
      </dsp:txXfrm>
    </dsp:sp>
    <dsp:sp modelId="{00E04253-A66B-411D-979F-BC44EB0D1280}">
      <dsp:nvSpPr>
        <dsp:cNvPr id="0" name=""/>
        <dsp:cNvSpPr/>
      </dsp:nvSpPr>
      <dsp:spPr>
        <a:xfrm>
          <a:off x="4387414" y="876729"/>
          <a:ext cx="1050006" cy="947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en-US" sz="1100" kern="1200">
              <a:solidFill>
                <a:srgbClr val="000000"/>
              </a:solidFill>
              <a:latin typeface="Avenir Next LT Pro"/>
              <a:ea typeface="+mn-ea"/>
              <a:cs typeface="+mn-cs"/>
            </a:rPr>
            <a:t>Selection and matching of associates and host sites</a:t>
          </a:r>
        </a:p>
      </dsp:txBody>
      <dsp:txXfrm>
        <a:off x="4387414" y="876729"/>
        <a:ext cx="1050006" cy="947460"/>
      </dsp:txXfrm>
    </dsp:sp>
    <dsp:sp modelId="{F20D6B98-E47E-44DF-81E0-DB5339FDB6CD}">
      <dsp:nvSpPr>
        <dsp:cNvPr id="0" name=""/>
        <dsp:cNvSpPr/>
      </dsp:nvSpPr>
      <dsp:spPr>
        <a:xfrm>
          <a:off x="5483922" y="85647"/>
          <a:ext cx="1312507" cy="679054"/>
        </a:xfrm>
        <a:prstGeom prst="chevron">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a:solidFill>
                <a:sysClr val="window" lastClr="FFFFFF"/>
              </a:solidFill>
              <a:latin typeface="Avenir Next LT Pro"/>
              <a:ea typeface="+mn-ea"/>
              <a:cs typeface="+mn-cs"/>
            </a:rPr>
            <a:t>Late summer</a:t>
          </a:r>
        </a:p>
      </dsp:txBody>
      <dsp:txXfrm>
        <a:off x="5823449" y="85647"/>
        <a:ext cx="633453" cy="679054"/>
      </dsp:txXfrm>
    </dsp:sp>
    <dsp:sp modelId="{1944EFF9-9AAB-4D06-8C02-3675F40C96CC}">
      <dsp:nvSpPr>
        <dsp:cNvPr id="0" name=""/>
        <dsp:cNvSpPr/>
      </dsp:nvSpPr>
      <dsp:spPr>
        <a:xfrm>
          <a:off x="5483922" y="876729"/>
          <a:ext cx="1050006" cy="947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en-US" sz="1100" kern="1200">
              <a:solidFill>
                <a:srgbClr val="000000"/>
              </a:solidFill>
              <a:latin typeface="Avenir Next LT Pro"/>
              <a:ea typeface="+mn-ea"/>
              <a:cs typeface="+mn-cs"/>
            </a:rPr>
            <a:t>Offers extended to associates</a:t>
          </a:r>
        </a:p>
        <a:p>
          <a:pPr marL="57150" lvl="1" indent="-57150" algn="l" defTabSz="488950">
            <a:lnSpc>
              <a:spcPct val="90000"/>
            </a:lnSpc>
            <a:spcBef>
              <a:spcPct val="0"/>
            </a:spcBef>
            <a:spcAft>
              <a:spcPct val="15000"/>
            </a:spcAft>
            <a:buChar char="•"/>
          </a:pPr>
          <a:r>
            <a:rPr lang="en-US" sz="1100" kern="1200">
              <a:solidFill>
                <a:srgbClr val="000000"/>
              </a:solidFill>
              <a:latin typeface="Avenir Next LT Pro"/>
              <a:ea typeface="+mn-ea"/>
              <a:cs typeface="+mn-cs"/>
            </a:rPr>
            <a:t>Host sites notified</a:t>
          </a:r>
        </a:p>
      </dsp:txBody>
      <dsp:txXfrm>
        <a:off x="5483922" y="876729"/>
        <a:ext cx="1050006" cy="947460"/>
      </dsp:txXfrm>
    </dsp:sp>
    <dsp:sp modelId="{49009DB8-84EA-4F2E-B466-BB7CF8A4020A}">
      <dsp:nvSpPr>
        <dsp:cNvPr id="0" name=""/>
        <dsp:cNvSpPr/>
      </dsp:nvSpPr>
      <dsp:spPr>
        <a:xfrm>
          <a:off x="6580430" y="85647"/>
          <a:ext cx="1312507" cy="679054"/>
        </a:xfrm>
        <a:prstGeom prst="chevron">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 lastClr="FFFFFF"/>
              </a:solidFill>
              <a:latin typeface="Avenir Next LT Pro"/>
              <a:ea typeface="+mn-ea"/>
              <a:cs typeface="+mn-cs"/>
            </a:rPr>
            <a:t>Mid-October</a:t>
          </a:r>
        </a:p>
      </dsp:txBody>
      <dsp:txXfrm>
        <a:off x="6919957" y="85647"/>
        <a:ext cx="633453" cy="679054"/>
      </dsp:txXfrm>
    </dsp:sp>
    <dsp:sp modelId="{BA508843-E177-43A5-9B4D-64B33CC623E6}">
      <dsp:nvSpPr>
        <dsp:cNvPr id="0" name=""/>
        <dsp:cNvSpPr/>
      </dsp:nvSpPr>
      <dsp:spPr>
        <a:xfrm>
          <a:off x="6580430" y="876729"/>
          <a:ext cx="1050006" cy="947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en-US" sz="1100" kern="1200">
              <a:solidFill>
                <a:srgbClr val="000000"/>
              </a:solidFill>
              <a:latin typeface="Avenir Next LT Pro"/>
              <a:ea typeface="+mn-ea"/>
              <a:cs typeface="+mn-cs"/>
            </a:rPr>
            <a:t>Associates’ first day at PHAP host sites</a:t>
          </a:r>
        </a:p>
      </dsp:txBody>
      <dsp:txXfrm>
        <a:off x="6580430" y="876729"/>
        <a:ext cx="1050006" cy="94746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12/4/2024</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12/4/2024</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97292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2694536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1890430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1724621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3813248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1008802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714787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2056066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23</a:t>
            </a:fld>
            <a:endParaRPr lang="en-US"/>
          </a:p>
        </p:txBody>
      </p:sp>
    </p:spTree>
    <p:extLst>
      <p:ext uri="{BB962C8B-B14F-4D97-AF65-F5344CB8AC3E}">
        <p14:creationId xmlns:p14="http://schemas.microsoft.com/office/powerpoint/2010/main" val="1514018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24</a:t>
            </a:fld>
            <a:endParaRPr lang="en-US"/>
          </a:p>
        </p:txBody>
      </p:sp>
    </p:spTree>
    <p:extLst>
      <p:ext uri="{BB962C8B-B14F-4D97-AF65-F5344CB8AC3E}">
        <p14:creationId xmlns:p14="http://schemas.microsoft.com/office/powerpoint/2010/main" val="3405293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23386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75898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26</a:t>
            </a:fld>
            <a:endParaRPr lang="en-US"/>
          </a:p>
        </p:txBody>
      </p:sp>
    </p:spTree>
    <p:extLst>
      <p:ext uri="{BB962C8B-B14F-4D97-AF65-F5344CB8AC3E}">
        <p14:creationId xmlns:p14="http://schemas.microsoft.com/office/powerpoint/2010/main" val="3422871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27</a:t>
            </a:fld>
            <a:endParaRPr lang="en-US"/>
          </a:p>
        </p:txBody>
      </p:sp>
    </p:spTree>
    <p:extLst>
      <p:ext uri="{BB962C8B-B14F-4D97-AF65-F5344CB8AC3E}">
        <p14:creationId xmlns:p14="http://schemas.microsoft.com/office/powerpoint/2010/main" val="1140341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28</a:t>
            </a:fld>
            <a:endParaRPr lang="en-US"/>
          </a:p>
        </p:txBody>
      </p:sp>
    </p:spTree>
    <p:extLst>
      <p:ext uri="{BB962C8B-B14F-4D97-AF65-F5344CB8AC3E}">
        <p14:creationId xmlns:p14="http://schemas.microsoft.com/office/powerpoint/2010/main" val="3534311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29</a:t>
            </a:fld>
            <a:endParaRPr lang="en-US"/>
          </a:p>
        </p:txBody>
      </p:sp>
    </p:spTree>
    <p:extLst>
      <p:ext uri="{BB962C8B-B14F-4D97-AF65-F5344CB8AC3E}">
        <p14:creationId xmlns:p14="http://schemas.microsoft.com/office/powerpoint/2010/main" val="1764972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Research</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refers to the creation of generalizable knowledge to be disseminated broadly (e.g., published) outside of the host site. Activities that would not be considered research can include surveillance, assessments, and public health evaluations, as well as translating research into practice for the communities served by the host site.</a:t>
            </a:r>
            <a:endParaRPr lang="en-US" sz="1200" dirty="0">
              <a:effectLst/>
              <a:latin typeface="Calibri" panose="020F0502020204030204" pitchFamily="34" charset="0"/>
              <a:ea typeface="DengXian" panose="020B0503020204020204"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30</a:t>
            </a:fld>
            <a:endParaRPr lang="en-US"/>
          </a:p>
        </p:txBody>
      </p:sp>
    </p:spTree>
    <p:extLst>
      <p:ext uri="{BB962C8B-B14F-4D97-AF65-F5344CB8AC3E}">
        <p14:creationId xmlns:p14="http://schemas.microsoft.com/office/powerpoint/2010/main" val="3127289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31</a:t>
            </a:fld>
            <a:endParaRPr lang="en-US"/>
          </a:p>
        </p:txBody>
      </p:sp>
    </p:spTree>
    <p:extLst>
      <p:ext uri="{BB962C8B-B14F-4D97-AF65-F5344CB8AC3E}">
        <p14:creationId xmlns:p14="http://schemas.microsoft.com/office/powerpoint/2010/main" val="1356976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36</a:t>
            </a:fld>
            <a:endParaRPr lang="en-US"/>
          </a:p>
        </p:txBody>
      </p:sp>
    </p:spTree>
    <p:extLst>
      <p:ext uri="{BB962C8B-B14F-4D97-AF65-F5344CB8AC3E}">
        <p14:creationId xmlns:p14="http://schemas.microsoft.com/office/powerpoint/2010/main" val="3837078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6730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timeline for veteran associates will run a little earlier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2660775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D1F"/>
                </a:solidFill>
                <a:effectLst/>
                <a:latin typeface="Nunito" pitchFamily="2" charset="0"/>
              </a:rPr>
              <a:t> After graduating from PHAP, associates are qualified to convert non-competitively to full-time positions at CDC and the U.S. Department of Health and Human Services. Graduates also qualify to apply for positions with public health agencies and non-governmental organizations.</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2126092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54645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associate </a:t>
            </a:r>
            <a:r>
              <a:rPr lang="en-US" b="0" i="0" dirty="0">
                <a:solidFill>
                  <a:srgbClr val="1C1D1F"/>
                </a:solidFill>
                <a:effectLst/>
                <a:latin typeface="Nunito" pitchFamily="2" charset="0"/>
              </a:rPr>
              <a:t>increases capacity within the host site agency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1C1D1F"/>
                </a:solidFill>
                <a:effectLst/>
                <a:latin typeface="Nunito" pitchFamily="2" charset="0"/>
              </a:rPr>
              <a:t>CDC-funded associates who are well-rounded, energetic, flexible, early-career individuals bringing valuable skills to host agencies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1C1D1F"/>
                </a:solidFill>
                <a:effectLst/>
                <a:latin typeface="Nunito" pitchFamily="2" charset="0"/>
              </a:rPr>
              <a:t>A unique partnership with CDC to develop the nation's next generation of public health professionals</a:t>
            </a:r>
          </a:p>
          <a:p>
            <a:endParaRPr lang="en-US" dirty="0"/>
          </a:p>
          <a:p>
            <a:r>
              <a:rPr lang="en-US" b="0" i="0" dirty="0">
                <a:solidFill>
                  <a:srgbClr val="1C1D1F"/>
                </a:solidFill>
                <a:effectLst/>
                <a:latin typeface="Nunito" pitchFamily="2" charset="0"/>
              </a:rPr>
              <a:t> </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3596204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3236341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1015448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29340484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5_TITLE_CDC_alt_header">
    <p:bg>
      <p:bgPr>
        <a:solidFill>
          <a:srgbClr val="003774"/>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171450"/>
            <a:chOff x="0" y="0"/>
            <a:chExt cx="9144000" cy="171450"/>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chemeClr val="bg1"/>
                </a:solidFill>
                <a:effectLst/>
                <a:latin typeface="Calibri" pitchFamily="34" charset="0"/>
              </a:defRPr>
            </a:lvl1pPr>
          </a:lstStyle>
          <a:p>
            <a:endParaRPr lang="en-US" dirty="0"/>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chemeClr val="bg1"/>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chemeClr val="bg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a:extLst>
              <a:ext uri="{FF2B5EF4-FFF2-40B4-BE49-F238E27FC236}">
                <a16:creationId xmlns:a16="http://schemas.microsoft.com/office/drawing/2014/main" id="{B73EE938-470B-9DA7-FFED-E3CE4A1A33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5"/>
            <a:ext cx="838200" cy="544438"/>
          </a:xfrm>
          <a:prstGeom prst="rect">
            <a:avLst/>
          </a:prstGeom>
        </p:spPr>
      </p:pic>
      <p:sp>
        <p:nvSpPr>
          <p:cNvPr id="2" name="Rectangle 1">
            <a:extLst>
              <a:ext uri="{FF2B5EF4-FFF2-40B4-BE49-F238E27FC236}">
                <a16:creationId xmlns:a16="http://schemas.microsoft.com/office/drawing/2014/main" id="{089C2412-9C72-F68A-C89E-1B2C31ECA9A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65100"/>
            <a:ext cx="9144000" cy="6858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A8CF4BB-8534-F92D-F388-F00364BC987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727" t="-6498" r="-2168" b="-6487"/>
          <a:stretch/>
        </p:blipFill>
        <p:spPr>
          <a:xfrm>
            <a:off x="8169442" y="4499811"/>
            <a:ext cx="800099" cy="541421"/>
          </a:xfrm>
          <a:prstGeom prst="rect">
            <a:avLst/>
          </a:prstGeom>
        </p:spPr>
      </p:pic>
      <p:sp>
        <p:nvSpPr>
          <p:cNvPr id="4" name="Slide Number Placeholder 3">
            <a:extLst>
              <a:ext uri="{FF2B5EF4-FFF2-40B4-BE49-F238E27FC236}">
                <a16:creationId xmlns:a16="http://schemas.microsoft.com/office/drawing/2014/main" id="{806A2EE6-3458-FDE5-088F-0524F161BF40}"/>
              </a:ext>
              <a:ext uri="{C183D7F6-B498-43B3-948B-1728B52AA6E4}">
                <adec:decorative xmlns:adec="http://schemas.microsoft.com/office/drawing/2017/decorative" val="1"/>
              </a:ext>
            </a:extLst>
          </p:cNvPr>
          <p:cNvSpPr>
            <a:spLocks noGrp="1"/>
          </p:cNvSpPr>
          <p:nvPr>
            <p:ph type="sldNum" sz="quarter" idx="13"/>
          </p:nvPr>
        </p:nvSpPr>
        <p:spPr>
          <a:xfrm>
            <a:off x="133485" y="4766595"/>
            <a:ext cx="2057400" cy="274637"/>
          </a:xfrm>
        </p:spPr>
        <p:txBody>
          <a:bodyPr/>
          <a:lstStyle>
            <a:lvl1pPr algn="l">
              <a:defRPr sz="1000">
                <a:solidFill>
                  <a:srgbClr val="B9B9B9"/>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dirty="0"/>
          </a:p>
        </p:txBody>
      </p:sp>
    </p:spTree>
    <p:extLst>
      <p:ext uri="{BB962C8B-B14F-4D97-AF65-F5344CB8AC3E}">
        <p14:creationId xmlns:p14="http://schemas.microsoft.com/office/powerpoint/2010/main" val="1069267784"/>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_CDC_ATSDR">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57EE0707-A628-935A-CECC-70626B3FA8FC}"/>
                </a:ext>
              </a:extLst>
            </p:cNvPr>
            <p:cNvGrpSpPr>
              <a:grpSpLocks noGrp="1" noUngrp="1" noRot="1" noMove="1" noResize="1"/>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2" name="Parallelogram 11">
                <a:extLst>
                  <a:ext uri="{FF2B5EF4-FFF2-40B4-BE49-F238E27FC236}">
                    <a16:creationId xmlns:a16="http://schemas.microsoft.com/office/drawing/2014/main" id="{91CB8924-C83A-F743-E7B7-6A26681D7283}"/>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352A5B8C-A481-8BA7-8E13-68A6747B9BF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AB573E3-591C-13FE-7262-EA1F1564CB36}"/>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0A06E43-B1E2-116B-6C8D-8AE5C97FA5CC}"/>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6"/>
            <a:ext cx="8229600" cy="859536"/>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dirty="0"/>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6" name="Slide Number Placeholder 15">
            <a:extLst>
              <a:ext uri="{FF2B5EF4-FFF2-40B4-BE49-F238E27FC236}">
                <a16:creationId xmlns:a16="http://schemas.microsoft.com/office/drawing/2014/main" id="{28E5FCF9-D4BB-C238-A1FB-70D35E4A4BC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dirty="0"/>
          </a:p>
        </p:txBody>
      </p:sp>
    </p:spTree>
    <p:extLst>
      <p:ext uri="{BB962C8B-B14F-4D97-AF65-F5344CB8AC3E}">
        <p14:creationId xmlns:p14="http://schemas.microsoft.com/office/powerpoint/2010/main" val="1235035591"/>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29600" cy="857250"/>
          </a:xfrm>
          <a:prstGeom prst="rect">
            <a:avLst/>
          </a:prstGeom>
        </p:spPr>
        <p:txBody>
          <a:bodyPr anchor="ctr"/>
          <a:lstStyle>
            <a:lvl1pPr algn="l">
              <a:lnSpc>
                <a:spcPts val="4000"/>
              </a:lnSpc>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457201" y="4207573"/>
            <a:ext cx="7772400" cy="426244"/>
          </a:xfrm>
          <a:prstGeom prst="rect">
            <a:avLst/>
          </a:prstGeom>
        </p:spPr>
        <p:txBody>
          <a:bodyPr anchor="ctr"/>
          <a:lstStyle>
            <a:lvl1pPr marL="0" indent="0" algn="l">
              <a:lnSpc>
                <a:spcPts val="20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3">
            <a:extLst>
              <a:ext uri="{FF2B5EF4-FFF2-40B4-BE49-F238E27FC236}">
                <a16:creationId xmlns:a16="http://schemas.microsoft.com/office/drawing/2014/main" id="{8BCAB115-5E7C-25FD-D47F-33D7F9B62738}"/>
              </a:ext>
              <a:ext uri="{C183D7F6-B498-43B3-948B-1728B52AA6E4}">
                <adec:decorative xmlns:adec="http://schemas.microsoft.com/office/drawing/2017/decorative" val="1"/>
              </a:ext>
            </a:extLst>
          </p:cNvPr>
          <p:cNvSpPr>
            <a:spLocks noGrp="1"/>
          </p:cNvSpPr>
          <p:nvPr>
            <p:ph type="sldNum" sz="quarter" idx="11"/>
          </p:nvPr>
        </p:nvSpPr>
        <p:spPr>
          <a:xfrm>
            <a:off x="8449056" y="4767262"/>
            <a:ext cx="564956" cy="274637"/>
          </a:xfrm>
        </p:spPr>
        <p:txBody>
          <a:bodyPr/>
          <a:lstStyle>
            <a:lvl1pPr>
              <a:defRPr>
                <a:solidFill>
                  <a:schemeClr val="bg1"/>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dirty="0"/>
          </a:p>
        </p:txBody>
      </p:sp>
    </p:spTree>
    <p:extLst>
      <p:ext uri="{BB962C8B-B14F-4D97-AF65-F5344CB8AC3E}">
        <p14:creationId xmlns:p14="http://schemas.microsoft.com/office/powerpoint/2010/main" val="163312059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23" name="Group 22">
              <a:extLst>
                <a:ext uri="{FF2B5EF4-FFF2-40B4-BE49-F238E27FC236}">
                  <a16:creationId xmlns:a16="http://schemas.microsoft.com/office/drawing/2014/main" id="{9DF158DF-BAF5-68F6-78E1-1E179A3E0136}"/>
                </a:ext>
              </a:extLst>
            </p:cNvPr>
            <p:cNvGrpSpPr>
              <a:grpSpLocks noGrp="1" noUngrp="1" noRot="1" noMove="1" noResize="1"/>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5" name="Parallelogram 24">
                <a:extLst>
                  <a:ext uri="{FF2B5EF4-FFF2-40B4-BE49-F238E27FC236}">
                    <a16:creationId xmlns:a16="http://schemas.microsoft.com/office/drawing/2014/main" id="{F6FA40E6-EF82-BF3D-A917-8B343EC59494}"/>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6" name="Parallelogram 25">
                <a:extLst>
                  <a:ext uri="{FF2B5EF4-FFF2-40B4-BE49-F238E27FC236}">
                    <a16:creationId xmlns:a16="http://schemas.microsoft.com/office/drawing/2014/main" id="{23549B84-60EC-73B4-5015-36EDBB01E4AA}"/>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7" name="Parallelogram 26">
                <a:extLst>
                  <a:ext uri="{FF2B5EF4-FFF2-40B4-BE49-F238E27FC236}">
                    <a16:creationId xmlns:a16="http://schemas.microsoft.com/office/drawing/2014/main" id="{5C53FF0A-86FC-1D88-9239-97955B1F770D}"/>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8" name="Parallelogram 27">
                <a:extLst>
                  <a:ext uri="{FF2B5EF4-FFF2-40B4-BE49-F238E27FC236}">
                    <a16:creationId xmlns:a16="http://schemas.microsoft.com/office/drawing/2014/main" id="{6AF49E4E-32CD-B60C-5A81-83D00D5ACF6D}"/>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grpSp>
        <p:nvGrpSpPr>
          <p:cNvPr id="4" name="Group 3">
            <a:extLst>
              <a:ext uri="{FF2B5EF4-FFF2-40B4-BE49-F238E27FC236}">
                <a16:creationId xmlns:a16="http://schemas.microsoft.com/office/drawing/2014/main" id="{F6E5637B-3F0C-2926-5B7D-F69F43A279AB}"/>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8617F19E-1B06-5F6E-BC5F-B4999383D269}"/>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7" name="Rectangle 20">
              <a:extLst>
                <a:ext uri="{FF2B5EF4-FFF2-40B4-BE49-F238E27FC236}">
                  <a16:creationId xmlns:a16="http://schemas.microsoft.com/office/drawing/2014/main" id="{A43CC56B-482B-7088-88A1-9E73AE17CF36}"/>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CAD4BAC6-1B0A-39BB-6345-BC7EBD647837}"/>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1" name="Title 1">
            <a:extLst>
              <a:ext uri="{FF2B5EF4-FFF2-40B4-BE49-F238E27FC236}">
                <a16:creationId xmlns:a16="http://schemas.microsoft.com/office/drawing/2014/main" id="{6E2CA051-2C2A-C819-70ED-EB963429D9BB}"/>
              </a:ext>
            </a:extLst>
          </p:cNvPr>
          <p:cNvSpPr>
            <a:spLocks noGrp="1"/>
          </p:cNvSpPr>
          <p:nvPr>
            <p:ph type="title"/>
          </p:nvPr>
        </p:nvSpPr>
        <p:spPr>
          <a:xfrm>
            <a:off x="457201" y="3350323"/>
            <a:ext cx="8229600" cy="857250"/>
          </a:xfrm>
          <a:prstGeom prst="rect">
            <a:avLst/>
          </a:prstGeom>
        </p:spPr>
        <p:txBody>
          <a:bodyPr anchor="ctr"/>
          <a:lstStyle>
            <a:lvl1pPr algn="l">
              <a:lnSpc>
                <a:spcPts val="4000"/>
              </a:lnSpc>
              <a:defRPr sz="3600" b="1" baseline="0">
                <a:solidFill>
                  <a:srgbClr val="0057B7"/>
                </a:solidFill>
                <a:effectLst/>
                <a:latin typeface="Calibri" pitchFamily="34" charset="0"/>
              </a:defRPr>
            </a:lvl1pPr>
          </a:lstStyle>
          <a:p>
            <a:endParaRPr lang="en-US" dirty="0"/>
          </a:p>
        </p:txBody>
      </p:sp>
      <p:sp>
        <p:nvSpPr>
          <p:cNvPr id="12" name="Text Placeholder 2">
            <a:extLst>
              <a:ext uri="{FF2B5EF4-FFF2-40B4-BE49-F238E27FC236}">
                <a16:creationId xmlns:a16="http://schemas.microsoft.com/office/drawing/2014/main" id="{E8CB9565-742B-02A4-5552-FD20A36E6D43}"/>
              </a:ext>
            </a:extLst>
          </p:cNvPr>
          <p:cNvSpPr>
            <a:spLocks noGrp="1"/>
          </p:cNvSpPr>
          <p:nvPr>
            <p:ph type="body" idx="1"/>
          </p:nvPr>
        </p:nvSpPr>
        <p:spPr>
          <a:xfrm>
            <a:off x="457201" y="4206240"/>
            <a:ext cx="7772400" cy="426244"/>
          </a:xfrm>
          <a:prstGeom prst="rect">
            <a:avLst/>
          </a:prstGeom>
        </p:spPr>
        <p:txBody>
          <a:bodyPr anchor="b"/>
          <a:lstStyle>
            <a:lvl1pPr marL="0" indent="0" algn="l">
              <a:lnSpc>
                <a:spcPts val="2000"/>
              </a:lnSpc>
              <a:buNone/>
              <a:defRPr sz="2000" baseline="0">
                <a:solidFill>
                  <a:srgbClr val="000000"/>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Slide Number Placeholder 8">
            <a:extLst>
              <a:ext uri="{FF2B5EF4-FFF2-40B4-BE49-F238E27FC236}">
                <a16:creationId xmlns:a16="http://schemas.microsoft.com/office/drawing/2014/main" id="{B3BDCA29-50E7-82FD-B0E3-51922FF87AF3}"/>
              </a:ext>
              <a:ext uri="{C183D7F6-B498-43B3-948B-1728B52AA6E4}">
                <adec:decorative xmlns:adec="http://schemas.microsoft.com/office/drawing/2017/decorative" val="1"/>
              </a:ext>
            </a:extLst>
          </p:cNvPr>
          <p:cNvSpPr>
            <a:spLocks noGrp="1"/>
          </p:cNvSpPr>
          <p:nvPr>
            <p:ph type="sldNum" sz="quarter" idx="11"/>
          </p:nvPr>
        </p:nvSpPr>
        <p:spPr>
          <a:xfrm>
            <a:off x="8636199" y="4798259"/>
            <a:ext cx="404413" cy="274819"/>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dirty="0"/>
          </a:p>
        </p:txBody>
      </p:sp>
    </p:spTree>
    <p:extLst>
      <p:ext uri="{BB962C8B-B14F-4D97-AF65-F5344CB8AC3E}">
        <p14:creationId xmlns:p14="http://schemas.microsoft.com/office/powerpoint/2010/main" val="2692896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457200" y="205979"/>
            <a:ext cx="8229600" cy="857250"/>
          </a:xfrm>
          <a:prstGeom prst="rect">
            <a:avLst/>
          </a:prstGeom>
        </p:spPr>
        <p:txBody>
          <a:bodyPr anchor="ctr" anchorCtr="0"/>
          <a:lstStyle>
            <a:lvl1pPr algn="l">
              <a:lnSpc>
                <a:spcPts val="3200"/>
              </a:lnSpc>
              <a:defRPr sz="3200" b="1" baseline="0">
                <a:solidFill>
                  <a:srgbClr val="0057B7"/>
                </a:solidFill>
                <a:effectLst/>
                <a:latin typeface="Calibri" pitchFamily="34" charset="0"/>
              </a:defRPr>
            </a:lvl1pPr>
          </a:lstStyle>
          <a:p>
            <a:endParaRPr lang="en-US" dirty="0"/>
          </a:p>
        </p:txBody>
      </p:sp>
      <p:sp>
        <p:nvSpPr>
          <p:cNvPr id="7" name="Text Placeholder 7"/>
          <p:cNvSpPr>
            <a:spLocks noGrp="1"/>
          </p:cNvSpPr>
          <p:nvPr>
            <p:ph type="body" sz="quarter" idx="10"/>
          </p:nvPr>
        </p:nvSpPr>
        <p:spPr>
          <a:xfrm>
            <a:off x="457200" y="1215887"/>
            <a:ext cx="8229600" cy="3293142"/>
          </a:xfrm>
        </p:spPr>
        <p:txBody>
          <a:bodyPr/>
          <a:lstStyle>
            <a:lvl1pPr marL="228600" indent="-228600">
              <a:lnSpc>
                <a:spcPts val="2200"/>
              </a:lnSpc>
              <a:buClr>
                <a:srgbClr val="003BC0"/>
              </a:buClr>
              <a:buFont typeface="Arial" panose="020B0604020202020204" pitchFamily="34" charset="0"/>
              <a:buChar char="•"/>
              <a:defRPr sz="2000" b="1">
                <a:solidFill>
                  <a:srgbClr val="1D1D1D"/>
                </a:solidFill>
              </a:defRPr>
            </a:lvl1pPr>
            <a:lvl2pPr marL="457200" indent="-169863">
              <a:lnSpc>
                <a:spcPts val="2000"/>
              </a:lnSpc>
              <a:buClr>
                <a:srgbClr val="005761"/>
              </a:buClr>
              <a:buFont typeface="Arial" panose="020B0604020202020204" pitchFamily="34" charset="0"/>
              <a:buChar char="-"/>
              <a:tabLst>
                <a:tab pos="400050" algn="l"/>
              </a:tabLst>
              <a:defRPr sz="1800">
                <a:solidFill>
                  <a:srgbClr val="1D1D1D"/>
                </a:solidFill>
              </a:defRPr>
            </a:lvl2pPr>
            <a:lvl3pPr>
              <a:lnSpc>
                <a:spcPts val="2000"/>
              </a:lnSpc>
              <a:buClr>
                <a:srgbClr val="5A5A5A"/>
              </a:buClr>
              <a:defRPr sz="2000">
                <a:solidFill>
                  <a:srgbClr val="1D1D1D"/>
                </a:solidFill>
              </a:defRPr>
            </a:lvl3pPr>
            <a:lvl4pPr>
              <a:defRPr sz="2000">
                <a:solidFill>
                  <a:srgbClr val="1D1D1D"/>
                </a:solidFill>
              </a:defRPr>
            </a:lvl4pPr>
            <a:lvl5pPr>
              <a:defRPr sz="2000">
                <a:solidFill>
                  <a:srgbClr val="1D1D1D"/>
                </a:solidFill>
              </a:defRPr>
            </a:lvl5pPr>
          </a:lstStyle>
          <a:p>
            <a:pPr lvl="0"/>
            <a:r>
              <a:rPr lang="en-US" dirty="0"/>
              <a:t>Click to edit Master text styles</a:t>
            </a:r>
          </a:p>
          <a:p>
            <a:pPr lvl="1"/>
            <a:r>
              <a:rPr lang="en-US" dirty="0"/>
              <a:t>Second level</a:t>
            </a:r>
          </a:p>
        </p:txBody>
      </p:sp>
      <p:grpSp>
        <p:nvGrpSpPr>
          <p:cNvPr id="2" name="Group 1">
            <a:extLst>
              <a:ext uri="{FF2B5EF4-FFF2-40B4-BE49-F238E27FC236}">
                <a16:creationId xmlns:a16="http://schemas.microsoft.com/office/drawing/2014/main" id="{D5710D62-FA23-37E1-D9CA-4E6562C12821}"/>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4" name="Rectangle 20">
              <a:extLst>
                <a:ext uri="{FF2B5EF4-FFF2-40B4-BE49-F238E27FC236}">
                  <a16:creationId xmlns:a16="http://schemas.microsoft.com/office/drawing/2014/main" id="{32619D13-D1C6-7836-5897-39ABF07B01EC}"/>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392F6D8E-420B-97AC-FD5D-3185F97EC0C5}"/>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6967D159-E4ED-FA77-F3CA-47CC8A1001C9}"/>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0" name="Text Placeholder 9">
            <a:extLst>
              <a:ext uri="{FF2B5EF4-FFF2-40B4-BE49-F238E27FC236}">
                <a16:creationId xmlns:a16="http://schemas.microsoft.com/office/drawing/2014/main" id="{1ABEE049-4EDC-72E7-33F0-97CB98B02587}"/>
              </a:ext>
            </a:extLst>
          </p:cNvPr>
          <p:cNvSpPr>
            <a:spLocks noGrp="1"/>
          </p:cNvSpPr>
          <p:nvPr>
            <p:ph type="body" sz="quarter" idx="11"/>
          </p:nvPr>
        </p:nvSpPr>
        <p:spPr>
          <a:xfrm>
            <a:off x="438150" y="4812630"/>
            <a:ext cx="7868232" cy="219159"/>
          </a:xfrm>
        </p:spPr>
        <p:txBody>
          <a:bodyPr/>
          <a:lstStyle>
            <a:lvl1pPr marL="0" indent="0">
              <a:buNone/>
              <a:defRPr sz="800"/>
            </a:lvl1pPr>
          </a:lstStyle>
          <a:p>
            <a:pPr lvl="0"/>
            <a:endParaRPr lang="en-US" dirty="0"/>
          </a:p>
        </p:txBody>
      </p:sp>
      <p:sp>
        <p:nvSpPr>
          <p:cNvPr id="11" name="Slide Number Placeholder 11">
            <a:extLst>
              <a:ext uri="{FF2B5EF4-FFF2-40B4-BE49-F238E27FC236}">
                <a16:creationId xmlns:a16="http://schemas.microsoft.com/office/drawing/2014/main" id="{EE5CAFF7-7E21-9C78-9070-5FCF133DCD1D}"/>
              </a:ext>
              <a:ext uri="{C183D7F6-B498-43B3-948B-1728B52AA6E4}">
                <adec:decorative xmlns:adec="http://schemas.microsoft.com/office/drawing/2017/decorative" val="1"/>
              </a:ext>
            </a:extLst>
          </p:cNvPr>
          <p:cNvSpPr>
            <a:spLocks noGrp="1"/>
          </p:cNvSpPr>
          <p:nvPr>
            <p:ph type="sldNum" sz="quarter" idx="17"/>
          </p:nvPr>
        </p:nvSpPr>
        <p:spPr>
          <a:xfrm>
            <a:off x="8641079" y="4800599"/>
            <a:ext cx="402336" cy="274320"/>
          </a:xfrm>
          <a:prstGeom prst="rect">
            <a:avLst/>
          </a:prstGeom>
        </p:spPr>
        <p:txBody>
          <a:bodyPr/>
          <a:lstStyle>
            <a:lvl1pPr algn="r">
              <a:defRPr sz="1000">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dirty="0"/>
          </a:p>
        </p:txBody>
      </p:sp>
    </p:spTree>
    <p:extLst>
      <p:ext uri="{BB962C8B-B14F-4D97-AF65-F5344CB8AC3E}">
        <p14:creationId xmlns:p14="http://schemas.microsoft.com/office/powerpoint/2010/main" val="346614239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ctr" anchorCtr="0"/>
          <a:lstStyle>
            <a:lvl1pPr algn="l">
              <a:lnSpc>
                <a:spcPts val="3000"/>
              </a:lnSpc>
              <a:defRPr sz="2800" b="1" baseline="0">
                <a:solidFill>
                  <a:srgbClr val="0057B7"/>
                </a:solidFill>
                <a:effectLst/>
                <a:latin typeface="Calibri" pitchFamily="34" charset="0"/>
              </a:defRPr>
            </a:lvl1pPr>
          </a:lstStyle>
          <a:p>
            <a:endParaRPr lang="en-US" dirty="0"/>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0"/>
            <a:ext cx="3889375" cy="3316288"/>
          </a:xfrm>
        </p:spPr>
        <p:txBody>
          <a:bodyPr/>
          <a:lstStyle>
            <a:lvl1pPr marL="228600" indent="-228600">
              <a:buClr>
                <a:srgbClr val="003BC0"/>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5" y="1358900"/>
            <a:ext cx="3889375" cy="3316288"/>
          </a:xfrm>
        </p:spPr>
        <p:txBody>
          <a:bodyPr/>
          <a:lstStyle>
            <a:lvl1pPr marL="228600" indent="-228600">
              <a:buClr>
                <a:srgbClr val="0033A1"/>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tabLst>
                <a:tab pos="285750"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dirty="0"/>
              <a:t>Click to edit Master text styles</a:t>
            </a:r>
          </a:p>
          <a:p>
            <a:pPr lvl="1"/>
            <a:r>
              <a:rPr lang="en-US" dirty="0"/>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438150" y="4812630"/>
            <a:ext cx="8084616" cy="219159"/>
          </a:xfrm>
        </p:spPr>
        <p:txBody>
          <a:bodyPr/>
          <a:lstStyle>
            <a:lvl1pPr marL="0" indent="0">
              <a:buNone/>
              <a:defRPr sz="800"/>
            </a:lvl1pPr>
          </a:lstStyle>
          <a:p>
            <a:pPr lvl="0"/>
            <a:endParaRPr lang="en-US" dirty="0"/>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8641080" y="4800600"/>
            <a:ext cx="402336" cy="274320"/>
          </a:xfrm>
          <a:prstGeom prst="rect">
            <a:avLst/>
          </a:prstGeom>
        </p:spPr>
        <p:txBody>
          <a:bodyPr/>
          <a:lstStyle>
            <a:lvl1pPr algn="r">
              <a:defRPr sz="1000">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dirty="0"/>
          </a:p>
        </p:txBody>
      </p:sp>
    </p:spTree>
    <p:extLst>
      <p:ext uri="{BB962C8B-B14F-4D97-AF65-F5344CB8AC3E}">
        <p14:creationId xmlns:p14="http://schemas.microsoft.com/office/powerpoint/2010/main" val="255007356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 uri="{C183D7F6-B498-43B3-948B-1728B52AA6E4}">
                <adec:decorative xmlns:adec="http://schemas.microsoft.com/office/drawing/2017/decorative" val="1"/>
              </a:ext>
            </a:extLst>
          </p:cNvPr>
          <p:cNvGrpSpPr>
            <a:grpSpLocks noGrp="1" noUngrp="1" noRot="1" noMove="1" noResize="1"/>
          </p:cNvGrpSpPr>
          <p:nvPr userDrawn="1"/>
        </p:nvGrpSpPr>
        <p:grpSpPr>
          <a:xfrm>
            <a:off x="0" y="4274354"/>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a:spLocks noGrp="1" noRot="1" noMove="1" noResize="1" noEditPoints="1" noAdjustHandles="1" noChangeArrowheads="1" noChangeShapeType="1"/>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7" name="Group 16">
              <a:extLst>
                <a:ext uri="{FF2B5EF4-FFF2-40B4-BE49-F238E27FC236}">
                  <a16:creationId xmlns:a16="http://schemas.microsoft.com/office/drawing/2014/main" id="{88A96CBD-9BC4-3F48-F0A5-DB94DE1071B8}"/>
                </a:ext>
              </a:extLst>
            </p:cNvPr>
            <p:cNvGrpSpPr>
              <a:grpSpLocks noGrp="1" noUngrp="1" noRot="1" noMove="1" noResize="1"/>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2C94CA9D-1D40-AB06-E28C-01B79FC23B99}"/>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0" name="Parallelogram 19">
                <a:extLst>
                  <a:ext uri="{FF2B5EF4-FFF2-40B4-BE49-F238E27FC236}">
                    <a16:creationId xmlns:a16="http://schemas.microsoft.com/office/drawing/2014/main" id="{2E700AAC-8ED5-0BD9-0D59-78D98E213E6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1" name="Parallelogram 20">
                <a:extLst>
                  <a:ext uri="{FF2B5EF4-FFF2-40B4-BE49-F238E27FC236}">
                    <a16:creationId xmlns:a16="http://schemas.microsoft.com/office/drawing/2014/main" id="{524E04CF-F3D6-66B2-FB7C-10C171C17462}"/>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ct val="100000"/>
              </a:lnSpc>
              <a:defRPr sz="3200" b="1">
                <a:solidFill>
                  <a:srgbClr val="0057B7"/>
                </a:solidFill>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85D74EFB-518F-C978-3CDA-5C27004A669B}"/>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dirty="0"/>
          </a:p>
        </p:txBody>
      </p:sp>
      <p:pic>
        <p:nvPicPr>
          <p:cNvPr id="2" name="Graphic 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6208287E-A6C6-1BAB-5E93-7158745E076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168459" y="4459875"/>
            <a:ext cx="802124" cy="508489"/>
          </a:xfrm>
          <a:prstGeom prst="rect">
            <a:avLst/>
          </a:prstGeom>
        </p:spPr>
      </p:pic>
    </p:spTree>
    <p:extLst>
      <p:ext uri="{BB962C8B-B14F-4D97-AF65-F5344CB8AC3E}">
        <p14:creationId xmlns:p14="http://schemas.microsoft.com/office/powerpoint/2010/main" val="303793728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4274354"/>
            <a:ext cx="9144000" cy="869146"/>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dirty="0"/>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1E5AAA"/>
                </a:solidFill>
                <a:latin typeface="Calibri" panose="020F0502020204030204" pitchFamily="34" charset="0"/>
                <a:cs typeface="Calibri" panose="020F0502020204030204" pitchFamily="34" charset="0"/>
              </a:defRPr>
            </a:lvl1pPr>
          </a:lstStyle>
          <a:p>
            <a:endParaRPr lang="en-US" dirty="0"/>
          </a:p>
        </p:txBody>
      </p:sp>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dirty="0"/>
          </a:p>
        </p:txBody>
      </p:sp>
      <p:pic>
        <p:nvPicPr>
          <p:cNvPr id="3" name="Graphic 2"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29714F4-AD3D-2131-3BF9-CCBA0355F93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205400" y="4459875"/>
            <a:ext cx="802124" cy="508489"/>
          </a:xfrm>
          <a:prstGeom prst="rect">
            <a:avLst/>
          </a:prstGeom>
        </p:spPr>
      </p:pic>
      <p:pic>
        <p:nvPicPr>
          <p:cNvPr id="10" name="Graphic 9" descr="logo, Agency for Toxic Substances and Disease Registry">
            <a:extLst>
              <a:ext uri="{FF2B5EF4-FFF2-40B4-BE49-F238E27FC236}">
                <a16:creationId xmlns:a16="http://schemas.microsoft.com/office/drawing/2014/main" id="{EC223DA9-5D59-BBC5-2CAF-644912510EC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73938" y="4548751"/>
            <a:ext cx="818985" cy="245696"/>
          </a:xfrm>
          <a:prstGeom prst="rect">
            <a:avLst/>
          </a:prstGeom>
        </p:spPr>
      </p:pic>
      <p:sp>
        <p:nvSpPr>
          <p:cNvPr id="9" name="Content Placeholder 8">
            <a:extLst>
              <a:ext uri="{FF2B5EF4-FFF2-40B4-BE49-F238E27FC236}">
                <a16:creationId xmlns:a16="http://schemas.microsoft.com/office/drawing/2014/main" id="{9D8B9AF6-A376-6197-C225-054EBE16F56A}"/>
              </a:ext>
            </a:extLst>
          </p:cNvPr>
          <p:cNvSpPr>
            <a:spLocks noGrp="1"/>
          </p:cNvSpPr>
          <p:nvPr>
            <p:ph sz="quarter" idx="12"/>
          </p:nvPr>
        </p:nvSpPr>
        <p:spPr>
          <a:xfrm>
            <a:off x="457200" y="1136650"/>
            <a:ext cx="7885113" cy="27495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681861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rgbClr val="003774"/>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42" name="Group 41">
              <a:extLst>
                <a:ext uri="{FF2B5EF4-FFF2-40B4-BE49-F238E27FC236}">
                  <a16:creationId xmlns:a16="http://schemas.microsoft.com/office/drawing/2014/main" id="{2EB7A224-4867-EA38-EAA4-ECD97FF9203A}"/>
                </a:ext>
              </a:extLst>
            </p:cNvPr>
            <p:cNvGrpSpPr>
              <a:grpSpLocks noGrp="1" noUngrp="1" noRot="1" noMove="1" noResize="1"/>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8" name="Parallelogram 47">
                <a:extLst>
                  <a:ext uri="{FF2B5EF4-FFF2-40B4-BE49-F238E27FC236}">
                    <a16:creationId xmlns:a16="http://schemas.microsoft.com/office/drawing/2014/main" id="{E1EB0327-76CF-A70A-BE29-7C1C2819C1B3}"/>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chemeClr val="bg1"/>
                </a:solidFill>
                <a:effectLst/>
                <a:latin typeface="Calibri" pitchFamily="34" charset="0"/>
              </a:defRPr>
            </a:lvl1pPr>
          </a:lstStyle>
          <a:p>
            <a:endParaRPr lang="en-US" dirty="0"/>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chemeClr val="bg1"/>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chemeClr val="bg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457200" y="279400"/>
            <a:ext cx="6908800" cy="406400"/>
          </a:xfrm>
        </p:spPr>
        <p:txBody>
          <a:bodyPr/>
          <a:lstStyle>
            <a:lvl1pPr marL="0" indent="0">
              <a:buNone/>
              <a:defRPr sz="1800">
                <a:solidFill>
                  <a:schemeClr val="bg1"/>
                </a:solidFill>
              </a:defRPr>
            </a:lvl1pPr>
          </a:lstStyle>
          <a:p>
            <a:r>
              <a:rPr lang="en-US" sz="1800" kern="0" dirty="0">
                <a:effectLst/>
                <a:latin typeface="Calibri" panose="020F0502020204030204" pitchFamily="34" charset="0"/>
                <a:ea typeface="Times New Roman" panose="02020603050405020304" pitchFamily="18" charset="0"/>
              </a:rPr>
              <a:t>Optional title for CIO name</a:t>
            </a:r>
            <a:endParaRPr lang="en-US" dirty="0"/>
          </a:p>
        </p:txBody>
      </p:sp>
      <p:sp>
        <p:nvSpPr>
          <p:cNvPr id="3" name="Slide Number Placeholder 2">
            <a:extLst>
              <a:ext uri="{FF2B5EF4-FFF2-40B4-BE49-F238E27FC236}">
                <a16:creationId xmlns:a16="http://schemas.microsoft.com/office/drawing/2014/main" id="{8328FF65-A5C6-CBFE-D22F-B5C8824E9E75}"/>
              </a:ext>
              <a:ext uri="{C183D7F6-B498-43B3-948B-1728B52AA6E4}">
                <adec:decorative xmlns:adec="http://schemas.microsoft.com/office/drawing/2017/decorative" val="1"/>
              </a:ext>
            </a:extLst>
          </p:cNvPr>
          <p:cNvSpPr>
            <a:spLocks noGrp="1"/>
          </p:cNvSpPr>
          <p:nvPr>
            <p:ph type="sldNum" sz="quarter" idx="13"/>
          </p:nvPr>
        </p:nvSpPr>
        <p:spPr/>
        <p:txBody>
          <a:bodyPr/>
          <a:lstStyle>
            <a:lvl1pPr>
              <a:defRPr sz="1000">
                <a:solidFill>
                  <a:srgbClr val="B9B9B9"/>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dirty="0"/>
          </a:p>
        </p:txBody>
      </p:sp>
    </p:spTree>
    <p:extLst>
      <p:ext uri="{BB962C8B-B14F-4D97-AF65-F5344CB8AC3E}">
        <p14:creationId xmlns:p14="http://schemas.microsoft.com/office/powerpoint/2010/main" val="163953280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_CDC_ATSDR">
    <p:bg>
      <p:bgPr>
        <a:solidFill>
          <a:srgbClr val="003774"/>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57EE0707-A628-935A-CECC-70626B3FA8FC}"/>
                </a:ext>
              </a:extLst>
            </p:cNvPr>
            <p:cNvGrpSpPr>
              <a:grpSpLocks noGrp="1" noUngrp="1" noRot="1" noMove="1" noResize="1"/>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2" name="Parallelogram 11">
                <a:extLst>
                  <a:ext uri="{FF2B5EF4-FFF2-40B4-BE49-F238E27FC236}">
                    <a16:creationId xmlns:a16="http://schemas.microsoft.com/office/drawing/2014/main" id="{91CB8924-C83A-F743-E7B7-6A26681D7283}"/>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352A5B8C-A481-8BA7-8E13-68A6747B9BF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AB573E3-591C-13FE-7262-EA1F1564CB36}"/>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0A06E43-B1E2-116B-6C8D-8AE5C97FA5CC}"/>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6"/>
            <a:ext cx="8229600" cy="859536"/>
          </a:xfrm>
          <a:prstGeom prst="rect">
            <a:avLst/>
          </a:prstGeom>
        </p:spPr>
        <p:txBody>
          <a:bodyPr anchor="ctr"/>
          <a:lstStyle>
            <a:lvl1pPr algn="l">
              <a:lnSpc>
                <a:spcPts val="3000"/>
              </a:lnSpc>
              <a:defRPr sz="2800" b="1" baseline="0">
                <a:solidFill>
                  <a:schemeClr val="bg1"/>
                </a:solidFill>
                <a:effectLst/>
                <a:latin typeface="Calibri" pitchFamily="34" charset="0"/>
              </a:defRPr>
            </a:lvl1pPr>
          </a:lstStyle>
          <a:p>
            <a:endParaRPr lang="en-US" dirty="0"/>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chemeClr val="bg1"/>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chemeClr val="bg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6" name="Slide Number Placeholder 15">
            <a:extLst>
              <a:ext uri="{FF2B5EF4-FFF2-40B4-BE49-F238E27FC236}">
                <a16:creationId xmlns:a16="http://schemas.microsoft.com/office/drawing/2014/main" id="{28E5FCF9-D4BB-C238-A1FB-70D35E4A4BC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B9B9B9"/>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dirty="0"/>
          </a:p>
        </p:txBody>
      </p:sp>
    </p:spTree>
    <p:extLst>
      <p:ext uri="{BB962C8B-B14F-4D97-AF65-F5344CB8AC3E}">
        <p14:creationId xmlns:p14="http://schemas.microsoft.com/office/powerpoint/2010/main" val="126364561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377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29600" cy="857250"/>
          </a:xfrm>
          <a:prstGeom prst="rect">
            <a:avLst/>
          </a:prstGeom>
        </p:spPr>
        <p:txBody>
          <a:bodyPr anchor="ctr"/>
          <a:lstStyle>
            <a:lvl1pPr algn="l">
              <a:lnSpc>
                <a:spcPts val="4000"/>
              </a:lnSpc>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457201" y="4207573"/>
            <a:ext cx="7772400" cy="426244"/>
          </a:xfrm>
          <a:prstGeom prst="rect">
            <a:avLst/>
          </a:prstGeom>
        </p:spPr>
        <p:txBody>
          <a:bodyPr anchor="ctr"/>
          <a:lstStyle>
            <a:lvl1pPr marL="0" indent="0" algn="l">
              <a:lnSpc>
                <a:spcPts val="20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3">
            <a:extLst>
              <a:ext uri="{FF2B5EF4-FFF2-40B4-BE49-F238E27FC236}">
                <a16:creationId xmlns:a16="http://schemas.microsoft.com/office/drawing/2014/main" id="{8BCAB115-5E7C-25FD-D47F-33D7F9B62738}"/>
              </a:ext>
              <a:ext uri="{C183D7F6-B498-43B3-948B-1728B52AA6E4}">
                <adec:decorative xmlns:adec="http://schemas.microsoft.com/office/drawing/2017/decorative" val="1"/>
              </a:ext>
            </a:extLst>
          </p:cNvPr>
          <p:cNvSpPr>
            <a:spLocks noGrp="1"/>
          </p:cNvSpPr>
          <p:nvPr>
            <p:ph type="sldNum" sz="quarter" idx="11"/>
          </p:nvPr>
        </p:nvSpPr>
        <p:spPr>
          <a:xfrm>
            <a:off x="8449056" y="4767262"/>
            <a:ext cx="564956" cy="274637"/>
          </a:xfrm>
        </p:spPr>
        <p:txBody>
          <a:bodyPr/>
          <a:lstStyle>
            <a:lvl1pPr>
              <a:defRPr>
                <a:solidFill>
                  <a:schemeClr val="bg1"/>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dirty="0"/>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ctr" anchorCtr="0"/>
          <a:lstStyle>
            <a:lvl1pPr algn="l">
              <a:lnSpc>
                <a:spcPts val="3000"/>
              </a:lnSpc>
              <a:defRPr sz="2800" b="1" baseline="0">
                <a:solidFill>
                  <a:srgbClr val="FFFFFF"/>
                </a:solidFill>
                <a:effectLst/>
                <a:latin typeface="Calibri" pitchFamily="34" charset="0"/>
              </a:defRPr>
            </a:lvl1pPr>
          </a:lstStyle>
          <a:p>
            <a:endParaRPr lang="en-US" dirty="0"/>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0"/>
            <a:ext cx="3889375" cy="3316288"/>
          </a:xfrm>
        </p:spPr>
        <p:txBody>
          <a:bodyPr/>
          <a:lstStyle>
            <a:lvl1pPr marL="228600" indent="-228600">
              <a:buClr>
                <a:schemeClr val="accent6">
                  <a:lumMod val="10000"/>
                  <a:lumOff val="90000"/>
                </a:schemeClr>
              </a:buClr>
              <a:buFont typeface="Arial" panose="020B0604020202020204" pitchFamily="34" charset="0"/>
              <a:buChar char="•"/>
              <a:defRPr sz="2000" b="1">
                <a:solidFill>
                  <a:srgbClr val="FFFFFF"/>
                </a:solidFill>
              </a:defRPr>
            </a:lvl1pPr>
            <a:lvl2pPr marL="457200" indent="-171450">
              <a:buClr>
                <a:schemeClr val="accent6">
                  <a:lumMod val="10000"/>
                  <a:lumOff val="90000"/>
                </a:schemeClr>
              </a:buClr>
              <a:buFont typeface="Arial" panose="020B0604020202020204" pitchFamily="34" charset="0"/>
              <a:buChar char="-"/>
              <a:defRPr sz="1800">
                <a:solidFill>
                  <a:srgbClr val="FFFFFF"/>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dirty="0"/>
              <a:t>Click to edit Master text styles</a:t>
            </a:r>
          </a:p>
          <a:p>
            <a:pPr lvl="1"/>
            <a:r>
              <a:rPr lang="en-US" dirty="0"/>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438150" y="4812630"/>
            <a:ext cx="8084616" cy="219159"/>
          </a:xfrm>
        </p:spPr>
        <p:txBody>
          <a:bodyPr/>
          <a:lstStyle>
            <a:lvl1pPr marL="0" indent="0">
              <a:buNone/>
              <a:defRPr sz="800"/>
            </a:lvl1pPr>
          </a:lstStyle>
          <a:p>
            <a:pPr lvl="0"/>
            <a:endParaRPr lang="en-US" dirty="0"/>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8641080" y="4800600"/>
            <a:ext cx="402336" cy="274320"/>
          </a:xfrm>
          <a:prstGeom prst="rect">
            <a:avLst/>
          </a:prstGeom>
        </p:spPr>
        <p:txBody>
          <a:bodyPr/>
          <a:lstStyle>
            <a:lvl1pPr algn="r">
              <a:defRPr sz="1000">
                <a:solidFill>
                  <a:srgbClr val="B9B9B9"/>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dirty="0"/>
          </a:p>
        </p:txBody>
      </p:sp>
      <p:sp>
        <p:nvSpPr>
          <p:cNvPr id="6" name="Text Placeholder 4">
            <a:extLst>
              <a:ext uri="{FF2B5EF4-FFF2-40B4-BE49-F238E27FC236}">
                <a16:creationId xmlns:a16="http://schemas.microsoft.com/office/drawing/2014/main" id="{C96517F4-150F-876E-6FE2-FF7CEDF2528A}"/>
              </a:ext>
            </a:extLst>
          </p:cNvPr>
          <p:cNvSpPr>
            <a:spLocks noGrp="1"/>
          </p:cNvSpPr>
          <p:nvPr>
            <p:ph type="body" sz="quarter" idx="18"/>
          </p:nvPr>
        </p:nvSpPr>
        <p:spPr>
          <a:xfrm>
            <a:off x="4797425" y="1358900"/>
            <a:ext cx="3889375" cy="3316288"/>
          </a:xfrm>
        </p:spPr>
        <p:txBody>
          <a:bodyPr/>
          <a:lstStyle>
            <a:lvl1pPr marL="228600" indent="-228600">
              <a:buClr>
                <a:schemeClr val="accent6">
                  <a:lumMod val="10000"/>
                  <a:lumOff val="90000"/>
                </a:schemeClr>
              </a:buClr>
              <a:buFont typeface="Arial" panose="020B0604020202020204" pitchFamily="34" charset="0"/>
              <a:buChar char="•"/>
              <a:defRPr sz="2000" b="1">
                <a:solidFill>
                  <a:srgbClr val="FFFFFF"/>
                </a:solidFill>
              </a:defRPr>
            </a:lvl1pPr>
            <a:lvl2pPr marL="457200" indent="-171450">
              <a:buClr>
                <a:schemeClr val="accent6">
                  <a:lumMod val="10000"/>
                  <a:lumOff val="90000"/>
                </a:schemeClr>
              </a:buClr>
              <a:buFont typeface="Arial" panose="020B0604020202020204" pitchFamily="34" charset="0"/>
              <a:buChar char="-"/>
              <a:defRPr sz="1800">
                <a:solidFill>
                  <a:srgbClr val="FFFFFF"/>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CDC">
    <p:bg>
      <p:bgPr>
        <a:solidFill>
          <a:srgbClr val="003774"/>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 uri="{C183D7F6-B498-43B3-948B-1728B52AA6E4}">
                <adec:decorative xmlns:adec="http://schemas.microsoft.com/office/drawing/2017/decorative" val="1"/>
              </a:ext>
            </a:extLst>
          </p:cNvPr>
          <p:cNvGrpSpPr>
            <a:grpSpLocks noGrp="1" noUngrp="1" noRot="1" noMove="1" noResize="1"/>
          </p:cNvGrpSpPr>
          <p:nvPr userDrawn="1"/>
        </p:nvGrpSpPr>
        <p:grpSpPr>
          <a:xfrm>
            <a:off x="0" y="4274354"/>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a:spLocks noGrp="1" noRot="1" noMove="1" noResize="1" noEditPoints="1" noAdjustHandles="1" noChangeArrowheads="1" noChangeShapeType="1"/>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7" name="Group 16">
              <a:extLst>
                <a:ext uri="{FF2B5EF4-FFF2-40B4-BE49-F238E27FC236}">
                  <a16:creationId xmlns:a16="http://schemas.microsoft.com/office/drawing/2014/main" id="{88A96CBD-9BC4-3F48-F0A5-DB94DE1071B8}"/>
                </a:ext>
              </a:extLst>
            </p:cNvPr>
            <p:cNvGrpSpPr>
              <a:grpSpLocks noGrp="1" noUngrp="1" noRot="1" noMove="1" noResize="1"/>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2C94CA9D-1D40-AB06-E28C-01B79FC23B99}"/>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0" name="Parallelogram 19">
                <a:extLst>
                  <a:ext uri="{FF2B5EF4-FFF2-40B4-BE49-F238E27FC236}">
                    <a16:creationId xmlns:a16="http://schemas.microsoft.com/office/drawing/2014/main" id="{2E700AAC-8ED5-0BD9-0D59-78D98E213E6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1" name="Parallelogram 20">
                <a:extLst>
                  <a:ext uri="{FF2B5EF4-FFF2-40B4-BE49-F238E27FC236}">
                    <a16:creationId xmlns:a16="http://schemas.microsoft.com/office/drawing/2014/main" id="{524E04CF-F3D6-66B2-FB7C-10C171C17462}"/>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FFFFFF"/>
                </a:solidFill>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85D74EFB-518F-C978-3CDA-5C27004A669B}"/>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B9B9B9"/>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dirty="0"/>
          </a:p>
        </p:txBody>
      </p:sp>
      <p:pic>
        <p:nvPicPr>
          <p:cNvPr id="2" name="Graphic 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6208287E-A6C6-1BAB-5E93-7158745E076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168459" y="4459875"/>
            <a:ext cx="802124" cy="508489"/>
          </a:xfrm>
          <a:prstGeom prst="rect">
            <a:avLst/>
          </a:prstGeom>
        </p:spPr>
      </p:pic>
    </p:spTree>
    <p:extLst>
      <p:ext uri="{BB962C8B-B14F-4D97-AF65-F5344CB8AC3E}">
        <p14:creationId xmlns:p14="http://schemas.microsoft.com/office/powerpoint/2010/main" val="241131460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CDC ATSDR">
    <p:bg>
      <p:bgPr>
        <a:solidFill>
          <a:srgbClr val="003774"/>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4274354"/>
            <a:ext cx="9144000" cy="869146"/>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dirty="0"/>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FFFFFF"/>
                </a:solidFill>
                <a:latin typeface="Calibri" panose="020F0502020204030204" pitchFamily="34" charset="0"/>
                <a:cs typeface="Calibri" panose="020F0502020204030204" pitchFamily="34" charset="0"/>
              </a:defRPr>
            </a:lvl1pPr>
          </a:lstStyle>
          <a:p>
            <a:endParaRPr lang="en-US" dirty="0"/>
          </a:p>
        </p:txBody>
      </p:sp>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B9B9B9"/>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dirty="0"/>
          </a:p>
        </p:txBody>
      </p:sp>
      <p:pic>
        <p:nvPicPr>
          <p:cNvPr id="3" name="Graphic 2"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29714F4-AD3D-2131-3BF9-CCBA0355F93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205400" y="4459875"/>
            <a:ext cx="802124" cy="508489"/>
          </a:xfrm>
          <a:prstGeom prst="rect">
            <a:avLst/>
          </a:prstGeom>
        </p:spPr>
      </p:pic>
      <p:pic>
        <p:nvPicPr>
          <p:cNvPr id="10" name="Graphic 9" descr="logo, Agency for Toxic Substances and Disease Registry">
            <a:extLst>
              <a:ext uri="{FF2B5EF4-FFF2-40B4-BE49-F238E27FC236}">
                <a16:creationId xmlns:a16="http://schemas.microsoft.com/office/drawing/2014/main" id="{EC223DA9-5D59-BBC5-2CAF-644912510EC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73938" y="4548751"/>
            <a:ext cx="818985" cy="245696"/>
          </a:xfrm>
          <a:prstGeom prst="rect">
            <a:avLst/>
          </a:prstGeom>
        </p:spPr>
      </p:pic>
    </p:spTree>
    <p:extLst>
      <p:ext uri="{BB962C8B-B14F-4D97-AF65-F5344CB8AC3E}">
        <p14:creationId xmlns:p14="http://schemas.microsoft.com/office/powerpoint/2010/main" val="286709911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ITLE_CDC_alt_header">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171450"/>
            <a:chOff x="0" y="0"/>
            <a:chExt cx="9144000" cy="171450"/>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dirty="0"/>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0000"/>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a:extLst>
              <a:ext uri="{FF2B5EF4-FFF2-40B4-BE49-F238E27FC236}">
                <a16:creationId xmlns:a16="http://schemas.microsoft.com/office/drawing/2014/main" id="{B73EE938-470B-9DA7-FFED-E3CE4A1A33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5"/>
            <a:ext cx="838200" cy="544438"/>
          </a:xfrm>
          <a:prstGeom prst="rect">
            <a:avLst/>
          </a:prstGeom>
        </p:spPr>
      </p:pic>
      <p:sp>
        <p:nvSpPr>
          <p:cNvPr id="2" name="Rectangle 1">
            <a:extLst>
              <a:ext uri="{FF2B5EF4-FFF2-40B4-BE49-F238E27FC236}">
                <a16:creationId xmlns:a16="http://schemas.microsoft.com/office/drawing/2014/main" id="{089C2412-9C72-F68A-C89E-1B2C31ECA9A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65100"/>
            <a:ext cx="9144000" cy="6858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A8CF4BB-8534-F92D-F388-F00364BC987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727" t="-6498" r="-2168" b="-6487"/>
          <a:stretch/>
        </p:blipFill>
        <p:spPr>
          <a:xfrm>
            <a:off x="8169442" y="4499811"/>
            <a:ext cx="800099" cy="541421"/>
          </a:xfrm>
          <a:prstGeom prst="rect">
            <a:avLst/>
          </a:prstGeom>
        </p:spPr>
      </p:pic>
      <p:sp>
        <p:nvSpPr>
          <p:cNvPr id="4" name="Slide Number Placeholder 3">
            <a:extLst>
              <a:ext uri="{FF2B5EF4-FFF2-40B4-BE49-F238E27FC236}">
                <a16:creationId xmlns:a16="http://schemas.microsoft.com/office/drawing/2014/main" id="{806A2EE6-3458-FDE5-088F-0524F161BF40}"/>
              </a:ext>
              <a:ext uri="{C183D7F6-B498-43B3-948B-1728B52AA6E4}">
                <adec:decorative xmlns:adec="http://schemas.microsoft.com/office/drawing/2017/decorative" val="1"/>
              </a:ext>
            </a:extLst>
          </p:cNvPr>
          <p:cNvSpPr>
            <a:spLocks noGrp="1"/>
          </p:cNvSpPr>
          <p:nvPr>
            <p:ph type="sldNum" sz="quarter" idx="13"/>
          </p:nvPr>
        </p:nvSpPr>
        <p:spPr>
          <a:xfrm>
            <a:off x="133485" y="4766595"/>
            <a:ext cx="2057400" cy="274637"/>
          </a:xfrm>
        </p:spPr>
        <p:txBody>
          <a:bodyPr/>
          <a:lstStyle>
            <a:lvl1pPr algn="l">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dirty="0"/>
          </a:p>
        </p:txBody>
      </p:sp>
    </p:spTree>
    <p:extLst>
      <p:ext uri="{BB962C8B-B14F-4D97-AF65-F5344CB8AC3E}">
        <p14:creationId xmlns:p14="http://schemas.microsoft.com/office/powerpoint/2010/main" val="3765759909"/>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42" name="Group 41">
              <a:extLst>
                <a:ext uri="{FF2B5EF4-FFF2-40B4-BE49-F238E27FC236}">
                  <a16:creationId xmlns:a16="http://schemas.microsoft.com/office/drawing/2014/main" id="{2EB7A224-4867-EA38-EAA4-ECD97FF9203A}"/>
                </a:ext>
              </a:extLst>
            </p:cNvPr>
            <p:cNvGrpSpPr>
              <a:grpSpLocks noGrp="1" noUngrp="1" noRot="1" noMove="1" noResize="1"/>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8" name="Parallelogram 47">
                <a:extLst>
                  <a:ext uri="{FF2B5EF4-FFF2-40B4-BE49-F238E27FC236}">
                    <a16:creationId xmlns:a16="http://schemas.microsoft.com/office/drawing/2014/main" id="{E1EB0327-76CF-A70A-BE29-7C1C2819C1B3}"/>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1509" y="-507"/>
            <a:ext cx="8229600" cy="857250"/>
          </a:xfrm>
          <a:prstGeom prst="rect">
            <a:avLst/>
          </a:prstGeom>
        </p:spPr>
        <p:txBody>
          <a:bodyPr anchor="ctr"/>
          <a:lstStyle>
            <a:lvl1pPr algn="l">
              <a:lnSpc>
                <a:spcPts val="3000"/>
              </a:lnSpc>
              <a:defRPr sz="3200" b="1" baseline="0">
                <a:solidFill>
                  <a:schemeClr val="bg1"/>
                </a:solidFill>
                <a:effectLst/>
                <a:latin typeface="Calibri" pitchFamily="34" charset="0"/>
              </a:defRPr>
            </a:lvl1pPr>
          </a:lstStyle>
          <a:p>
            <a:endParaRPr lang="en-US" dirty="0"/>
          </a:p>
        </p:txBody>
      </p:sp>
      <p:sp>
        <p:nvSpPr>
          <p:cNvPr id="8" name="Subtitle 2"/>
          <p:cNvSpPr>
            <a:spLocks noGrp="1"/>
          </p:cNvSpPr>
          <p:nvPr userDrawn="1">
            <p:ph type="subTitle" idx="1"/>
          </p:nvPr>
        </p:nvSpPr>
        <p:spPr>
          <a:xfrm>
            <a:off x="451509" y="1225367"/>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userDrawn="1">
            <p:ph type="body" sz="quarter" idx="10"/>
          </p:nvPr>
        </p:nvSpPr>
        <p:spPr>
          <a:xfrm>
            <a:off x="457200" y="1728882"/>
            <a:ext cx="6400800" cy="2202182"/>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3" name="Slide Number Placeholder 2">
            <a:extLst>
              <a:ext uri="{FF2B5EF4-FFF2-40B4-BE49-F238E27FC236}">
                <a16:creationId xmlns:a16="http://schemas.microsoft.com/office/drawing/2014/main" id="{8328FF65-A5C6-CBFE-D22F-B5C8824E9E75}"/>
              </a:ext>
              <a:ext uri="{C183D7F6-B498-43B3-948B-1728B52AA6E4}">
                <adec:decorative xmlns:adec="http://schemas.microsoft.com/office/drawing/2017/decorative" val="1"/>
              </a:ext>
            </a:extLst>
          </p:cNvPr>
          <p:cNvSpPr>
            <a:spLocks noGrp="1"/>
          </p:cNvSpPr>
          <p:nvPr>
            <p:ph type="sldNum" sz="quarter" idx="13"/>
          </p:nvPr>
        </p:nvSpPr>
        <p:spPr/>
        <p:txBody>
          <a:bodyPr/>
          <a:lstStyle>
            <a:lvl1pP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dirty="0"/>
          </a:p>
        </p:txBody>
      </p:sp>
    </p:spTree>
    <p:extLst>
      <p:ext uri="{BB962C8B-B14F-4D97-AF65-F5344CB8AC3E}">
        <p14:creationId xmlns:p14="http://schemas.microsoft.com/office/powerpoint/2010/main" val="4003004261"/>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774"/>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Footer Placeholder 1">
            <a:extLst>
              <a:ext uri="{FF2B5EF4-FFF2-40B4-BE49-F238E27FC236}">
                <a16:creationId xmlns:a16="http://schemas.microsoft.com/office/drawing/2014/main" id="{16AE80B7-8459-1E57-E07B-EFD832E927F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000">
                <a:solidFill>
                  <a:srgbClr val="0057B7"/>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2">
            <a:extLst>
              <a:ext uri="{FF2B5EF4-FFF2-40B4-BE49-F238E27FC236}">
                <a16:creationId xmlns:a16="http://schemas.microsoft.com/office/drawing/2014/main" id="{1BEFFA85-9BE2-6483-0D38-5E20791A658A}"/>
              </a:ext>
            </a:extLst>
          </p:cNvPr>
          <p:cNvSpPr>
            <a:spLocks noGrp="1"/>
          </p:cNvSpPr>
          <p:nvPr>
            <p:ph type="sldNum" sz="quarter" idx="4"/>
          </p:nvPr>
        </p:nvSpPr>
        <p:spPr>
          <a:xfrm>
            <a:off x="6953541" y="4767262"/>
            <a:ext cx="2057400" cy="274637"/>
          </a:xfrm>
          <a:prstGeom prst="rect">
            <a:avLst/>
          </a:prstGeom>
        </p:spPr>
        <p:txBody>
          <a:bodyPr vert="horz" lIns="91440" tIns="45720" rIns="91440" bIns="45720" rtlCol="0" anchor="ctr"/>
          <a:lstStyle>
            <a:lvl1pPr algn="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dirty="0"/>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88" r:id="rId1"/>
    <p:sldLayoutId id="2147483887" r:id="rId2"/>
    <p:sldLayoutId id="2147483886" r:id="rId3"/>
    <p:sldLayoutId id="2147483823" r:id="rId4"/>
    <p:sldLayoutId id="2147483852" r:id="rId5"/>
    <p:sldLayoutId id="2147483883" r:id="rId6"/>
    <p:sldLayoutId id="2147483885" r:id="rId7"/>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FFFFF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FFFFF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FFFFF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FFFFF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FFFFF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Footer Placeholder 1">
            <a:extLst>
              <a:ext uri="{FF2B5EF4-FFF2-40B4-BE49-F238E27FC236}">
                <a16:creationId xmlns:a16="http://schemas.microsoft.com/office/drawing/2014/main" id="{16AE80B7-8459-1E57-E07B-EFD832E927F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000">
                <a:solidFill>
                  <a:srgbClr val="0057B7"/>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2">
            <a:extLst>
              <a:ext uri="{FF2B5EF4-FFF2-40B4-BE49-F238E27FC236}">
                <a16:creationId xmlns:a16="http://schemas.microsoft.com/office/drawing/2014/main" id="{1BEFFA85-9BE2-6483-0D38-5E20791A658A}"/>
              </a:ext>
            </a:extLst>
          </p:cNvPr>
          <p:cNvSpPr>
            <a:spLocks noGrp="1"/>
          </p:cNvSpPr>
          <p:nvPr>
            <p:ph type="sldNum" sz="quarter" idx="4"/>
          </p:nvPr>
        </p:nvSpPr>
        <p:spPr>
          <a:xfrm>
            <a:off x="6953541" y="4767262"/>
            <a:ext cx="2057400" cy="274637"/>
          </a:xfrm>
          <a:prstGeom prst="rect">
            <a:avLst/>
          </a:prstGeom>
        </p:spPr>
        <p:txBody>
          <a:bodyPr vert="horz" lIns="91440" tIns="45720" rIns="91440" bIns="45720" rtlCol="0" anchor="ctr"/>
          <a:lstStyle>
            <a:lvl1pPr algn="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dirty="0"/>
          </a:p>
        </p:txBody>
      </p:sp>
    </p:spTree>
    <p:extLst>
      <p:ext uri="{BB962C8B-B14F-4D97-AF65-F5344CB8AC3E}">
        <p14:creationId xmlns:p14="http://schemas.microsoft.com/office/powerpoint/2010/main" val="938946260"/>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8" r:id="rId8"/>
    <p:sldLayoutId id="2147483899" r:id="rId9"/>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4.sv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hyperlink" Target="https://openclipart.org/detail/169719/checklist-by-dako"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hyperlink" Target="https://openclipart.org/detail/169719/checklist-by-dako"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hyperlink" Target="https://openclipart.org/detail/169719/checklist-by-dak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hyperlink" Target="https://openclipart.org/detail/169719/checklist-by-dako"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hyperlink" Target="https://openclipart.org/detail/169719/checklist-by-dako"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hyperlink" Target="mailto:phap@cdc.gov" TargetMode="External"/><Relationship Id="rId2" Type="http://schemas.openxmlformats.org/officeDocument/2006/relationships/hyperlink" Target="http://www.cdc.gov/PHAP" TargetMode="Externa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hyperlink" Target="http://www.cdc.gov/PHAP" TargetMode="External"/><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hyperlink" Target="http://www.atsdr.cdc.gov/"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phap/media/pdfs/PHAP_Competencies_2023_02_15v3.2.pdf"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a:extLst>
              <a:ext uri="{C183D7F6-B498-43B3-948B-1728B52AA6E4}">
                <adec:decorative xmlns:adec="http://schemas.microsoft.com/office/drawing/2017/decorative" val="0"/>
              </a:ext>
            </a:extLst>
          </p:cNvPr>
          <p:cNvSpPr>
            <a:spLocks noGrp="1"/>
          </p:cNvSpPr>
          <p:nvPr>
            <p:ph type="title"/>
          </p:nvPr>
        </p:nvSpPr>
        <p:spPr/>
        <p:txBody>
          <a:bodyPr/>
          <a:lstStyle/>
          <a:p>
            <a:r>
              <a:rPr lang="en-US" sz="2800" dirty="0"/>
              <a:t>The 2025 PHAP Host Site Application Process: </a:t>
            </a:r>
            <a:br>
              <a:rPr lang="en-US" sz="2800" dirty="0"/>
            </a:br>
            <a:r>
              <a:rPr lang="en-US" sz="2800" dirty="0"/>
              <a:t>Program Overview and Updates</a:t>
            </a:r>
            <a:endParaRPr lang="en-US" altLang="en-US" dirty="0"/>
          </a:p>
        </p:txBody>
      </p:sp>
      <p:pic>
        <p:nvPicPr>
          <p:cNvPr id="12" name="Graphic 1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5E7EB30B-4BB3-8FFC-5A33-C89BA1A961F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139759" y="166171"/>
            <a:ext cx="873428" cy="553690"/>
          </a:xfrm>
          <a:prstGeom prst="rect">
            <a:avLst/>
          </a:prstGeom>
        </p:spPr>
      </p:pic>
      <p:sp>
        <p:nvSpPr>
          <p:cNvPr id="3" name="Subtitle 2">
            <a:extLst>
              <a:ext uri="{FF2B5EF4-FFF2-40B4-BE49-F238E27FC236}">
                <a16:creationId xmlns:a16="http://schemas.microsoft.com/office/drawing/2014/main" id="{A027815A-D900-45DB-B7E9-7E3E5057AAA1}"/>
              </a:ext>
              <a:ext uri="{C183D7F6-B498-43B3-948B-1728B52AA6E4}">
                <adec:decorative xmlns:adec="http://schemas.microsoft.com/office/drawing/2017/decorative" val="0"/>
              </a:ext>
            </a:extLst>
          </p:cNvPr>
          <p:cNvSpPr>
            <a:spLocks noGrp="1"/>
          </p:cNvSpPr>
          <p:nvPr>
            <p:ph type="subTitle" idx="1"/>
          </p:nvPr>
        </p:nvSpPr>
        <p:spPr>
          <a:xfrm>
            <a:off x="457199" y="2144512"/>
            <a:ext cx="8229599" cy="2218482"/>
          </a:xfrm>
        </p:spPr>
        <p:txBody>
          <a:bodyPr>
            <a:normAutofit/>
          </a:bodyPr>
          <a:lstStyle/>
          <a:p>
            <a:pPr>
              <a:lnSpc>
                <a:spcPct val="150000"/>
              </a:lnSpc>
              <a:spcBef>
                <a:spcPts val="0"/>
              </a:spcBef>
            </a:pPr>
            <a:r>
              <a:rPr lang="en-US" dirty="0"/>
              <a:t>Public Health Associate Program for Recent Graduates (PHAP)</a:t>
            </a:r>
          </a:p>
          <a:p>
            <a:pPr>
              <a:spcBef>
                <a:spcPts val="0"/>
              </a:spcBef>
            </a:pPr>
            <a:endParaRPr lang="en-US" dirty="0"/>
          </a:p>
          <a:p>
            <a:pPr>
              <a:spcBef>
                <a:spcPts val="0"/>
              </a:spcBef>
            </a:pPr>
            <a:r>
              <a:rPr lang="en-US" dirty="0"/>
              <a:t>National Center for State, Tribal, Local, and Territorial Public Health Infrastructure and Workforce (PHIC)</a:t>
            </a:r>
          </a:p>
          <a:p>
            <a:pPr>
              <a:spcBef>
                <a:spcPts val="0"/>
              </a:spcBef>
            </a:pPr>
            <a:r>
              <a:rPr lang="en-US" dirty="0"/>
              <a:t>Centers for Disease Control and Prevention (CDC) </a:t>
            </a:r>
          </a:p>
        </p:txBody>
      </p:sp>
      <p:sp>
        <p:nvSpPr>
          <p:cNvPr id="4" name="Text Placeholder 3">
            <a:extLst>
              <a:ext uri="{FF2B5EF4-FFF2-40B4-BE49-F238E27FC236}">
                <a16:creationId xmlns:a16="http://schemas.microsoft.com/office/drawing/2014/main" id="{58FFE8E3-8F69-40F6-9D10-8E58648E78B5}"/>
              </a:ext>
              <a:ext uri="{C183D7F6-B498-43B3-948B-1728B52AA6E4}">
                <adec:decorative xmlns:adec="http://schemas.microsoft.com/office/drawing/2017/decorative" val="0"/>
              </a:ext>
            </a:extLst>
          </p:cNvPr>
          <p:cNvSpPr>
            <a:spLocks noGrp="1"/>
          </p:cNvSpPr>
          <p:nvPr>
            <p:ph type="body" sz="quarter" idx="10"/>
          </p:nvPr>
        </p:nvSpPr>
        <p:spPr>
          <a:xfrm>
            <a:off x="457200" y="4570596"/>
            <a:ext cx="6400800" cy="971550"/>
          </a:xfrm>
        </p:spPr>
        <p:txBody>
          <a:bodyPr/>
          <a:lstStyle/>
          <a:p>
            <a:r>
              <a:rPr lang="en-US" dirty="0"/>
              <a:t>December 4, 2024</a:t>
            </a:r>
          </a:p>
        </p:txBody>
      </p:sp>
      <p:sp>
        <p:nvSpPr>
          <p:cNvPr id="5" name="Slide Number Placeholder 4">
            <a:extLst>
              <a:ext uri="{FF2B5EF4-FFF2-40B4-BE49-F238E27FC236}">
                <a16:creationId xmlns:a16="http://schemas.microsoft.com/office/drawing/2014/main" id="{C062A4F0-3713-1D4D-BD40-78463CB04428}"/>
              </a:ext>
              <a:ext uri="{C183D7F6-B498-43B3-948B-1728B52AA6E4}">
                <adec:decorative xmlns:adec="http://schemas.microsoft.com/office/drawing/2017/decorative" val="1"/>
              </a:ext>
            </a:extLst>
          </p:cNvPr>
          <p:cNvSpPr>
            <a:spLocks noGrp="1"/>
          </p:cNvSpPr>
          <p:nvPr>
            <p:ph type="sldNum" sz="quarter" idx="13"/>
          </p:nvPr>
        </p:nvSpPr>
        <p:spPr>
          <a:xfrm>
            <a:off x="8637939" y="4760465"/>
            <a:ext cx="355552" cy="268874"/>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000" b="0" i="0" u="none" strike="noStrike" kern="1200" cap="none" spc="0" normalizeH="0" baseline="0" noProof="0" dirty="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1555138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A39871-5F6F-3613-70C8-109CF2D736E6}"/>
              </a:ext>
            </a:extLst>
          </p:cNvPr>
          <p:cNvSpPr>
            <a:spLocks noGrp="1"/>
          </p:cNvSpPr>
          <p:nvPr>
            <p:ph type="title"/>
          </p:nvPr>
        </p:nvSpPr>
        <p:spPr/>
        <p:txBody>
          <a:bodyPr/>
          <a:lstStyle/>
          <a:p>
            <a:r>
              <a:rPr lang="en-US" dirty="0"/>
              <a:t>Seven Characteristics of a Quality PHAP Host Site Training Experience</a:t>
            </a:r>
          </a:p>
        </p:txBody>
      </p:sp>
      <p:sp>
        <p:nvSpPr>
          <p:cNvPr id="8" name="Subtitle 7">
            <a:extLst>
              <a:ext uri="{FF2B5EF4-FFF2-40B4-BE49-F238E27FC236}">
                <a16:creationId xmlns:a16="http://schemas.microsoft.com/office/drawing/2014/main" id="{A2BE8FA6-49D5-E07D-1DD4-3320FCCED022}"/>
              </a:ext>
            </a:extLst>
          </p:cNvPr>
          <p:cNvSpPr>
            <a:spLocks noGrp="1"/>
          </p:cNvSpPr>
          <p:nvPr>
            <p:ph type="subTitle" idx="1"/>
          </p:nvPr>
        </p:nvSpPr>
        <p:spPr>
          <a:xfrm>
            <a:off x="483284" y="2616102"/>
            <a:ext cx="2386157" cy="511921"/>
          </a:xfrm>
        </p:spPr>
        <p:txBody>
          <a:bodyPr/>
          <a:lstStyle/>
          <a:p>
            <a:pPr marL="0" marR="0" lvl="0" indent="0" defTabSz="914400" rtl="0" eaLnBrk="0" fontAlgn="base" latinLnBrk="0" hangingPunct="0">
              <a:lnSpc>
                <a:spcPct val="100000"/>
              </a:lnSpc>
              <a:spcBef>
                <a:spcPct val="0"/>
              </a:spcBef>
              <a:spcAft>
                <a:spcPts val="600"/>
              </a:spcAft>
              <a:buClr>
                <a:srgbClr val="003399"/>
              </a:buClr>
              <a:buSzTx/>
              <a:buFontTx/>
              <a:buNone/>
              <a:tabLst/>
              <a:defRPr/>
            </a:pPr>
            <a:r>
              <a:rPr kumimoji="0" lang="en-US" sz="3600"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CO-STARR</a:t>
            </a:r>
            <a:endParaRPr kumimoji="0" lang="en-US" sz="1800"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p:txBody>
      </p:sp>
      <p:sp>
        <p:nvSpPr>
          <p:cNvPr id="9" name="Text Placeholder 8">
            <a:extLst>
              <a:ext uri="{FF2B5EF4-FFF2-40B4-BE49-F238E27FC236}">
                <a16:creationId xmlns:a16="http://schemas.microsoft.com/office/drawing/2014/main" id="{240E4B62-89A1-B071-321C-61F6C6B55474}"/>
              </a:ext>
            </a:extLst>
          </p:cNvPr>
          <p:cNvSpPr>
            <a:spLocks noGrp="1"/>
          </p:cNvSpPr>
          <p:nvPr>
            <p:ph type="body" sz="quarter" idx="10"/>
          </p:nvPr>
        </p:nvSpPr>
        <p:spPr>
          <a:xfrm>
            <a:off x="2951499" y="1402079"/>
            <a:ext cx="6059442" cy="3522972"/>
          </a:xfrm>
        </p:spPr>
        <p:txBody>
          <a:bodyPr/>
          <a:lstStyle/>
          <a:p>
            <a:pPr marL="0" marR="0" lvl="0" indent="0" algn="l" defTabSz="914400" rtl="0" eaLnBrk="0" fontAlgn="base" latinLnBrk="0" hangingPunct="0">
              <a:lnSpc>
                <a:spcPts val="3300"/>
              </a:lnSpc>
              <a:spcBef>
                <a:spcPct val="0"/>
              </a:spcBef>
              <a:spcAft>
                <a:spcPct val="0"/>
              </a:spcAft>
              <a:buClrTx/>
              <a:buSzTx/>
              <a:buFontTx/>
              <a:buNone/>
              <a:tabLst/>
              <a:defRPr/>
            </a:pPr>
            <a:r>
              <a:rPr kumimoji="0" lang="en-US" sz="3600" b="1" i="0" u="sng" strike="noStrike" kern="1200" cap="none" spc="0" normalizeH="0" baseline="0" noProof="0" dirty="0">
                <a:ln>
                  <a:noFill/>
                </a:ln>
                <a:solidFill>
                  <a:srgbClr val="002060">
                    <a:lumMod val="50000"/>
                    <a:lumOff val="50000"/>
                  </a:srgbClr>
                </a:solidFill>
                <a:effectLst/>
                <a:uLnTx/>
                <a:uFillTx/>
                <a:ea typeface="Calibri" panose="020F0502020204030204" pitchFamily="34" charset="0"/>
                <a:cs typeface="Calibri" panose="020F0502020204030204" pitchFamily="34" charset="0"/>
              </a:rPr>
              <a:t>C</a:t>
            </a:r>
            <a:r>
              <a:rPr kumimoji="0" lang="en-US" sz="2000"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ompetency-based work plan</a:t>
            </a:r>
          </a:p>
          <a:p>
            <a:pPr marL="0" marR="0" lvl="0" indent="0" algn="l" defTabSz="914400" rtl="0" eaLnBrk="0" fontAlgn="base" latinLnBrk="0" hangingPunct="0">
              <a:lnSpc>
                <a:spcPts val="3300"/>
              </a:lnSpc>
              <a:spcBef>
                <a:spcPct val="0"/>
              </a:spcBef>
              <a:spcAft>
                <a:spcPct val="0"/>
              </a:spcAft>
              <a:buClrTx/>
              <a:buSzTx/>
              <a:buFontTx/>
              <a:buNone/>
              <a:tabLst/>
              <a:defRPr/>
            </a:pPr>
            <a:r>
              <a:rPr kumimoji="0" lang="en-US" sz="3600" b="1" i="0" u="sng" strike="noStrike" kern="1200" cap="none" spc="0" normalizeH="0" baseline="0" noProof="0" dirty="0">
                <a:ln>
                  <a:noFill/>
                </a:ln>
                <a:solidFill>
                  <a:srgbClr val="002060">
                    <a:lumMod val="50000"/>
                    <a:lumOff val="50000"/>
                  </a:srgbClr>
                </a:solidFill>
                <a:effectLst/>
                <a:uLnTx/>
                <a:uFillTx/>
                <a:ea typeface="Calibri" panose="020F0502020204030204" pitchFamily="34" charset="0"/>
                <a:cs typeface="Calibri" panose="020F0502020204030204" pitchFamily="34" charset="0"/>
              </a:rPr>
              <a:t>O</a:t>
            </a:r>
            <a:r>
              <a:rPr kumimoji="0" lang="en-US" sz="2000"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pportunities for advancement</a:t>
            </a:r>
          </a:p>
          <a:p>
            <a:pPr marL="0" marR="0" lvl="0" indent="0" algn="l" defTabSz="914400" rtl="0" eaLnBrk="0" fontAlgn="base" latinLnBrk="0" hangingPunct="0">
              <a:lnSpc>
                <a:spcPts val="3300"/>
              </a:lnSpc>
              <a:spcBef>
                <a:spcPct val="0"/>
              </a:spcBef>
              <a:spcAft>
                <a:spcPct val="0"/>
              </a:spcAft>
              <a:buClrTx/>
              <a:buSzTx/>
              <a:buFontTx/>
              <a:buNone/>
              <a:tabLst/>
              <a:defRPr/>
            </a:pPr>
            <a:r>
              <a:rPr kumimoji="0" lang="en-US" sz="3600" b="1" i="0" u="sng" strike="noStrike" kern="1200" cap="none" spc="0" normalizeH="0" baseline="0" noProof="0" dirty="0">
                <a:ln>
                  <a:noFill/>
                </a:ln>
                <a:solidFill>
                  <a:srgbClr val="002060">
                    <a:lumMod val="50000"/>
                    <a:lumOff val="50000"/>
                  </a:srgbClr>
                </a:solidFill>
                <a:effectLst/>
                <a:uLnTx/>
                <a:uFillTx/>
                <a:ea typeface="Calibri" panose="020F0502020204030204" pitchFamily="34" charset="0"/>
                <a:cs typeface="Calibri" panose="020F0502020204030204" pitchFamily="34" charset="0"/>
              </a:rPr>
              <a:t>S</a:t>
            </a:r>
            <a:r>
              <a:rPr kumimoji="0" lang="en-US" sz="2000"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upervisor involvement</a:t>
            </a:r>
          </a:p>
          <a:p>
            <a:pPr marL="0" marR="0" lvl="0" indent="0" algn="l" defTabSz="914400" rtl="0" eaLnBrk="0" fontAlgn="base" latinLnBrk="0" hangingPunct="0">
              <a:lnSpc>
                <a:spcPts val="3300"/>
              </a:lnSpc>
              <a:spcBef>
                <a:spcPct val="0"/>
              </a:spcBef>
              <a:spcAft>
                <a:spcPct val="0"/>
              </a:spcAft>
              <a:buClrTx/>
              <a:buSzTx/>
              <a:buFontTx/>
              <a:buNone/>
              <a:tabLst/>
              <a:defRPr/>
            </a:pPr>
            <a:r>
              <a:rPr kumimoji="0" lang="en-US" sz="3600" b="1" i="0" u="sng" strike="noStrike" kern="1200" cap="none" spc="0" normalizeH="0" baseline="0" noProof="0" dirty="0">
                <a:ln>
                  <a:noFill/>
                </a:ln>
                <a:solidFill>
                  <a:srgbClr val="002060">
                    <a:lumMod val="50000"/>
                    <a:lumOff val="50000"/>
                  </a:srgbClr>
                </a:solidFill>
                <a:effectLst/>
                <a:uLnTx/>
                <a:uFillTx/>
                <a:ea typeface="Calibri" panose="020F0502020204030204" pitchFamily="34" charset="0"/>
                <a:cs typeface="Calibri" panose="020F0502020204030204" pitchFamily="34" charset="0"/>
              </a:rPr>
              <a:t>T</a:t>
            </a:r>
            <a:r>
              <a:rPr kumimoji="0" lang="en-US" sz="2000"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raining, education, and development are ongoing</a:t>
            </a:r>
          </a:p>
          <a:p>
            <a:pPr marL="0" marR="0" lvl="0" indent="0" algn="l" defTabSz="914400" rtl="0" eaLnBrk="0" fontAlgn="base" latinLnBrk="0" hangingPunct="0">
              <a:lnSpc>
                <a:spcPts val="3300"/>
              </a:lnSpc>
              <a:spcBef>
                <a:spcPct val="0"/>
              </a:spcBef>
              <a:spcAft>
                <a:spcPct val="0"/>
              </a:spcAft>
              <a:buClrTx/>
              <a:buSzTx/>
              <a:buFontTx/>
              <a:buNone/>
              <a:tabLst/>
              <a:defRPr/>
            </a:pPr>
            <a:r>
              <a:rPr kumimoji="0" lang="en-US" sz="3600" b="1" i="0" u="sng" strike="noStrike" kern="1200" cap="none" spc="0" normalizeH="0" baseline="0" noProof="0" dirty="0">
                <a:ln>
                  <a:noFill/>
                </a:ln>
                <a:solidFill>
                  <a:srgbClr val="002060">
                    <a:lumMod val="50000"/>
                    <a:lumOff val="50000"/>
                  </a:srgbClr>
                </a:solidFill>
                <a:effectLst/>
                <a:uLnTx/>
                <a:uFillTx/>
                <a:ea typeface="Calibri" panose="020F0502020204030204" pitchFamily="34" charset="0"/>
                <a:cs typeface="Calibri" panose="020F0502020204030204" pitchFamily="34" charset="0"/>
              </a:rPr>
              <a:t>A</a:t>
            </a:r>
            <a:r>
              <a:rPr kumimoji="0" lang="en-US" sz="2000"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ligns with host site program goals and strategy</a:t>
            </a:r>
          </a:p>
          <a:p>
            <a:pPr marL="0" marR="0" lvl="0" indent="0" algn="l" defTabSz="914400" rtl="0" eaLnBrk="0" fontAlgn="base" latinLnBrk="0" hangingPunct="0">
              <a:lnSpc>
                <a:spcPts val="3300"/>
              </a:lnSpc>
              <a:spcBef>
                <a:spcPct val="0"/>
              </a:spcBef>
              <a:spcAft>
                <a:spcPct val="0"/>
              </a:spcAft>
              <a:buClrTx/>
              <a:buSzTx/>
              <a:buFontTx/>
              <a:buNone/>
              <a:tabLst/>
              <a:defRPr/>
            </a:pPr>
            <a:r>
              <a:rPr kumimoji="0" lang="en-US" sz="3600" b="1" i="0" u="sng" strike="noStrike" kern="1200" cap="none" spc="0" normalizeH="0" baseline="0" noProof="0" dirty="0">
                <a:ln>
                  <a:noFill/>
                </a:ln>
                <a:solidFill>
                  <a:srgbClr val="002060">
                    <a:lumMod val="50000"/>
                    <a:lumOff val="50000"/>
                  </a:srgbClr>
                </a:solidFill>
                <a:effectLst/>
                <a:uLnTx/>
                <a:uFillTx/>
                <a:ea typeface="Calibri" panose="020F0502020204030204" pitchFamily="34" charset="0"/>
                <a:cs typeface="Calibri" panose="020F0502020204030204" pitchFamily="34" charset="0"/>
              </a:rPr>
              <a:t>R</a:t>
            </a:r>
            <a:r>
              <a:rPr kumimoji="0" lang="en-US" sz="2000"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ealistic for an early-career public health professional</a:t>
            </a:r>
          </a:p>
          <a:p>
            <a:pPr marL="0" marR="0" lvl="0" indent="0" algn="l" defTabSz="914400" rtl="0" eaLnBrk="0" fontAlgn="base" latinLnBrk="0" hangingPunct="0">
              <a:lnSpc>
                <a:spcPts val="3300"/>
              </a:lnSpc>
              <a:spcBef>
                <a:spcPct val="0"/>
              </a:spcBef>
              <a:spcAft>
                <a:spcPct val="0"/>
              </a:spcAft>
              <a:buClrTx/>
              <a:buSzTx/>
              <a:buFontTx/>
              <a:buNone/>
              <a:tabLst/>
              <a:defRPr/>
            </a:pPr>
            <a:r>
              <a:rPr kumimoji="0" lang="en-US" sz="3600" b="1" i="0" u="sng" strike="noStrike" kern="1200" cap="none" spc="0" normalizeH="0" baseline="0" noProof="0" dirty="0">
                <a:ln>
                  <a:noFill/>
                </a:ln>
                <a:solidFill>
                  <a:srgbClr val="002060">
                    <a:lumMod val="50000"/>
                    <a:lumOff val="50000"/>
                  </a:srgbClr>
                </a:solidFill>
                <a:effectLst/>
                <a:uLnTx/>
                <a:uFillTx/>
                <a:ea typeface="Calibri" panose="020F0502020204030204" pitchFamily="34" charset="0"/>
                <a:cs typeface="Calibri" panose="020F0502020204030204" pitchFamily="34" charset="0"/>
              </a:rPr>
              <a:t>R</a:t>
            </a:r>
            <a:r>
              <a:rPr kumimoji="0" lang="en-US" sz="2000"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obust public health learning experience</a:t>
            </a:r>
            <a:endParaRPr lang="en-US" sz="2000" dirty="0">
              <a:solidFill>
                <a:srgbClr val="000000"/>
              </a:solidFill>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969B9FEC-4891-9338-E4D5-2D1063C6F720}"/>
              </a:ext>
              <a:ext uri="{C183D7F6-B498-43B3-948B-1728B52AA6E4}">
                <adec:decorative xmlns:adec="http://schemas.microsoft.com/office/drawing/2017/decorative" val="1"/>
              </a:ext>
            </a:extLst>
          </p:cNvPr>
          <p:cNvSpPr>
            <a:spLocks noGrp="1"/>
          </p:cNvSpPr>
          <p:nvPr>
            <p:ph type="sldNum" sz="quarter" idx="13"/>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000" b="0" i="0" u="none" strike="noStrike" kern="1200" cap="none" spc="0" normalizeH="0" baseline="0" noProof="0" dirty="0">
              <a:ln>
                <a:noFill/>
              </a:ln>
              <a:solidFill>
                <a:srgbClr val="0057B7"/>
              </a:solidFill>
              <a:effectLst/>
              <a:uLnTx/>
              <a:uFillTx/>
              <a:latin typeface="Calibri" panose="020F0502020204030204" pitchFamily="34" charset="0"/>
              <a:ea typeface="+mn-ea"/>
              <a:cs typeface="Calibri" panose="020F0502020204030204" pitchFamily="34" charset="0"/>
            </a:endParaRPr>
          </a:p>
        </p:txBody>
      </p:sp>
      <p:sp>
        <p:nvSpPr>
          <p:cNvPr id="7" name="Left Brace 6">
            <a:extLst>
              <a:ext uri="{FF2B5EF4-FFF2-40B4-BE49-F238E27FC236}">
                <a16:creationId xmlns:a16="http://schemas.microsoft.com/office/drawing/2014/main" id="{3950CF5D-4A55-1DBA-0E78-77F31467CF60}"/>
              </a:ext>
              <a:ext uri="{C183D7F6-B498-43B3-948B-1728B52AA6E4}">
                <adec:decorative xmlns:adec="http://schemas.microsoft.com/office/drawing/2017/decorative" val="1"/>
              </a:ext>
            </a:extLst>
          </p:cNvPr>
          <p:cNvSpPr/>
          <p:nvPr/>
        </p:nvSpPr>
        <p:spPr>
          <a:xfrm>
            <a:off x="2595157" y="1402079"/>
            <a:ext cx="644434" cy="3091543"/>
          </a:xfrm>
          <a:prstGeom prst="leftBrace">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6747060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15E6E-7FBF-DB22-2C9B-C5CD25D28F89}"/>
              </a:ext>
            </a:extLst>
          </p:cNvPr>
          <p:cNvSpPr>
            <a:spLocks noGrp="1"/>
          </p:cNvSpPr>
          <p:nvPr>
            <p:ph type="title"/>
          </p:nvPr>
        </p:nvSpPr>
        <p:spPr>
          <a:xfrm>
            <a:off x="457200" y="205979"/>
            <a:ext cx="8229600" cy="857250"/>
          </a:xfrm>
        </p:spPr>
        <p:txBody>
          <a:bodyPr/>
          <a:lstStyle/>
          <a:p>
            <a:r>
              <a:rPr lang="en-US" dirty="0"/>
              <a:t>“C” Competency-Based Work Plan</a:t>
            </a:r>
          </a:p>
        </p:txBody>
      </p:sp>
      <p:sp>
        <p:nvSpPr>
          <p:cNvPr id="5" name="Text Placeholder 2">
            <a:extLst>
              <a:ext uri="{FF2B5EF4-FFF2-40B4-BE49-F238E27FC236}">
                <a16:creationId xmlns:a16="http://schemas.microsoft.com/office/drawing/2014/main" id="{A246DFA1-8114-C127-688A-2AA43F1A049B}"/>
              </a:ext>
            </a:extLst>
          </p:cNvPr>
          <p:cNvSpPr>
            <a:spLocks noGrp="1"/>
          </p:cNvSpPr>
          <p:nvPr>
            <p:ph type="body" sz="quarter" idx="10"/>
          </p:nvPr>
        </p:nvSpPr>
        <p:spPr>
          <a:xfrm>
            <a:off x="457200" y="1216025"/>
            <a:ext cx="8229600" cy="3507787"/>
          </a:xfrm>
        </p:spPr>
        <p:txBody>
          <a:bodyPr/>
          <a:lstStyle/>
          <a:p>
            <a:r>
              <a:rPr lang="en-US" dirty="0"/>
              <a:t>Program structure and work plan should provide opportunities for associate to meet PHAP competencies</a:t>
            </a:r>
          </a:p>
          <a:p>
            <a:r>
              <a:rPr lang="en-US" dirty="0"/>
              <a:t>“See, Do, Teach” approach</a:t>
            </a:r>
          </a:p>
          <a:p>
            <a:r>
              <a:rPr lang="en-US" dirty="0"/>
              <a:t>Skills and performance; not just observation</a:t>
            </a:r>
          </a:p>
          <a:p>
            <a:pPr lvl="1"/>
            <a:r>
              <a:rPr lang="en-US" dirty="0"/>
              <a:t>Disease intervention specialist </a:t>
            </a:r>
          </a:p>
          <a:p>
            <a:pPr lvl="1"/>
            <a:r>
              <a:rPr lang="en-US" dirty="0"/>
              <a:t>Community education</a:t>
            </a:r>
          </a:p>
          <a:p>
            <a:pPr lvl="1"/>
            <a:r>
              <a:rPr lang="en-US" dirty="0"/>
              <a:t>Collaboration efforts</a:t>
            </a:r>
          </a:p>
          <a:p>
            <a:pPr lvl="1"/>
            <a:r>
              <a:rPr lang="en-US" dirty="0"/>
              <a:t>Health department accreditation</a:t>
            </a:r>
          </a:p>
          <a:p>
            <a:pPr lvl="1"/>
            <a:r>
              <a:rPr lang="en-US" dirty="0"/>
              <a:t>Water sampling</a:t>
            </a:r>
          </a:p>
          <a:p>
            <a:pPr lvl="1"/>
            <a:r>
              <a:rPr lang="en-US" dirty="0"/>
              <a:t>Health promotion</a:t>
            </a:r>
          </a:p>
          <a:p>
            <a:pPr lvl="1"/>
            <a:r>
              <a:rPr lang="en-US" dirty="0"/>
              <a:t>Community needs assessment</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a:xfrm>
            <a:off x="8641079" y="4800599"/>
            <a:ext cx="402336" cy="274320"/>
          </a:xfrm>
        </p:spPr>
        <p:txBody>
          <a:bodyPr/>
          <a:lstStyle/>
          <a:p>
            <a:pPr lvl="0"/>
            <a:fld id="{BE1A0740-F252-4427-A288-A0F9AF0CD4D9}" type="slidenum">
              <a:rPr lang="en-US" noProof="0" smtClean="0"/>
              <a:pPr lvl="0"/>
              <a:t>11</a:t>
            </a:fld>
            <a:endParaRPr lang="en-US" noProof="0" dirty="0"/>
          </a:p>
        </p:txBody>
      </p:sp>
    </p:spTree>
    <p:extLst>
      <p:ext uri="{BB962C8B-B14F-4D97-AF65-F5344CB8AC3E}">
        <p14:creationId xmlns:p14="http://schemas.microsoft.com/office/powerpoint/2010/main" val="5028915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1D72B-2853-07CF-1C97-FE6BFF1CB143}"/>
              </a:ext>
            </a:extLst>
          </p:cNvPr>
          <p:cNvSpPr>
            <a:spLocks noGrp="1"/>
          </p:cNvSpPr>
          <p:nvPr>
            <p:ph type="title"/>
          </p:nvPr>
        </p:nvSpPr>
        <p:spPr/>
        <p:txBody>
          <a:bodyPr/>
          <a:lstStyle/>
          <a:p>
            <a:r>
              <a:rPr lang="en-US" dirty="0"/>
              <a:t>“O” Opportunities to Build Skills</a:t>
            </a:r>
          </a:p>
        </p:txBody>
      </p:sp>
      <p:sp>
        <p:nvSpPr>
          <p:cNvPr id="3" name="Text Placeholder 2">
            <a:extLst>
              <a:ext uri="{FF2B5EF4-FFF2-40B4-BE49-F238E27FC236}">
                <a16:creationId xmlns:a16="http://schemas.microsoft.com/office/drawing/2014/main" id="{78B79B25-1F5A-4D6F-EC06-F37D675A0D68}"/>
              </a:ext>
            </a:extLst>
          </p:cNvPr>
          <p:cNvSpPr>
            <a:spLocks noGrp="1"/>
          </p:cNvSpPr>
          <p:nvPr>
            <p:ph type="body" sz="quarter" idx="10"/>
          </p:nvPr>
        </p:nvSpPr>
        <p:spPr/>
        <p:txBody>
          <a:bodyPr/>
          <a:lstStyle/>
          <a:p>
            <a:pPr>
              <a:lnSpc>
                <a:spcPct val="100000"/>
              </a:lnSpc>
            </a:pPr>
            <a:r>
              <a:rPr lang="en-US" dirty="0"/>
              <a:t>Associate’s work should be progressive to build skills over the two-year training program</a:t>
            </a:r>
          </a:p>
          <a:p>
            <a:pPr>
              <a:lnSpc>
                <a:spcPct val="100000"/>
              </a:lnSpc>
            </a:pPr>
            <a:r>
              <a:rPr lang="en-US" dirty="0"/>
              <a:t>Activities should build upon each other </a:t>
            </a:r>
          </a:p>
          <a:p>
            <a:pPr>
              <a:lnSpc>
                <a:spcPct val="100000"/>
              </a:lnSpc>
            </a:pPr>
            <a:r>
              <a:rPr lang="en-US" dirty="0"/>
              <a:t>Provide additional experiences to reinforce acquired skills, for example—</a:t>
            </a:r>
          </a:p>
          <a:p>
            <a:pPr lvl="1">
              <a:lnSpc>
                <a:spcPct val="100000"/>
              </a:lnSpc>
            </a:pPr>
            <a:r>
              <a:rPr lang="en-US" dirty="0"/>
              <a:t>Implement a survey </a:t>
            </a:r>
            <a:r>
              <a:rPr lang="en-US" dirty="0">
                <a:sym typeface="Wingdings" panose="05000000000000000000" pitchFamily="2" charset="2"/>
              </a:rPr>
              <a:t> assist in data analyses </a:t>
            </a:r>
          </a:p>
          <a:p>
            <a:pPr lvl="1">
              <a:lnSpc>
                <a:spcPct val="100000"/>
              </a:lnSpc>
            </a:pPr>
            <a:r>
              <a:rPr lang="en-US" dirty="0"/>
              <a:t>Interview contacts </a:t>
            </a:r>
            <a:r>
              <a:rPr lang="en-US" dirty="0">
                <a:sym typeface="Wingdings" panose="05000000000000000000" pitchFamily="2" charset="2"/>
              </a:rPr>
              <a:t> </a:t>
            </a:r>
            <a:r>
              <a:rPr lang="en-US" dirty="0"/>
              <a:t>assist supervisor in managing local disease </a:t>
            </a:r>
            <a:br>
              <a:rPr lang="en-US" dirty="0"/>
            </a:br>
            <a:r>
              <a:rPr lang="en-US" dirty="0"/>
              <a:t>control efforts</a:t>
            </a:r>
          </a:p>
          <a:p>
            <a:pPr lvl="1">
              <a:lnSpc>
                <a:spcPct val="100000"/>
              </a:lnSpc>
            </a:pPr>
            <a:r>
              <a:rPr lang="en-US" dirty="0"/>
              <a:t>Conduct Directly Observed Therapy </a:t>
            </a:r>
            <a:r>
              <a:rPr lang="en-US" dirty="0">
                <a:sym typeface="Wingdings" panose="05000000000000000000" pitchFamily="2" charset="2"/>
              </a:rPr>
              <a:t> a</a:t>
            </a:r>
            <a:r>
              <a:rPr lang="en-US" dirty="0"/>
              <a:t>ssist tuberculosis manager to identify barriers to care</a:t>
            </a:r>
          </a:p>
          <a:p>
            <a:pPr lvl="1">
              <a:lnSpc>
                <a:spcPct val="100000"/>
              </a:lnSpc>
            </a:pPr>
            <a:r>
              <a:rPr lang="en-US" dirty="0"/>
              <a:t>Help conduct immunization assessments </a:t>
            </a:r>
            <a:r>
              <a:rPr lang="en-US" dirty="0">
                <a:sym typeface="Wingdings" panose="05000000000000000000" pitchFamily="2" charset="2"/>
              </a:rPr>
              <a:t> </a:t>
            </a:r>
            <a:r>
              <a:rPr lang="en-US" dirty="0"/>
              <a:t>interact directly with health care providers</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000" b="0" i="0" u="none" strike="noStrike" kern="1200" cap="none" spc="0" normalizeH="0" baseline="0" noProof="0" dirty="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4638449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20996-3F8B-6D39-0D14-B0244BE86C77}"/>
              </a:ext>
            </a:extLst>
          </p:cNvPr>
          <p:cNvSpPr>
            <a:spLocks noGrp="1"/>
          </p:cNvSpPr>
          <p:nvPr>
            <p:ph type="title"/>
          </p:nvPr>
        </p:nvSpPr>
        <p:spPr/>
        <p:txBody>
          <a:bodyPr/>
          <a:lstStyle/>
          <a:p>
            <a:r>
              <a:rPr lang="en-US" dirty="0"/>
              <a:t>“S” Supervisor Involvement</a:t>
            </a:r>
          </a:p>
        </p:txBody>
      </p:sp>
      <p:sp>
        <p:nvSpPr>
          <p:cNvPr id="5" name="Text Placeholder 2">
            <a:extLst>
              <a:ext uri="{FF2B5EF4-FFF2-40B4-BE49-F238E27FC236}">
                <a16:creationId xmlns:a16="http://schemas.microsoft.com/office/drawing/2014/main" id="{CBC03096-2EFF-AD37-9F03-D8AE311E311F}"/>
              </a:ext>
            </a:extLst>
          </p:cNvPr>
          <p:cNvSpPr>
            <a:spLocks noGrp="1"/>
          </p:cNvSpPr>
          <p:nvPr>
            <p:ph type="body" sz="quarter" idx="10"/>
          </p:nvPr>
        </p:nvSpPr>
        <p:spPr>
          <a:xfrm>
            <a:off x="457200" y="1215886"/>
            <a:ext cx="8229600" cy="3454967"/>
          </a:xfrm>
        </p:spPr>
        <p:txBody>
          <a:bodyPr>
            <a:normAutofit fontScale="92500" lnSpcReduction="20000"/>
          </a:bodyPr>
          <a:lstStyle/>
          <a:p>
            <a:pPr>
              <a:lnSpc>
                <a:spcPct val="120000"/>
              </a:lnSpc>
            </a:pPr>
            <a:r>
              <a:rPr lang="en-US" sz="2200" dirty="0"/>
              <a:t>Proximity</a:t>
            </a:r>
          </a:p>
          <a:p>
            <a:pPr lvl="1">
              <a:lnSpc>
                <a:spcPct val="120000"/>
              </a:lnSpc>
            </a:pPr>
            <a:r>
              <a:rPr lang="en-US" sz="1400" dirty="0"/>
              <a:t>Direct oversight of associate’s day-to-day work activities </a:t>
            </a:r>
          </a:p>
          <a:p>
            <a:pPr lvl="1">
              <a:lnSpc>
                <a:spcPct val="120000"/>
              </a:lnSpc>
            </a:pPr>
            <a:r>
              <a:rPr lang="en-US" sz="1400" dirty="0"/>
              <a:t>Close to the work the associate will be doing</a:t>
            </a:r>
          </a:p>
          <a:p>
            <a:pPr>
              <a:lnSpc>
                <a:spcPct val="120000"/>
              </a:lnSpc>
            </a:pPr>
            <a:r>
              <a:rPr lang="en-US" sz="2200" dirty="0"/>
              <a:t>Time commitment</a:t>
            </a:r>
          </a:p>
          <a:p>
            <a:pPr lvl="1">
              <a:lnSpc>
                <a:spcPct val="120000"/>
              </a:lnSpc>
            </a:pPr>
            <a:r>
              <a:rPr lang="en-US" sz="1400" dirty="0"/>
              <a:t>At least 10 percent of time (~4 hours per week)</a:t>
            </a:r>
          </a:p>
          <a:p>
            <a:pPr lvl="1">
              <a:lnSpc>
                <a:spcPct val="120000"/>
              </a:lnSpc>
            </a:pPr>
            <a:r>
              <a:rPr lang="en-US" sz="1400" dirty="0"/>
              <a:t>Can be direct observation, one-on-one meetings, shadowing, email communication, etc. </a:t>
            </a:r>
          </a:p>
          <a:p>
            <a:pPr>
              <a:lnSpc>
                <a:spcPct val="120000"/>
              </a:lnSpc>
            </a:pPr>
            <a:r>
              <a:rPr lang="en-US" sz="2200" dirty="0"/>
              <a:t>Capacity</a:t>
            </a:r>
          </a:p>
          <a:p>
            <a:pPr lvl="1">
              <a:lnSpc>
                <a:spcPct val="120000"/>
              </a:lnSpc>
            </a:pPr>
            <a:r>
              <a:rPr lang="en-US" sz="1400" dirty="0"/>
              <a:t>Staffing infrastructure of host site can support an associate</a:t>
            </a:r>
          </a:p>
          <a:p>
            <a:pPr>
              <a:lnSpc>
                <a:spcPct val="120000"/>
              </a:lnSpc>
            </a:pPr>
            <a:r>
              <a:rPr lang="en-US" sz="2200" dirty="0"/>
              <a:t>Experience</a:t>
            </a:r>
          </a:p>
          <a:p>
            <a:pPr lvl="1">
              <a:lnSpc>
                <a:spcPct val="120000"/>
              </a:lnSpc>
            </a:pPr>
            <a:r>
              <a:rPr lang="en-US" sz="1400" dirty="0"/>
              <a:t>Minimum of 2 years’ experience required</a:t>
            </a:r>
          </a:p>
          <a:p>
            <a:pPr lvl="1">
              <a:lnSpc>
                <a:spcPct val="120000"/>
              </a:lnSpc>
            </a:pPr>
            <a:r>
              <a:rPr lang="en-US" sz="1400" dirty="0"/>
              <a:t>Host site supervisor’s skills, supervisory experience (e.g., supervising early-career staff, fellows, interns, students), mentoring, and interest in supervising associate</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000" b="0" i="0" u="none" strike="noStrike" kern="1200" cap="none" spc="0" normalizeH="0" baseline="0" noProof="0" dirty="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9946287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13356-6939-0526-0E90-B85C0E222334}"/>
              </a:ext>
            </a:extLst>
          </p:cNvPr>
          <p:cNvSpPr>
            <a:spLocks noGrp="1"/>
          </p:cNvSpPr>
          <p:nvPr>
            <p:ph type="title"/>
          </p:nvPr>
        </p:nvSpPr>
        <p:spPr/>
        <p:txBody>
          <a:bodyPr/>
          <a:lstStyle/>
          <a:p>
            <a:r>
              <a:rPr lang="en-US" dirty="0"/>
              <a:t>“T” Training, Education, and Development </a:t>
            </a:r>
            <a:br>
              <a:rPr lang="en-US" dirty="0"/>
            </a:br>
            <a:r>
              <a:rPr lang="en-US" dirty="0"/>
              <a:t>Are Ongoing</a:t>
            </a:r>
          </a:p>
        </p:txBody>
      </p:sp>
      <p:sp>
        <p:nvSpPr>
          <p:cNvPr id="3" name="Text Placeholder 2">
            <a:extLst>
              <a:ext uri="{FF2B5EF4-FFF2-40B4-BE49-F238E27FC236}">
                <a16:creationId xmlns:a16="http://schemas.microsoft.com/office/drawing/2014/main" id="{D50685B7-E374-5A5F-36AB-3DB781F19589}"/>
              </a:ext>
            </a:extLst>
          </p:cNvPr>
          <p:cNvSpPr>
            <a:spLocks noGrp="1"/>
          </p:cNvSpPr>
          <p:nvPr>
            <p:ph type="body" sz="quarter" idx="10"/>
          </p:nvPr>
        </p:nvSpPr>
        <p:spPr/>
        <p:txBody>
          <a:bodyPr>
            <a:normAutofit lnSpcReduction="10000"/>
          </a:bodyPr>
          <a:lstStyle/>
          <a:p>
            <a:pPr>
              <a:lnSpc>
                <a:spcPct val="100000"/>
              </a:lnSpc>
            </a:pPr>
            <a:r>
              <a:rPr lang="en-US" dirty="0"/>
              <a:t>Develop a well-rounded training plan for the two-year assignment</a:t>
            </a:r>
          </a:p>
          <a:p>
            <a:pPr>
              <a:lnSpc>
                <a:spcPct val="100000"/>
              </a:lnSpc>
            </a:pPr>
            <a:r>
              <a:rPr lang="en-US" dirty="0"/>
              <a:t>Three components to a quality training plan:</a:t>
            </a:r>
          </a:p>
          <a:p>
            <a:pPr marL="914400" lvl="1" indent="-457200">
              <a:lnSpc>
                <a:spcPct val="100000"/>
              </a:lnSpc>
              <a:buFont typeface="+mj-lt"/>
              <a:buAutoNum type="arabicPeriod"/>
            </a:pPr>
            <a:r>
              <a:rPr lang="en-US" sz="1900" b="1" dirty="0"/>
              <a:t>Host site orientation </a:t>
            </a:r>
          </a:p>
          <a:p>
            <a:pPr lvl="2">
              <a:lnSpc>
                <a:spcPct val="100000"/>
              </a:lnSpc>
            </a:pPr>
            <a:r>
              <a:rPr lang="en-US" sz="1600" dirty="0"/>
              <a:t>Local regulations, policies, and procedures (e.g., security, use of IT, professional attire, training for ethics, sexual harassment, bloodborne pathogens, HIPAA)  </a:t>
            </a:r>
          </a:p>
          <a:p>
            <a:pPr marL="914400" lvl="1" indent="-457200">
              <a:lnSpc>
                <a:spcPct val="100000"/>
              </a:lnSpc>
              <a:buFont typeface="+mj-lt"/>
              <a:buAutoNum type="arabicPeriod"/>
            </a:pPr>
            <a:r>
              <a:rPr lang="en-US" sz="1900" b="1" dirty="0"/>
              <a:t>Technical training</a:t>
            </a:r>
          </a:p>
          <a:p>
            <a:pPr lvl="2">
              <a:lnSpc>
                <a:spcPct val="100000"/>
              </a:lnSpc>
            </a:pPr>
            <a:r>
              <a:rPr lang="en-US" sz="1600" dirty="0"/>
              <a:t>Provide specific knowledge and skills needed to complete work activities</a:t>
            </a:r>
          </a:p>
          <a:p>
            <a:pPr marL="914400" lvl="1" indent="-457200">
              <a:lnSpc>
                <a:spcPct val="100000"/>
              </a:lnSpc>
              <a:buFont typeface="+mj-lt"/>
              <a:buAutoNum type="arabicPeriod"/>
            </a:pPr>
            <a:r>
              <a:rPr lang="en-US" b="1" dirty="0"/>
              <a:t>Public health and professional education</a:t>
            </a:r>
          </a:p>
          <a:p>
            <a:pPr lvl="2">
              <a:lnSpc>
                <a:spcPct val="100000"/>
              </a:lnSpc>
            </a:pPr>
            <a:r>
              <a:rPr lang="en-US" sz="1600" dirty="0"/>
              <a:t>Collaboration among public health program areas</a:t>
            </a:r>
          </a:p>
          <a:p>
            <a:pPr lvl="2">
              <a:lnSpc>
                <a:spcPct val="100000"/>
              </a:lnSpc>
            </a:pPr>
            <a:r>
              <a:rPr lang="en-US" sz="1600" dirty="0"/>
              <a:t>Provide broader training of public health concepts, methods, and issues to foster professional growth</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000" b="0" i="0" u="none" strike="noStrike" kern="1200" cap="none" spc="0" normalizeH="0" baseline="0" noProof="0" dirty="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4285956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9A80-9809-6EFC-B84C-C2BBD76BE86B}"/>
              </a:ext>
            </a:extLst>
          </p:cNvPr>
          <p:cNvSpPr>
            <a:spLocks noGrp="1"/>
          </p:cNvSpPr>
          <p:nvPr>
            <p:ph type="title"/>
          </p:nvPr>
        </p:nvSpPr>
        <p:spPr>
          <a:xfrm>
            <a:off x="457200" y="205979"/>
            <a:ext cx="8407890" cy="857250"/>
          </a:xfrm>
        </p:spPr>
        <p:txBody>
          <a:bodyPr/>
          <a:lstStyle/>
          <a:p>
            <a:r>
              <a:rPr lang="en-US" sz="3000" dirty="0"/>
              <a:t>“T” Training, Education, and Development… (cont’d)</a:t>
            </a:r>
          </a:p>
        </p:txBody>
      </p:sp>
      <p:sp>
        <p:nvSpPr>
          <p:cNvPr id="5" name="Text Placeholder 2">
            <a:extLst>
              <a:ext uri="{FF2B5EF4-FFF2-40B4-BE49-F238E27FC236}">
                <a16:creationId xmlns:a16="http://schemas.microsoft.com/office/drawing/2014/main" id="{86A0CC0B-6097-03AD-7D3F-56114674439E}"/>
              </a:ext>
            </a:extLst>
          </p:cNvPr>
          <p:cNvSpPr>
            <a:spLocks noGrp="1"/>
          </p:cNvSpPr>
          <p:nvPr>
            <p:ph type="body" sz="quarter" idx="10"/>
          </p:nvPr>
        </p:nvSpPr>
        <p:spPr/>
        <p:txBody>
          <a:bodyPr/>
          <a:lstStyle/>
          <a:p>
            <a:r>
              <a:rPr lang="en-US" dirty="0"/>
              <a:t>Progressive training and creative opportunities to build knowledge, skill, and ability </a:t>
            </a:r>
          </a:p>
          <a:p>
            <a:r>
              <a:rPr lang="en-US" dirty="0"/>
              <a:t>Include a variety of training methods, including—</a:t>
            </a:r>
          </a:p>
          <a:p>
            <a:pPr lvl="1"/>
            <a:r>
              <a:rPr lang="en-US" dirty="0"/>
              <a:t>Instructor-led</a:t>
            </a:r>
          </a:p>
          <a:p>
            <a:pPr lvl="1"/>
            <a:r>
              <a:rPr lang="en-US" dirty="0"/>
              <a:t>Web-based/online learning</a:t>
            </a:r>
          </a:p>
          <a:p>
            <a:pPr lvl="1"/>
            <a:r>
              <a:rPr lang="en-US" dirty="0"/>
              <a:t>One-on-one</a:t>
            </a:r>
          </a:p>
          <a:p>
            <a:pPr lvl="1"/>
            <a:r>
              <a:rPr lang="en-US" dirty="0"/>
              <a:t>Self-paced study</a:t>
            </a:r>
          </a:p>
          <a:p>
            <a:pPr lvl="1"/>
            <a:r>
              <a:rPr lang="en-US" dirty="0"/>
              <a:t>Independent study</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000" b="0" i="0" u="none" strike="noStrike" kern="1200" cap="none" spc="0" normalizeH="0" baseline="0" noProof="0" dirty="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7781894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F3835F-8945-417C-BAAD-0A582982DEC3}"/>
              </a:ext>
            </a:extLst>
          </p:cNvPr>
          <p:cNvSpPr>
            <a:spLocks noGrp="1"/>
          </p:cNvSpPr>
          <p:nvPr>
            <p:ph type="title"/>
          </p:nvPr>
        </p:nvSpPr>
        <p:spPr/>
        <p:txBody>
          <a:bodyPr/>
          <a:lstStyle/>
          <a:p>
            <a:r>
              <a:rPr lang="en-US" dirty="0"/>
              <a:t>“A” Aligns with Host Site Goal</a:t>
            </a:r>
          </a:p>
        </p:txBody>
      </p:sp>
      <p:sp>
        <p:nvSpPr>
          <p:cNvPr id="8" name="Text Placeholder 7">
            <a:extLst>
              <a:ext uri="{FF2B5EF4-FFF2-40B4-BE49-F238E27FC236}">
                <a16:creationId xmlns:a16="http://schemas.microsoft.com/office/drawing/2014/main" id="{EB51726B-D108-AB1B-1C5E-2420E292178E}"/>
              </a:ext>
            </a:extLst>
          </p:cNvPr>
          <p:cNvSpPr>
            <a:spLocks noGrp="1"/>
          </p:cNvSpPr>
          <p:nvPr>
            <p:ph type="body" sz="quarter" idx="10"/>
          </p:nvPr>
        </p:nvSpPr>
        <p:spPr>
          <a:xfrm>
            <a:off x="457200" y="1090925"/>
            <a:ext cx="8229600" cy="3418104"/>
          </a:xfrm>
        </p:spPr>
        <p:txBody>
          <a:bodyPr/>
          <a:lstStyle/>
          <a:p>
            <a:pPr>
              <a:lnSpc>
                <a:spcPct val="100000"/>
              </a:lnSpc>
            </a:pPr>
            <a:r>
              <a:rPr lang="en-US" b="0" dirty="0"/>
              <a:t>Associate’s work should support your effort to meet your program goals</a:t>
            </a:r>
          </a:p>
          <a:p>
            <a:pPr>
              <a:lnSpc>
                <a:spcPct val="100000"/>
              </a:lnSpc>
            </a:pPr>
            <a:r>
              <a:rPr lang="en-US" b="0" dirty="0"/>
              <a:t>Ask: </a:t>
            </a:r>
            <a:r>
              <a:rPr lang="en-US" b="0" i="1" dirty="0"/>
              <a:t>How can an associate’s work activities supplement our efforts to meet our goals and objectives?</a:t>
            </a:r>
          </a:p>
          <a:p>
            <a:pPr>
              <a:lnSpc>
                <a:spcPct val="100000"/>
              </a:lnSpc>
            </a:pPr>
            <a:r>
              <a:rPr lang="en-US" b="0" dirty="0"/>
              <a:t>Focus on work activities that provide public health experience  </a:t>
            </a:r>
          </a:p>
          <a:p>
            <a:pPr>
              <a:lnSpc>
                <a:spcPct val="100000"/>
              </a:lnSpc>
            </a:pPr>
            <a:r>
              <a:rPr lang="en-US" b="0" dirty="0"/>
              <a:t>Examples include conducting the following:</a:t>
            </a:r>
          </a:p>
          <a:p>
            <a:pPr lvl="1">
              <a:lnSpc>
                <a:spcPct val="100000"/>
              </a:lnSpc>
            </a:pPr>
            <a:r>
              <a:rPr lang="en-US" dirty="0"/>
              <a:t>Disease investigation </a:t>
            </a:r>
          </a:p>
          <a:p>
            <a:pPr lvl="1">
              <a:lnSpc>
                <a:spcPct val="100000"/>
              </a:lnSpc>
            </a:pPr>
            <a:r>
              <a:rPr lang="en-US" dirty="0"/>
              <a:t>Disease-specific surveillance </a:t>
            </a:r>
          </a:p>
          <a:p>
            <a:pPr lvl="1">
              <a:lnSpc>
                <a:spcPct val="100000"/>
              </a:lnSpc>
            </a:pPr>
            <a:r>
              <a:rPr lang="en-US" dirty="0"/>
              <a:t>Community needs assessment</a:t>
            </a:r>
          </a:p>
          <a:p>
            <a:pPr lvl="1">
              <a:lnSpc>
                <a:spcPct val="100000"/>
              </a:lnSpc>
            </a:pPr>
            <a:r>
              <a:rPr lang="en-US" dirty="0"/>
              <a:t>Health promotion inventory</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000" b="0" i="0" u="none" strike="noStrike" kern="1200" cap="none" spc="0" normalizeH="0" baseline="0" noProof="0" dirty="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320572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18568B-48EE-DB31-C766-0FAE2C1D5E33}"/>
              </a:ext>
            </a:extLst>
          </p:cNvPr>
          <p:cNvSpPr>
            <a:spLocks noGrp="1"/>
          </p:cNvSpPr>
          <p:nvPr>
            <p:ph type="title"/>
          </p:nvPr>
        </p:nvSpPr>
        <p:spPr>
          <a:xfrm>
            <a:off x="457200" y="205979"/>
            <a:ext cx="7701790" cy="857250"/>
          </a:xfrm>
        </p:spPr>
        <p:txBody>
          <a:bodyPr/>
          <a:lstStyle/>
          <a:p>
            <a:r>
              <a:rPr lang="en-US" dirty="0"/>
              <a:t>“R” Realistic</a:t>
            </a:r>
          </a:p>
        </p:txBody>
      </p:sp>
      <p:sp>
        <p:nvSpPr>
          <p:cNvPr id="5" name="Text Placeholder 4">
            <a:extLst>
              <a:ext uri="{FF2B5EF4-FFF2-40B4-BE49-F238E27FC236}">
                <a16:creationId xmlns:a16="http://schemas.microsoft.com/office/drawing/2014/main" id="{EBC5373A-FED8-CC2B-33B4-7282FBE0147C}"/>
              </a:ext>
            </a:extLst>
          </p:cNvPr>
          <p:cNvSpPr>
            <a:spLocks noGrp="1"/>
          </p:cNvSpPr>
          <p:nvPr>
            <p:ph type="body" sz="quarter" idx="10"/>
          </p:nvPr>
        </p:nvSpPr>
        <p:spPr>
          <a:xfrm>
            <a:off x="457200" y="1103894"/>
            <a:ext cx="8229600" cy="3405135"/>
          </a:xfrm>
        </p:spPr>
        <p:txBody>
          <a:bodyPr/>
          <a:lstStyle/>
          <a:p>
            <a:r>
              <a:rPr lang="en-US" dirty="0"/>
              <a:t>Work plan should be realistic and appropriate for an early-career public health professional</a:t>
            </a:r>
          </a:p>
          <a:p>
            <a:r>
              <a:rPr lang="en-US" dirty="0"/>
              <a:t>Work activities should be progressive, with specific measurable deliverables and clear timelines</a:t>
            </a:r>
          </a:p>
          <a:p>
            <a:r>
              <a:rPr lang="en-US" dirty="0"/>
              <a:t>Associates are </a:t>
            </a:r>
            <a:r>
              <a:rPr lang="en-US" b="1" u="sng" dirty="0"/>
              <a:t>NOT</a:t>
            </a:r>
            <a:r>
              <a:rPr lang="en-US" b="1" dirty="0"/>
              <a:t>:</a:t>
            </a:r>
          </a:p>
          <a:p>
            <a:pPr lvl="1"/>
            <a:r>
              <a:rPr lang="en-US" dirty="0"/>
              <a:t>Supervisors</a:t>
            </a:r>
          </a:p>
          <a:p>
            <a:pPr lvl="1"/>
            <a:r>
              <a:rPr lang="en-US" dirty="0"/>
              <a:t>Spokespersons for CDC or their host site</a:t>
            </a:r>
          </a:p>
          <a:p>
            <a:pPr lvl="1"/>
            <a:r>
              <a:rPr lang="en-US" dirty="0"/>
              <a:t>CDC subject matter experts</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000" b="0" i="0" u="none" strike="noStrike" kern="1200" cap="none" spc="0" normalizeH="0" baseline="0" noProof="0" dirty="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9669645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EEB4A-0CE6-1C74-06ED-6E5FC60DEED8}"/>
              </a:ext>
            </a:extLst>
          </p:cNvPr>
          <p:cNvSpPr>
            <a:spLocks noGrp="1"/>
          </p:cNvSpPr>
          <p:nvPr>
            <p:ph type="title"/>
          </p:nvPr>
        </p:nvSpPr>
        <p:spPr/>
        <p:txBody>
          <a:bodyPr/>
          <a:lstStyle/>
          <a:p>
            <a:r>
              <a:rPr lang="en-US" dirty="0"/>
              <a:t>“R” Robust Public Health Experience</a:t>
            </a:r>
          </a:p>
        </p:txBody>
      </p:sp>
      <p:sp>
        <p:nvSpPr>
          <p:cNvPr id="5" name="Text Placeholder 4">
            <a:extLst>
              <a:ext uri="{FF2B5EF4-FFF2-40B4-BE49-F238E27FC236}">
                <a16:creationId xmlns:a16="http://schemas.microsoft.com/office/drawing/2014/main" id="{5BD5437D-088B-A5D9-B1A8-99A7E2A5B3D4}"/>
              </a:ext>
            </a:extLst>
          </p:cNvPr>
          <p:cNvSpPr>
            <a:spLocks noGrp="1"/>
          </p:cNvSpPr>
          <p:nvPr>
            <p:ph type="body" sz="quarter" idx="10"/>
          </p:nvPr>
        </p:nvSpPr>
        <p:spPr>
          <a:xfrm>
            <a:off x="457200" y="1004400"/>
            <a:ext cx="8229600" cy="3504629"/>
          </a:xfrm>
        </p:spPr>
        <p:txBody>
          <a:bodyPr/>
          <a:lstStyle/>
          <a:p>
            <a:r>
              <a:rPr lang="en-US" dirty="0"/>
              <a:t>Develop work activities to provide broad public health experience  </a:t>
            </a:r>
          </a:p>
          <a:p>
            <a:r>
              <a:rPr lang="en-US" dirty="0"/>
              <a:t>Examples:</a:t>
            </a:r>
          </a:p>
          <a:p>
            <a:pPr lvl="1">
              <a:lnSpc>
                <a:spcPct val="100000"/>
              </a:lnSpc>
            </a:pPr>
            <a:r>
              <a:rPr lang="en-US" sz="1600" dirty="0"/>
              <a:t>Survey implementation</a:t>
            </a:r>
          </a:p>
          <a:p>
            <a:pPr lvl="1">
              <a:lnSpc>
                <a:spcPct val="100000"/>
              </a:lnSpc>
            </a:pPr>
            <a:r>
              <a:rPr lang="en-US" sz="1600" dirty="0"/>
              <a:t>Track/interview STD contacts (DIS)</a:t>
            </a:r>
          </a:p>
          <a:p>
            <a:pPr lvl="1">
              <a:lnSpc>
                <a:spcPct val="100000"/>
              </a:lnSpc>
            </a:pPr>
            <a:r>
              <a:rPr lang="en-US" sz="1600" dirty="0"/>
              <a:t>Provide TB Directly-Observed Therapy (DOT)</a:t>
            </a:r>
          </a:p>
          <a:p>
            <a:pPr lvl="1">
              <a:lnSpc>
                <a:spcPct val="100000"/>
              </a:lnSpc>
            </a:pPr>
            <a:r>
              <a:rPr lang="en-US" sz="1600" dirty="0"/>
              <a:t>Develop communications tools</a:t>
            </a:r>
          </a:p>
          <a:p>
            <a:pPr lvl="1">
              <a:lnSpc>
                <a:spcPct val="100000"/>
              </a:lnSpc>
            </a:pPr>
            <a:r>
              <a:rPr lang="en-US" sz="1600" dirty="0"/>
              <a:t>Support partnership and collaboration efforts </a:t>
            </a:r>
          </a:p>
          <a:p>
            <a:pPr lvl="1">
              <a:lnSpc>
                <a:spcPct val="100000"/>
              </a:lnSpc>
            </a:pPr>
            <a:r>
              <a:rPr lang="en-US" sz="1600" dirty="0"/>
              <a:t>Support host site policy development, accreditation, systems improvement</a:t>
            </a:r>
          </a:p>
          <a:p>
            <a:pPr lvl="1">
              <a:lnSpc>
                <a:spcPct val="100000"/>
              </a:lnSpc>
            </a:pPr>
            <a:r>
              <a:rPr lang="en-US" sz="1600" dirty="0"/>
              <a:t>Conduct immunization record audits (e.g., school, daycare, or healthcare-provider-based)</a:t>
            </a:r>
          </a:p>
          <a:p>
            <a:pPr lvl="1">
              <a:lnSpc>
                <a:spcPct val="100000"/>
              </a:lnSpc>
            </a:pPr>
            <a:r>
              <a:rPr lang="en-US" sz="1600" dirty="0"/>
              <a:t>Assist with developing and staging preparedness and response exercises for key community-based partners</a:t>
            </a:r>
          </a:p>
          <a:p>
            <a:pPr lvl="1">
              <a:lnSpc>
                <a:spcPct val="100000"/>
              </a:lnSpc>
            </a:pPr>
            <a:r>
              <a:rPr lang="en-US" sz="1600" dirty="0"/>
              <a:t>Develop and deliver public health education to community</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000" b="0" i="0" u="none" strike="noStrike" kern="1200" cap="none" spc="0" normalizeH="0" baseline="0" noProof="0" dirty="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93996879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8738FD-D912-297D-408C-235939E5F213}"/>
              </a:ext>
            </a:extLst>
          </p:cNvPr>
          <p:cNvSpPr>
            <a:spLocks noGrp="1"/>
          </p:cNvSpPr>
          <p:nvPr>
            <p:ph type="title"/>
          </p:nvPr>
        </p:nvSpPr>
        <p:spPr/>
        <p:txBody>
          <a:bodyPr/>
          <a:lstStyle/>
          <a:p>
            <a:r>
              <a:rPr lang="en-US" dirty="0"/>
              <a:t>Additional examples of robust assignments</a:t>
            </a:r>
          </a:p>
        </p:txBody>
      </p:sp>
      <p:sp>
        <p:nvSpPr>
          <p:cNvPr id="2" name="Text Placeholder 2">
            <a:extLst>
              <a:ext uri="{FF2B5EF4-FFF2-40B4-BE49-F238E27FC236}">
                <a16:creationId xmlns:a16="http://schemas.microsoft.com/office/drawing/2014/main" id="{DFEF4051-8C63-DDF9-25AB-38899C8FB145}"/>
              </a:ext>
            </a:extLst>
          </p:cNvPr>
          <p:cNvSpPr>
            <a:spLocks noGrp="1"/>
          </p:cNvSpPr>
          <p:nvPr>
            <p:ph type="body" sz="quarter" idx="10"/>
          </p:nvPr>
        </p:nvSpPr>
        <p:spPr>
          <a:xfrm>
            <a:off x="457200" y="1063229"/>
            <a:ext cx="8229600" cy="3445800"/>
          </a:xfrm>
        </p:spPr>
        <p:txBody>
          <a:bodyPr>
            <a:noAutofit/>
          </a:bodyPr>
          <a:lstStyle/>
          <a:p>
            <a:pPr lvl="1">
              <a:lnSpc>
                <a:spcPct val="100000"/>
              </a:lnSpc>
              <a:spcBef>
                <a:spcPts val="300"/>
              </a:spcBef>
              <a:spcAft>
                <a:spcPts val="0"/>
              </a:spcAft>
            </a:pPr>
            <a:r>
              <a:rPr lang="en-US" sz="1600" dirty="0"/>
              <a:t>Sexually transmitted infections (school-based testing/outreach)</a:t>
            </a:r>
          </a:p>
          <a:p>
            <a:pPr lvl="1">
              <a:lnSpc>
                <a:spcPct val="100000"/>
              </a:lnSpc>
              <a:spcBef>
                <a:spcPts val="300"/>
              </a:spcBef>
              <a:spcAft>
                <a:spcPts val="0"/>
              </a:spcAft>
            </a:pPr>
            <a:r>
              <a:rPr lang="en-US" sz="1600" dirty="0"/>
              <a:t>Tuberculosis (cluster investigations)</a:t>
            </a:r>
          </a:p>
          <a:p>
            <a:pPr lvl="1">
              <a:lnSpc>
                <a:spcPct val="100000"/>
              </a:lnSpc>
              <a:spcBef>
                <a:spcPts val="300"/>
              </a:spcBef>
              <a:spcAft>
                <a:spcPts val="0"/>
              </a:spcAft>
            </a:pPr>
            <a:r>
              <a:rPr lang="en-US" sz="1600" dirty="0"/>
              <a:t>Notifiable disease reporting, surveillance and case investigations</a:t>
            </a:r>
          </a:p>
          <a:p>
            <a:pPr lvl="1">
              <a:lnSpc>
                <a:spcPct val="100000"/>
              </a:lnSpc>
              <a:spcBef>
                <a:spcPts val="300"/>
              </a:spcBef>
              <a:spcAft>
                <a:spcPts val="0"/>
              </a:spcAft>
            </a:pPr>
            <a:r>
              <a:rPr lang="en-US" sz="1600" dirty="0"/>
              <a:t>Emergency preparedness (Medical Reserve Corps, review/update response plans)</a:t>
            </a:r>
          </a:p>
          <a:p>
            <a:pPr lvl="1">
              <a:lnSpc>
                <a:spcPct val="100000"/>
              </a:lnSpc>
              <a:spcBef>
                <a:spcPts val="300"/>
              </a:spcBef>
              <a:spcAft>
                <a:spcPts val="0"/>
              </a:spcAft>
            </a:pPr>
            <a:r>
              <a:rPr lang="en-US" sz="1600" dirty="0"/>
              <a:t>Chronic Disease Self-Management Program (training leader)</a:t>
            </a:r>
          </a:p>
          <a:p>
            <a:pPr lvl="1">
              <a:lnSpc>
                <a:spcPct val="100000"/>
              </a:lnSpc>
              <a:spcBef>
                <a:spcPts val="300"/>
              </a:spcBef>
              <a:spcAft>
                <a:spcPts val="0"/>
              </a:spcAft>
            </a:pPr>
            <a:r>
              <a:rPr lang="en-US" sz="1600" dirty="0"/>
              <a:t>Healthy Eating Active Living (cooking/healthy eating demonstrations)</a:t>
            </a:r>
          </a:p>
          <a:p>
            <a:pPr lvl="1">
              <a:lnSpc>
                <a:spcPct val="100000"/>
              </a:lnSpc>
              <a:spcBef>
                <a:spcPts val="300"/>
              </a:spcBef>
              <a:spcAft>
                <a:spcPts val="0"/>
              </a:spcAft>
            </a:pPr>
            <a:r>
              <a:rPr lang="en-US" sz="1600" dirty="0"/>
              <a:t>Physical activity/obesity prevention (Girls on the Run coordination)</a:t>
            </a:r>
          </a:p>
          <a:p>
            <a:pPr lvl="1">
              <a:lnSpc>
                <a:spcPct val="100000"/>
              </a:lnSpc>
              <a:spcBef>
                <a:spcPts val="300"/>
              </a:spcBef>
              <a:spcAft>
                <a:spcPts val="0"/>
              </a:spcAft>
            </a:pPr>
            <a:r>
              <a:rPr lang="en-US" sz="1600" dirty="0"/>
              <a:t>Injury Prevention (car seat installation/checks, bike helmet distribution)</a:t>
            </a:r>
          </a:p>
          <a:p>
            <a:pPr lvl="1">
              <a:lnSpc>
                <a:spcPct val="100000"/>
              </a:lnSpc>
              <a:spcBef>
                <a:spcPts val="300"/>
              </a:spcBef>
              <a:spcAft>
                <a:spcPts val="0"/>
              </a:spcAft>
            </a:pPr>
            <a:r>
              <a:rPr lang="en-US" sz="1600" dirty="0"/>
              <a:t>CHIP/CHA (Community Health Improvement Plan/Community Health Assessment): coalition work</a:t>
            </a:r>
          </a:p>
          <a:p>
            <a:pPr lvl="1">
              <a:lnSpc>
                <a:spcPct val="100000"/>
              </a:lnSpc>
              <a:spcBef>
                <a:spcPts val="300"/>
              </a:spcBef>
              <a:spcAft>
                <a:spcPts val="0"/>
              </a:spcAft>
            </a:pPr>
            <a:r>
              <a:rPr lang="en-US" sz="1600" dirty="0"/>
              <a:t>Accreditation (facilitate activities for one or more domains)</a:t>
            </a:r>
          </a:p>
          <a:p>
            <a:pPr lvl="1">
              <a:lnSpc>
                <a:spcPct val="100000"/>
              </a:lnSpc>
              <a:spcBef>
                <a:spcPts val="300"/>
              </a:spcBef>
              <a:spcAft>
                <a:spcPts val="0"/>
              </a:spcAft>
            </a:pPr>
            <a:r>
              <a:rPr lang="en-US" sz="1600" dirty="0"/>
              <a:t>Environmental health (drinking water testing, rabies vaccinations)</a:t>
            </a:r>
          </a:p>
          <a:p>
            <a:pPr lvl="1">
              <a:lnSpc>
                <a:spcPct val="100000"/>
              </a:lnSpc>
              <a:spcBef>
                <a:spcPts val="300"/>
              </a:spcBef>
              <a:spcAft>
                <a:spcPts val="0"/>
              </a:spcAft>
            </a:pPr>
            <a:r>
              <a:rPr lang="en-US" sz="1600" dirty="0"/>
              <a:t>Data analysis/translation (Youth Risk behavior survey, community health profiles)</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000" b="0" i="0" u="none" strike="noStrike" kern="1200" cap="none" spc="0" normalizeH="0" baseline="0" noProof="0" dirty="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8732559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EDCA7B8-30AA-AD0B-0C61-57F6919FB54D}"/>
              </a:ext>
            </a:extLst>
          </p:cNvPr>
          <p:cNvSpPr>
            <a:spLocks noGrp="1"/>
          </p:cNvSpPr>
          <p:nvPr>
            <p:ph type="title"/>
          </p:nvPr>
        </p:nvSpPr>
        <p:spPr/>
        <p:txBody>
          <a:bodyPr/>
          <a:lstStyle/>
          <a:p>
            <a:r>
              <a:rPr lang="en-US" dirty="0"/>
              <a:t>Welcome</a:t>
            </a:r>
          </a:p>
        </p:txBody>
      </p:sp>
      <p:pic>
        <p:nvPicPr>
          <p:cNvPr id="5" name="Graphic 4"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16719FC4-8843-F677-11EB-A72BA7D7C22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139759" y="166171"/>
            <a:ext cx="873428" cy="553690"/>
          </a:xfrm>
          <a:prstGeom prst="rect">
            <a:avLst/>
          </a:prstGeom>
        </p:spPr>
      </p:pic>
      <p:sp>
        <p:nvSpPr>
          <p:cNvPr id="3" name="Subtitle 2">
            <a:extLst>
              <a:ext uri="{FF2B5EF4-FFF2-40B4-BE49-F238E27FC236}">
                <a16:creationId xmlns:a16="http://schemas.microsoft.com/office/drawing/2014/main" id="{A027815A-D900-45DB-B7E9-7E3E5057AAA1}"/>
              </a:ext>
              <a:ext uri="{C183D7F6-B498-43B3-948B-1728B52AA6E4}">
                <adec:decorative xmlns:adec="http://schemas.microsoft.com/office/drawing/2017/decorative" val="0"/>
              </a:ext>
            </a:extLst>
          </p:cNvPr>
          <p:cNvSpPr>
            <a:spLocks noGrp="1"/>
          </p:cNvSpPr>
          <p:nvPr>
            <p:ph type="subTitle" idx="1"/>
          </p:nvPr>
        </p:nvSpPr>
        <p:spPr>
          <a:xfrm>
            <a:off x="451509" y="1225367"/>
            <a:ext cx="6400800" cy="342900"/>
          </a:xfrm>
        </p:spPr>
        <p:txBody>
          <a:bodyPr>
            <a:noAutofit/>
          </a:bodyPr>
          <a:lstStyle/>
          <a:p>
            <a:r>
              <a:rPr lang="en-US" dirty="0"/>
              <a:t>Heidi Davidson, MPH</a:t>
            </a:r>
          </a:p>
        </p:txBody>
      </p:sp>
      <p:pic>
        <p:nvPicPr>
          <p:cNvPr id="9" name="Picture 4" descr="Heidi Davidson&#10;">
            <a:extLst>
              <a:ext uri="{FF2B5EF4-FFF2-40B4-BE49-F238E27FC236}">
                <a16:creationId xmlns:a16="http://schemas.microsoft.com/office/drawing/2014/main" id="{410C49F6-F6BB-EFFA-3DFE-86C0C1B04E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8788" y="1095395"/>
            <a:ext cx="2346434" cy="2319214"/>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58FFE8E3-8F69-40F6-9D10-8E58648E78B5}"/>
              </a:ext>
              <a:ext uri="{C183D7F6-B498-43B3-948B-1728B52AA6E4}">
                <adec:decorative xmlns:adec="http://schemas.microsoft.com/office/drawing/2017/decorative" val="0"/>
              </a:ext>
            </a:extLst>
          </p:cNvPr>
          <p:cNvSpPr>
            <a:spLocks noGrp="1"/>
          </p:cNvSpPr>
          <p:nvPr>
            <p:ph type="body" sz="quarter" idx="10"/>
          </p:nvPr>
        </p:nvSpPr>
        <p:spPr>
          <a:xfrm>
            <a:off x="450850" y="1846243"/>
            <a:ext cx="5473332" cy="2496274"/>
          </a:xfrm>
        </p:spPr>
        <p:txBody>
          <a:bodyPr/>
          <a:lstStyle/>
          <a:p>
            <a:pPr>
              <a:spcBef>
                <a:spcPts val="600"/>
              </a:spcBef>
            </a:pPr>
            <a:r>
              <a:rPr lang="en-US" dirty="0"/>
              <a:t>Team Lead, PHAP Data Management Team (DMT) </a:t>
            </a:r>
          </a:p>
          <a:p>
            <a:pPr>
              <a:spcBef>
                <a:spcPts val="600"/>
              </a:spcBef>
            </a:pPr>
            <a:r>
              <a:rPr lang="en-US" dirty="0"/>
              <a:t>Field Services Workforce Branch (FSWB)</a:t>
            </a:r>
          </a:p>
          <a:p>
            <a:pPr>
              <a:spcBef>
                <a:spcPts val="600"/>
              </a:spcBef>
            </a:pPr>
            <a:r>
              <a:rPr lang="en-US" dirty="0"/>
              <a:t>Division of Workforce Development (DWD)</a:t>
            </a:r>
          </a:p>
          <a:p>
            <a:pPr>
              <a:spcBef>
                <a:spcPts val="600"/>
              </a:spcBef>
            </a:pPr>
            <a:r>
              <a:rPr lang="en-US" dirty="0"/>
              <a:t>National Center for State, Tribal, Local, and Territorial Public Health Infrastructure and Workforce (PHIC)</a:t>
            </a:r>
          </a:p>
          <a:p>
            <a:pPr>
              <a:spcBef>
                <a:spcPts val="600"/>
              </a:spcBef>
            </a:pPr>
            <a:r>
              <a:rPr lang="en-US" dirty="0"/>
              <a:t>Centers for Disease Control and Prevention (CDC)</a:t>
            </a:r>
          </a:p>
        </p:txBody>
      </p:sp>
      <p:sp>
        <p:nvSpPr>
          <p:cNvPr id="2" name="Slide Number Placeholder 1">
            <a:extLst>
              <a:ext uri="{FF2B5EF4-FFF2-40B4-BE49-F238E27FC236}">
                <a16:creationId xmlns:a16="http://schemas.microsoft.com/office/drawing/2014/main" id="{B3B7A529-66E2-1944-30B6-A765E66F18AF}"/>
              </a:ext>
              <a:ext uri="{C183D7F6-B498-43B3-948B-1728B52AA6E4}">
                <adec:decorative xmlns:adec="http://schemas.microsoft.com/office/drawing/2017/decorative" val="1"/>
              </a:ext>
            </a:extLst>
          </p:cNvPr>
          <p:cNvSpPr>
            <a:spLocks noGrp="1"/>
          </p:cNvSpPr>
          <p:nvPr>
            <p:ph type="sldNum" sz="quarter" idx="13"/>
          </p:nvPr>
        </p:nvSpPr>
        <p:spPr>
          <a:xfrm>
            <a:off x="6953541" y="4767262"/>
            <a:ext cx="2057400" cy="274637"/>
          </a:xfrm>
        </p:spPr>
        <p:txBody>
          <a:bodyPr/>
          <a:lstStyle/>
          <a:p>
            <a:pPr lvl="0"/>
            <a:fld id="{D8E7DCDC-E408-4B61-982D-00D1D5E6AEFC}" type="slidenum">
              <a:rPr lang="en-US" noProof="0" smtClean="0"/>
              <a:pPr lvl="0"/>
              <a:t>2</a:t>
            </a:fld>
            <a:endParaRPr lang="en-US" noProof="0" dirty="0"/>
          </a:p>
        </p:txBody>
      </p:sp>
    </p:spTree>
    <p:extLst>
      <p:ext uri="{BB962C8B-B14F-4D97-AF65-F5344CB8AC3E}">
        <p14:creationId xmlns:p14="http://schemas.microsoft.com/office/powerpoint/2010/main" val="158731725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 uri="{C183D7F6-B498-43B3-948B-1728B52AA6E4}">
                <adec:decorative xmlns:adec="http://schemas.microsoft.com/office/drawing/2017/decorative" val="0"/>
              </a:ext>
            </a:extLst>
          </p:cNvPr>
          <p:cNvSpPr>
            <a:spLocks noGrp="1"/>
          </p:cNvSpPr>
          <p:nvPr>
            <p:ph type="title"/>
          </p:nvPr>
        </p:nvSpPr>
        <p:spPr/>
        <p:txBody>
          <a:bodyPr/>
          <a:lstStyle/>
          <a:p>
            <a:r>
              <a:rPr lang="en-US" dirty="0"/>
              <a:t>Break- 5 minutes</a:t>
            </a:r>
          </a:p>
        </p:txBody>
      </p:sp>
      <p:sp>
        <p:nvSpPr>
          <p:cNvPr id="2" name="Slide Number Placeholder 1">
            <a:extLst>
              <a:ext uri="{FF2B5EF4-FFF2-40B4-BE49-F238E27FC236}">
                <a16:creationId xmlns:a16="http://schemas.microsoft.com/office/drawing/2014/main" id="{9DD5A678-0198-3F87-3FC1-F31221A85B82}"/>
              </a:ext>
              <a:ext uri="{C183D7F6-B498-43B3-948B-1728B52AA6E4}">
                <adec:decorative xmlns:adec="http://schemas.microsoft.com/office/drawing/2017/decorative" val="1"/>
              </a:ext>
            </a:extLst>
          </p:cNvPr>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4404B016-2621-68B8-3E37-1962E5D7593C}"/>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415" b="1"/>
          <a:stretch/>
        </p:blipFill>
        <p:spPr bwMode="auto">
          <a:xfrm>
            <a:off x="5032432" y="1384813"/>
            <a:ext cx="2878769" cy="3022138"/>
          </a:xfrm>
          <a:prstGeom prst="rect">
            <a:avLst/>
          </a:prstGeom>
          <a:ln>
            <a:solidFill>
              <a:schemeClr val="accent6">
                <a:lumMod val="90000"/>
                <a:lumOff val="1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03609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 uri="{C183D7F6-B498-43B3-948B-1728B52AA6E4}">
                <adec:decorative xmlns:adec="http://schemas.microsoft.com/office/drawing/2017/decorative" val="0"/>
              </a:ext>
            </a:extLst>
          </p:cNvPr>
          <p:cNvSpPr>
            <a:spLocks noGrp="1"/>
          </p:cNvSpPr>
          <p:nvPr>
            <p:ph type="title"/>
          </p:nvPr>
        </p:nvSpPr>
        <p:spPr/>
        <p:txBody>
          <a:bodyPr/>
          <a:lstStyle/>
          <a:p>
            <a:r>
              <a:rPr lang="en-US" dirty="0"/>
              <a:t>PHAP Host Site application submission &amp; selection process</a:t>
            </a:r>
          </a:p>
        </p:txBody>
      </p:sp>
      <p:sp>
        <p:nvSpPr>
          <p:cNvPr id="2" name="Slide Number Placeholder 1">
            <a:extLst>
              <a:ext uri="{FF2B5EF4-FFF2-40B4-BE49-F238E27FC236}">
                <a16:creationId xmlns:a16="http://schemas.microsoft.com/office/drawing/2014/main" id="{9DD5A678-0198-3F87-3FC1-F31221A85B82}"/>
              </a:ext>
              <a:ext uri="{C183D7F6-B498-43B3-948B-1728B52AA6E4}">
                <adec:decorative xmlns:adec="http://schemas.microsoft.com/office/drawing/2017/decorative" val="1"/>
              </a:ext>
            </a:extLst>
          </p:cNvPr>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5873632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4704ACD-F8B6-3DA1-592F-9EA3072500CA}"/>
              </a:ext>
            </a:extLst>
          </p:cNvPr>
          <p:cNvSpPr>
            <a:spLocks noGrp="1"/>
          </p:cNvSpPr>
          <p:nvPr>
            <p:ph type="title"/>
          </p:nvPr>
        </p:nvSpPr>
        <p:spPr/>
        <p:txBody>
          <a:bodyPr/>
          <a:lstStyle/>
          <a:p>
            <a:r>
              <a:rPr lang="en-US" dirty="0"/>
              <a:t>Host site application process </a:t>
            </a:r>
          </a:p>
        </p:txBody>
      </p:sp>
      <p:sp>
        <p:nvSpPr>
          <p:cNvPr id="9" name="Text Placeholder 8">
            <a:extLst>
              <a:ext uri="{FF2B5EF4-FFF2-40B4-BE49-F238E27FC236}">
                <a16:creationId xmlns:a16="http://schemas.microsoft.com/office/drawing/2014/main" id="{93592C28-A769-9695-8500-10CF65F0CC79}"/>
              </a:ext>
            </a:extLst>
          </p:cNvPr>
          <p:cNvSpPr>
            <a:spLocks noGrp="1"/>
          </p:cNvSpPr>
          <p:nvPr>
            <p:ph type="body" sz="quarter" idx="10"/>
          </p:nvPr>
        </p:nvSpPr>
        <p:spPr>
          <a:xfrm>
            <a:off x="457199" y="1292165"/>
            <a:ext cx="8223909" cy="3569336"/>
          </a:xfrm>
        </p:spPr>
        <p:txBody>
          <a:bodyPr/>
          <a:lstStyle/>
          <a:p>
            <a:pPr marL="171450" indent="-171450">
              <a:lnSpc>
                <a:spcPct val="100000"/>
              </a:lnSpc>
              <a:spcBef>
                <a:spcPct val="0"/>
              </a:spcBef>
              <a:spcAft>
                <a:spcPts val="1200"/>
              </a:spcAft>
              <a:buClrTx/>
              <a:buFont typeface="Arial" panose="020B0604020202020204" pitchFamily="34" charset="0"/>
              <a:buChar char="•"/>
              <a:defRPr/>
            </a:pPr>
            <a:r>
              <a:rPr kumimoji="0" lang="en-US"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Applications submitted via </a:t>
            </a:r>
            <a:r>
              <a:rPr kumimoji="0" lang="en-US" b="0" i="0" u="none" strike="noStrike" kern="1200" cap="none" spc="0" normalizeH="0" baseline="0" noProof="0" dirty="0" err="1">
                <a:ln>
                  <a:noFill/>
                </a:ln>
                <a:solidFill>
                  <a:srgbClr val="000000"/>
                </a:solidFill>
                <a:effectLst/>
                <a:uLnTx/>
                <a:uFillTx/>
                <a:ea typeface="Calibri" panose="020F0502020204030204" pitchFamily="34" charset="0"/>
                <a:cs typeface="Calibri" panose="020F0502020204030204" pitchFamily="34" charset="0"/>
              </a:rPr>
              <a:t>eFMS</a:t>
            </a:r>
            <a:r>
              <a:rPr kumimoji="0" lang="en-US"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 3.0 (link on PHAP website)</a:t>
            </a:r>
          </a:p>
          <a:p>
            <a:pPr marL="171450" indent="-171450">
              <a:lnSpc>
                <a:spcPct val="100000"/>
              </a:lnSpc>
              <a:spcBef>
                <a:spcPct val="0"/>
              </a:spcBef>
              <a:spcAft>
                <a:spcPts val="1200"/>
              </a:spcAft>
              <a:buClrTx/>
              <a:buFont typeface="Arial" panose="020B0604020202020204" pitchFamily="34" charset="0"/>
              <a:buChar char="•"/>
              <a:defRPr/>
            </a:pPr>
            <a:r>
              <a:rPr kumimoji="0" lang="en-US"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Approximately 300 host site applications received each year</a:t>
            </a:r>
          </a:p>
          <a:p>
            <a:pPr marL="171450" indent="-171450">
              <a:lnSpc>
                <a:spcPct val="100000"/>
              </a:lnSpc>
              <a:spcBef>
                <a:spcPct val="0"/>
              </a:spcBef>
              <a:spcAft>
                <a:spcPts val="1200"/>
              </a:spcAft>
              <a:buClrTx/>
              <a:buFont typeface="Arial" panose="020B0604020202020204" pitchFamily="34" charset="0"/>
              <a:buChar char="•"/>
              <a:defRPr/>
            </a:pPr>
            <a:r>
              <a:rPr kumimoji="0" lang="en-US"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Class of 2024: 46 associates matched</a:t>
            </a:r>
          </a:p>
          <a:p>
            <a:pPr marL="171450" indent="-171450">
              <a:lnSpc>
                <a:spcPct val="100000"/>
              </a:lnSpc>
              <a:spcBef>
                <a:spcPct val="0"/>
              </a:spcBef>
              <a:spcAft>
                <a:spcPts val="1200"/>
              </a:spcAft>
              <a:buClrTx/>
              <a:buFont typeface="Arial" panose="020B0604020202020204" pitchFamily="34" charset="0"/>
              <a:buChar char="•"/>
              <a:defRPr/>
            </a:pPr>
            <a:r>
              <a:rPr kumimoji="0" lang="en-US"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Class of 2025: ~ 75-100 associates </a:t>
            </a:r>
          </a:p>
          <a:p>
            <a:pPr marL="171450" indent="-171450">
              <a:lnSpc>
                <a:spcPct val="100000"/>
              </a:lnSpc>
              <a:spcBef>
                <a:spcPct val="0"/>
              </a:spcBef>
              <a:spcAft>
                <a:spcPts val="1200"/>
              </a:spcAft>
              <a:buClrTx/>
              <a:buFont typeface="Arial" panose="020B0604020202020204" pitchFamily="34" charset="0"/>
              <a:buChar char="•"/>
              <a:defRPr/>
            </a:pPr>
            <a:r>
              <a:rPr kumimoji="0" lang="en-US"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Matched host sites a mix of local &amp; state HD, some federal agencies (not CDC HQ), academia, Tribal, non-gov’t organizations</a:t>
            </a:r>
          </a:p>
          <a:p>
            <a:pPr marL="171450" indent="-171450">
              <a:lnSpc>
                <a:spcPct val="100000"/>
              </a:lnSpc>
              <a:spcBef>
                <a:spcPct val="0"/>
              </a:spcBef>
              <a:spcAft>
                <a:spcPts val="1200"/>
              </a:spcAft>
              <a:buClrTx/>
              <a:buFont typeface="Arial" panose="020B0604020202020204" pitchFamily="34" charset="0"/>
              <a:buChar char="•"/>
              <a:defRPr/>
            </a:pPr>
            <a:r>
              <a:rPr kumimoji="0" lang="en-US"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Can apply for more than one associate, must submit separate application for each</a:t>
            </a:r>
          </a:p>
          <a:p>
            <a:pPr marL="171450" indent="-171450">
              <a:lnSpc>
                <a:spcPct val="100000"/>
              </a:lnSpc>
              <a:spcBef>
                <a:spcPct val="0"/>
              </a:spcBef>
              <a:spcAft>
                <a:spcPts val="1200"/>
              </a:spcAft>
              <a:buClrTx/>
              <a:buFont typeface="Arial" panose="020B0604020202020204" pitchFamily="34" charset="0"/>
              <a:buChar char="•"/>
              <a:defRPr/>
            </a:pPr>
            <a:r>
              <a:rPr kumimoji="0" lang="en-US"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PHAP does not provide feedback on submitted applications</a:t>
            </a:r>
          </a:p>
        </p:txBody>
      </p:sp>
      <p:sp>
        <p:nvSpPr>
          <p:cNvPr id="2" name="Slide Number Placeholder 1">
            <a:extLst>
              <a:ext uri="{FF2B5EF4-FFF2-40B4-BE49-F238E27FC236}">
                <a16:creationId xmlns:a16="http://schemas.microsoft.com/office/drawing/2014/main" id="{969B9FEC-4891-9338-E4D5-2D1063C6F720}"/>
              </a:ext>
              <a:ext uri="{C183D7F6-B498-43B3-948B-1728B52AA6E4}">
                <adec:decorative xmlns:adec="http://schemas.microsoft.com/office/drawing/2017/decorative" val="1"/>
              </a:ext>
            </a:extLst>
          </p:cNvPr>
          <p:cNvSpPr>
            <a:spLocks noGrp="1"/>
          </p:cNvSpPr>
          <p:nvPr>
            <p:ph type="sldNum" sz="quarter" idx="13"/>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9866772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169B3-8BE5-6552-508C-05FEE9916B1F}"/>
              </a:ext>
            </a:extLst>
          </p:cNvPr>
          <p:cNvSpPr>
            <a:spLocks noGrp="1"/>
          </p:cNvSpPr>
          <p:nvPr>
            <p:ph type="title"/>
          </p:nvPr>
        </p:nvSpPr>
        <p:spPr/>
        <p:txBody>
          <a:bodyPr/>
          <a:lstStyle/>
          <a:p>
            <a:r>
              <a:rPr lang="en-US" dirty="0"/>
              <a:t>Components of the PHAP Host Site Application</a:t>
            </a:r>
          </a:p>
        </p:txBody>
      </p:sp>
      <p:sp>
        <p:nvSpPr>
          <p:cNvPr id="5" name="Text Placeholder 19">
            <a:extLst>
              <a:ext uri="{FF2B5EF4-FFF2-40B4-BE49-F238E27FC236}">
                <a16:creationId xmlns:a16="http://schemas.microsoft.com/office/drawing/2014/main" id="{48C7493F-B7EE-E93B-C74B-DC277044A7C8}"/>
              </a:ext>
            </a:extLst>
          </p:cNvPr>
          <p:cNvSpPr>
            <a:spLocks noGrp="1"/>
          </p:cNvSpPr>
          <p:nvPr>
            <p:ph type="body" sz="quarter" idx="10"/>
          </p:nvPr>
        </p:nvSpPr>
        <p:spPr>
          <a:xfrm>
            <a:off x="457200" y="1063229"/>
            <a:ext cx="8229600" cy="3445800"/>
          </a:xfrm>
        </p:spPr>
        <p:txBody>
          <a:bodyPr>
            <a:noAutofit/>
          </a:bodyPr>
          <a:lstStyle/>
          <a:p>
            <a:pPr marL="342900" indent="-342900">
              <a:lnSpc>
                <a:spcPct val="100000"/>
              </a:lnSpc>
              <a:spcAft>
                <a:spcPts val="300"/>
              </a:spcAft>
            </a:pPr>
            <a:r>
              <a:rPr lang="en-US" sz="1800" b="0" dirty="0">
                <a:cs typeface="Calibri"/>
              </a:rPr>
              <a:t>Acknowledgement of PHAP program requirements- </a:t>
            </a:r>
            <a:r>
              <a:rPr lang="en-US" sz="1800" b="0" dirty="0">
                <a:solidFill>
                  <a:srgbClr val="C00000"/>
                </a:solidFill>
                <a:cs typeface="Calibri"/>
              </a:rPr>
              <a:t>***NEW!!***</a:t>
            </a:r>
          </a:p>
          <a:p>
            <a:pPr marL="342900" indent="-342900">
              <a:lnSpc>
                <a:spcPct val="100000"/>
              </a:lnSpc>
              <a:spcAft>
                <a:spcPts val="300"/>
              </a:spcAft>
            </a:pPr>
            <a:r>
              <a:rPr lang="en-US" sz="1800" b="0" dirty="0">
                <a:cs typeface="Calibri"/>
              </a:rPr>
              <a:t>Host agency contact info, point of contact</a:t>
            </a:r>
          </a:p>
          <a:p>
            <a:pPr marL="342900" indent="-342900">
              <a:lnSpc>
                <a:spcPct val="100000"/>
              </a:lnSpc>
              <a:spcAft>
                <a:spcPts val="300"/>
              </a:spcAft>
            </a:pPr>
            <a:r>
              <a:rPr lang="en-US" sz="1800" b="0" dirty="0">
                <a:cs typeface="Calibri"/>
              </a:rPr>
              <a:t>Description of agency and mission, worksite environment </a:t>
            </a:r>
          </a:p>
          <a:p>
            <a:pPr marL="342900" indent="-342900">
              <a:lnSpc>
                <a:spcPct val="100000"/>
              </a:lnSpc>
              <a:spcAft>
                <a:spcPts val="300"/>
              </a:spcAft>
            </a:pPr>
            <a:r>
              <a:rPr lang="en-US" sz="1800" b="0" dirty="0">
                <a:cs typeface="Calibri"/>
              </a:rPr>
              <a:t>Population served</a:t>
            </a:r>
          </a:p>
          <a:p>
            <a:pPr marL="342900" indent="-342900">
              <a:lnSpc>
                <a:spcPct val="100000"/>
              </a:lnSpc>
              <a:spcAft>
                <a:spcPts val="300"/>
              </a:spcAft>
            </a:pPr>
            <a:r>
              <a:rPr lang="en-US" sz="1800" b="0" dirty="0">
                <a:cs typeface="Calibri"/>
              </a:rPr>
              <a:t>Description of need for associate</a:t>
            </a:r>
          </a:p>
          <a:p>
            <a:pPr marL="342900" indent="-342900">
              <a:lnSpc>
                <a:spcPct val="100000"/>
              </a:lnSpc>
              <a:spcAft>
                <a:spcPts val="300"/>
              </a:spcAft>
            </a:pPr>
            <a:r>
              <a:rPr lang="en-US" sz="1800" b="0" dirty="0">
                <a:cs typeface="Calibri"/>
              </a:rPr>
              <a:t>Proposed work for associate (activities, dates, deliverables)</a:t>
            </a:r>
          </a:p>
          <a:p>
            <a:pPr marL="342900" indent="-342900">
              <a:lnSpc>
                <a:spcPct val="100000"/>
              </a:lnSpc>
              <a:spcAft>
                <a:spcPts val="300"/>
              </a:spcAft>
            </a:pPr>
            <a:r>
              <a:rPr lang="en-US" sz="1800" b="0" dirty="0">
                <a:cs typeface="Calibri"/>
              </a:rPr>
              <a:t>Training and orientation plans </a:t>
            </a:r>
          </a:p>
          <a:p>
            <a:pPr marL="342900" indent="-342900">
              <a:lnSpc>
                <a:spcPct val="100000"/>
              </a:lnSpc>
              <a:spcAft>
                <a:spcPts val="300"/>
              </a:spcAft>
            </a:pPr>
            <a:r>
              <a:rPr lang="en-US" sz="1800" b="0" dirty="0">
                <a:cs typeface="Calibri"/>
              </a:rPr>
              <a:t>Supervision plan </a:t>
            </a:r>
          </a:p>
          <a:p>
            <a:pPr marL="342900" indent="-342900">
              <a:lnSpc>
                <a:spcPct val="100000"/>
              </a:lnSpc>
              <a:spcAft>
                <a:spcPts val="300"/>
              </a:spcAft>
            </a:pPr>
            <a:r>
              <a:rPr lang="en-US" sz="1800" b="0" dirty="0">
                <a:cs typeface="Calibri"/>
              </a:rPr>
              <a:t>Special requests (language proficiency, driver’s license)</a:t>
            </a:r>
          </a:p>
          <a:p>
            <a:pPr marL="342900" indent="-342900">
              <a:lnSpc>
                <a:spcPct val="100000"/>
              </a:lnSpc>
              <a:spcAft>
                <a:spcPts val="300"/>
              </a:spcAft>
            </a:pPr>
            <a:r>
              <a:rPr lang="en-US" sz="1800" b="0" dirty="0">
                <a:cs typeface="Calibri"/>
              </a:rPr>
              <a:t>Letter of support, host agency organizational chart</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000" b="0" i="0" u="none" strike="noStrike" kern="1200" cap="none" spc="0" normalizeH="0" baseline="0" noProof="0" dirty="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7580947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AFFEA-DDBD-AC2F-083F-3EE8570367E7}"/>
              </a:ext>
            </a:extLst>
          </p:cNvPr>
          <p:cNvSpPr>
            <a:spLocks noGrp="1"/>
          </p:cNvSpPr>
          <p:nvPr>
            <p:ph type="title"/>
          </p:nvPr>
        </p:nvSpPr>
        <p:spPr/>
        <p:txBody>
          <a:bodyPr/>
          <a:lstStyle/>
          <a:p>
            <a:r>
              <a:rPr lang="en-US" dirty="0"/>
              <a:t>Selection of Host Site Applications</a:t>
            </a:r>
          </a:p>
        </p:txBody>
      </p:sp>
      <p:sp>
        <p:nvSpPr>
          <p:cNvPr id="3" name="Text Placeholder 19">
            <a:extLst>
              <a:ext uri="{FF2B5EF4-FFF2-40B4-BE49-F238E27FC236}">
                <a16:creationId xmlns:a16="http://schemas.microsoft.com/office/drawing/2014/main" id="{F5925E3A-F135-96A7-906B-077674855FBC}"/>
              </a:ext>
            </a:extLst>
          </p:cNvPr>
          <p:cNvSpPr>
            <a:spLocks noGrp="1"/>
          </p:cNvSpPr>
          <p:nvPr>
            <p:ph type="body" sz="quarter" idx="10"/>
          </p:nvPr>
        </p:nvSpPr>
        <p:spPr>
          <a:xfrm>
            <a:off x="457200" y="1215887"/>
            <a:ext cx="8229600" cy="3659736"/>
          </a:xfrm>
        </p:spPr>
        <p:txBody>
          <a:bodyPr>
            <a:normAutofit fontScale="85000" lnSpcReduction="20000"/>
          </a:bodyPr>
          <a:lstStyle/>
          <a:p>
            <a:pPr>
              <a:lnSpc>
                <a:spcPct val="120000"/>
              </a:lnSpc>
            </a:pPr>
            <a:r>
              <a:rPr lang="en-US" sz="2200" b="0" dirty="0"/>
              <a:t>Primarily based on CDC priorities (e.g., target population, subject area, funding, location, impact)</a:t>
            </a:r>
          </a:p>
          <a:p>
            <a:pPr>
              <a:lnSpc>
                <a:spcPct val="120000"/>
              </a:lnSpc>
            </a:pPr>
            <a:r>
              <a:rPr lang="en-US" sz="2200" b="0" dirty="0"/>
              <a:t>Systematic review, multiple reviewers</a:t>
            </a:r>
          </a:p>
          <a:p>
            <a:pPr>
              <a:lnSpc>
                <a:spcPct val="120000"/>
              </a:lnSpc>
            </a:pPr>
            <a:r>
              <a:rPr lang="en-US" sz="2200" b="0" dirty="0"/>
              <a:t>Scores are given for the following sections:</a:t>
            </a:r>
          </a:p>
          <a:p>
            <a:pPr marL="928370" lvl="2" indent="-212725">
              <a:lnSpc>
                <a:spcPct val="100000"/>
              </a:lnSpc>
            </a:pPr>
            <a:r>
              <a:rPr lang="en-US" sz="1900" dirty="0"/>
              <a:t>Public Health Agency Statement (workplace environment, need for associate)</a:t>
            </a:r>
            <a:endParaRPr lang="en-US" sz="1900" dirty="0">
              <a:cs typeface="Calibri" panose="020F0502020204030204" pitchFamily="34" charset="0"/>
            </a:endParaRPr>
          </a:p>
          <a:p>
            <a:pPr marL="928370" lvl="2" indent="-212725">
              <a:lnSpc>
                <a:spcPct val="100000"/>
              </a:lnSpc>
            </a:pPr>
            <a:r>
              <a:rPr lang="en-US" sz="1900" dirty="0"/>
              <a:t>Assignment Details*</a:t>
            </a:r>
            <a:endParaRPr lang="en-US" sz="1900" dirty="0">
              <a:cs typeface="Calibri" panose="020F0502020204030204" pitchFamily="34" charset="0"/>
            </a:endParaRPr>
          </a:p>
          <a:p>
            <a:pPr marL="928370" lvl="2" indent="-212725">
              <a:lnSpc>
                <a:spcPct val="100000"/>
              </a:lnSpc>
            </a:pPr>
            <a:r>
              <a:rPr lang="en-US" sz="1900" dirty="0"/>
              <a:t>Training</a:t>
            </a:r>
            <a:endParaRPr lang="en-US" sz="1900" dirty="0">
              <a:cs typeface="Calibri" panose="020F0502020204030204" pitchFamily="34" charset="0"/>
            </a:endParaRPr>
          </a:p>
          <a:p>
            <a:pPr marL="928370" lvl="2" indent="-212725">
              <a:lnSpc>
                <a:spcPct val="100000"/>
              </a:lnSpc>
            </a:pPr>
            <a:r>
              <a:rPr lang="en-US" sz="1900" dirty="0"/>
              <a:t>Supervision*</a:t>
            </a:r>
          </a:p>
          <a:p>
            <a:pPr marL="13970" indent="-212725">
              <a:lnSpc>
                <a:spcPct val="120000"/>
              </a:lnSpc>
            </a:pPr>
            <a:r>
              <a:rPr lang="en-US" sz="2400" b="0" dirty="0">
                <a:cs typeface="Calibri"/>
              </a:rPr>
              <a:t>Scores are not given for the following sections:</a:t>
            </a:r>
          </a:p>
          <a:p>
            <a:pPr marL="928370" lvl="2" indent="-212725">
              <a:lnSpc>
                <a:spcPct val="110000"/>
              </a:lnSpc>
            </a:pPr>
            <a:r>
              <a:rPr lang="en-US" sz="1900" dirty="0">
                <a:cs typeface="Calibri"/>
              </a:rPr>
              <a:t>Language skills</a:t>
            </a:r>
            <a:endParaRPr lang="en-US" sz="1900" dirty="0"/>
          </a:p>
          <a:p>
            <a:pPr marL="928370" lvl="2" indent="-212725">
              <a:lnSpc>
                <a:spcPct val="110000"/>
              </a:lnSpc>
            </a:pPr>
            <a:r>
              <a:rPr lang="en-US" sz="1900" dirty="0">
                <a:cs typeface="Calibri"/>
              </a:rPr>
              <a:t>Request for personally owned vehicle or driver's license</a:t>
            </a:r>
            <a:endParaRPr lang="en-US" sz="1900" dirty="0"/>
          </a:p>
          <a:p>
            <a:pPr marL="928370" lvl="2" indent="-212725">
              <a:lnSpc>
                <a:spcPct val="110000"/>
              </a:lnSpc>
            </a:pPr>
            <a:r>
              <a:rPr lang="en-US" sz="1900" dirty="0">
                <a:cs typeface="Calibri"/>
              </a:rPr>
              <a:t>Population served/covered</a:t>
            </a:r>
            <a:endParaRPr lang="en-US" sz="2400" b="0" dirty="0"/>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000" b="0" i="0" u="none" strike="noStrike" kern="1200" cap="none" spc="0" normalizeH="0" baseline="0" noProof="0" dirty="0">
              <a:ln>
                <a:noFill/>
              </a:ln>
              <a:solidFill>
                <a:srgbClr val="0057B7"/>
              </a:solidFill>
              <a:effectLst/>
              <a:uLnTx/>
              <a:uFillTx/>
              <a:latin typeface="Calibri" panose="020F0502020204030204" pitchFamily="34" charset="0"/>
              <a:ea typeface="+mn-ea"/>
              <a:cs typeface="Calibri" panose="020F0502020204030204" pitchFamily="34" charset="0"/>
            </a:endParaRPr>
          </a:p>
        </p:txBody>
      </p:sp>
      <p:cxnSp>
        <p:nvCxnSpPr>
          <p:cNvPr id="6" name="Straight Arrow Connector 5">
            <a:extLst>
              <a:ext uri="{FF2B5EF4-FFF2-40B4-BE49-F238E27FC236}">
                <a16:creationId xmlns:a16="http://schemas.microsoft.com/office/drawing/2014/main" id="{7A9EE3D5-469B-5400-1474-40A9F65AED23}"/>
              </a:ext>
              <a:ext uri="{C183D7F6-B498-43B3-948B-1728B52AA6E4}">
                <adec:decorative xmlns:adec="http://schemas.microsoft.com/office/drawing/2017/decorative" val="1"/>
              </a:ext>
            </a:extLst>
          </p:cNvPr>
          <p:cNvCxnSpPr>
            <a:cxnSpLocks/>
          </p:cNvCxnSpPr>
          <p:nvPr/>
        </p:nvCxnSpPr>
        <p:spPr>
          <a:xfrm>
            <a:off x="3211285" y="2894694"/>
            <a:ext cx="1201324" cy="10477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3C38FD1-56B0-17B7-0D30-A40152731974}"/>
              </a:ext>
              <a:ext uri="{C183D7F6-B498-43B3-948B-1728B52AA6E4}">
                <adec:decorative xmlns:adec="http://schemas.microsoft.com/office/drawing/2017/decorative" val="1"/>
              </a:ext>
            </a:extLst>
          </p:cNvPr>
          <p:cNvCxnSpPr>
            <a:cxnSpLocks/>
          </p:cNvCxnSpPr>
          <p:nvPr/>
        </p:nvCxnSpPr>
        <p:spPr>
          <a:xfrm flipV="1">
            <a:off x="2607578" y="3185425"/>
            <a:ext cx="1805031" cy="18694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C0AB5D6-A5A3-F827-23B3-B2C88A64795B}"/>
              </a:ext>
            </a:extLst>
          </p:cNvPr>
          <p:cNvSpPr txBox="1"/>
          <p:nvPr/>
        </p:nvSpPr>
        <p:spPr>
          <a:xfrm>
            <a:off x="4420024" y="2876720"/>
            <a:ext cx="3066329" cy="584775"/>
          </a:xfrm>
          <a:prstGeom prst="rect">
            <a:avLst/>
          </a:prstGeom>
          <a:noFill/>
          <a:ln>
            <a:solidFill>
              <a:srgbClr val="0057B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000000"/>
                </a:solidFill>
                <a:cs typeface="Calibri"/>
              </a:rPr>
              <a:t>*These sections account for 70% of total application score</a:t>
            </a:r>
          </a:p>
        </p:txBody>
      </p:sp>
    </p:spTree>
    <p:extLst>
      <p:ext uri="{BB962C8B-B14F-4D97-AF65-F5344CB8AC3E}">
        <p14:creationId xmlns:p14="http://schemas.microsoft.com/office/powerpoint/2010/main" val="204724518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2F381F1-A394-6984-F880-E8D3A0F56C1D}"/>
              </a:ext>
            </a:extLst>
          </p:cNvPr>
          <p:cNvSpPr>
            <a:spLocks noGrp="1"/>
          </p:cNvSpPr>
          <p:nvPr>
            <p:ph type="title"/>
          </p:nvPr>
        </p:nvSpPr>
        <p:spPr>
          <a:xfrm>
            <a:off x="457200" y="0"/>
            <a:ext cx="8229600" cy="859536"/>
          </a:xfrm>
        </p:spPr>
        <p:txBody>
          <a:bodyPr/>
          <a:lstStyle/>
          <a:p>
            <a:r>
              <a:rPr lang="en-US" dirty="0">
                <a:solidFill>
                  <a:schemeClr val="bg1"/>
                </a:solidFill>
              </a:rPr>
              <a:t>PHAP </a:t>
            </a:r>
            <a:r>
              <a:rPr lang="en-US" dirty="0" err="1">
                <a:solidFill>
                  <a:schemeClr val="bg1"/>
                </a:solidFill>
              </a:rPr>
              <a:t>eFMS</a:t>
            </a:r>
            <a:r>
              <a:rPr lang="en-US" dirty="0">
                <a:solidFill>
                  <a:schemeClr val="bg1"/>
                </a:solidFill>
              </a:rPr>
              <a:t> 3.0 and Program Updates</a:t>
            </a:r>
          </a:p>
        </p:txBody>
      </p:sp>
      <p:sp>
        <p:nvSpPr>
          <p:cNvPr id="3" name="Subtitle 2">
            <a:extLst>
              <a:ext uri="{FF2B5EF4-FFF2-40B4-BE49-F238E27FC236}">
                <a16:creationId xmlns:a16="http://schemas.microsoft.com/office/drawing/2014/main" id="{A027815A-D900-45DB-B7E9-7E3E5057AAA1}"/>
              </a:ext>
              <a:ext uri="{C183D7F6-B498-43B3-948B-1728B52AA6E4}">
                <adec:decorative xmlns:adec="http://schemas.microsoft.com/office/drawing/2017/decorative" val="0"/>
              </a:ext>
            </a:extLst>
          </p:cNvPr>
          <p:cNvSpPr>
            <a:spLocks noGrp="1"/>
          </p:cNvSpPr>
          <p:nvPr>
            <p:ph type="subTitle" idx="1"/>
          </p:nvPr>
        </p:nvSpPr>
        <p:spPr/>
        <p:txBody>
          <a:bodyPr>
            <a:noAutofit/>
          </a:bodyPr>
          <a:lstStyle/>
          <a:p>
            <a:r>
              <a:rPr lang="en-US" sz="2400" dirty="0"/>
              <a:t>Thomas George, MPH</a:t>
            </a:r>
          </a:p>
        </p:txBody>
      </p:sp>
      <p:sp>
        <p:nvSpPr>
          <p:cNvPr id="7" name="Oval 6" descr="Thomas George">
            <a:extLst>
              <a:ext uri="{FF2B5EF4-FFF2-40B4-BE49-F238E27FC236}">
                <a16:creationId xmlns:a16="http://schemas.microsoft.com/office/drawing/2014/main" id="{8C0C4B65-41B7-99E8-4BC4-849244BDEE28}"/>
              </a:ext>
            </a:extLst>
          </p:cNvPr>
          <p:cNvSpPr/>
          <p:nvPr/>
        </p:nvSpPr>
        <p:spPr>
          <a:xfrm>
            <a:off x="6042615" y="1335594"/>
            <a:ext cx="2097144" cy="2072952"/>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effectLst>
            <a:outerShdw blurRad="50800" dist="50800" dir="5400000" algn="ctr" rotWithShape="0">
              <a:schemeClr val="bg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58FFE8E3-8F69-40F6-9D10-8E58648E78B5}"/>
              </a:ext>
              <a:ext uri="{C183D7F6-B498-43B3-948B-1728B52AA6E4}">
                <adec:decorative xmlns:adec="http://schemas.microsoft.com/office/drawing/2017/decorative" val="0"/>
              </a:ext>
            </a:extLst>
          </p:cNvPr>
          <p:cNvSpPr>
            <a:spLocks noGrp="1"/>
          </p:cNvSpPr>
          <p:nvPr>
            <p:ph type="body" sz="quarter" idx="10"/>
          </p:nvPr>
        </p:nvSpPr>
        <p:spPr/>
        <p:txBody>
          <a:bodyPr/>
          <a:lstStyle/>
          <a:p>
            <a:r>
              <a:rPr lang="en-US" dirty="0"/>
              <a:t>Public Health Advisor</a:t>
            </a:r>
          </a:p>
          <a:p>
            <a:r>
              <a:rPr lang="en-US" dirty="0"/>
              <a:t>PHAP Data Management Team (DMT) </a:t>
            </a:r>
          </a:p>
          <a:p>
            <a:r>
              <a:rPr lang="en-US" dirty="0"/>
              <a:t>CDC/PHIC/DWD/FSWB</a:t>
            </a:r>
          </a:p>
        </p:txBody>
      </p:sp>
      <p:sp>
        <p:nvSpPr>
          <p:cNvPr id="2" name="Slide Number Placeholder 1">
            <a:extLst>
              <a:ext uri="{FF2B5EF4-FFF2-40B4-BE49-F238E27FC236}">
                <a16:creationId xmlns:a16="http://schemas.microsoft.com/office/drawing/2014/main" id="{B3B7A529-66E2-1944-30B6-A765E66F18AF}"/>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000" b="0" i="0" u="none" strike="noStrike" kern="1200" cap="none" spc="0" normalizeH="0" baseline="0" noProof="0" dirty="0">
              <a:ln>
                <a:noFill/>
              </a:ln>
              <a:solidFill>
                <a:srgbClr val="0057B7"/>
              </a:solidFill>
              <a:effectLst/>
              <a:uLnTx/>
              <a:uFillTx/>
              <a:latin typeface="Calibri" panose="020F0502020204030204" pitchFamily="34" charset="0"/>
              <a:ea typeface="+mn-ea"/>
              <a:cs typeface="Calibri" panose="020F0502020204030204" pitchFamily="34" charset="0"/>
            </a:endParaRPr>
          </a:p>
        </p:txBody>
      </p:sp>
      <p:pic>
        <p:nvPicPr>
          <p:cNvPr id="5" name="Graphic 4">
            <a:extLst>
              <a:ext uri="{FF2B5EF4-FFF2-40B4-BE49-F238E27FC236}">
                <a16:creationId xmlns:a16="http://schemas.microsoft.com/office/drawing/2014/main" id="{16719FC4-8843-F677-11EB-A72BA7D7C221}"/>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139759" y="166171"/>
            <a:ext cx="873428" cy="553690"/>
          </a:xfrm>
          <a:prstGeom prst="rect">
            <a:avLst/>
          </a:prstGeom>
        </p:spPr>
      </p:pic>
    </p:spTree>
    <p:extLst>
      <p:ext uri="{BB962C8B-B14F-4D97-AF65-F5344CB8AC3E}">
        <p14:creationId xmlns:p14="http://schemas.microsoft.com/office/powerpoint/2010/main" val="375432249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FDBF-10CC-0E80-DE43-CEF21D727A9D}"/>
              </a:ext>
            </a:extLst>
          </p:cNvPr>
          <p:cNvSpPr>
            <a:spLocks noGrp="1"/>
          </p:cNvSpPr>
          <p:nvPr>
            <p:ph type="title"/>
          </p:nvPr>
        </p:nvSpPr>
        <p:spPr/>
        <p:txBody>
          <a:bodyPr/>
          <a:lstStyle/>
          <a:p>
            <a:r>
              <a:rPr lang="en-US" dirty="0"/>
              <a:t>PHAP </a:t>
            </a:r>
            <a:r>
              <a:rPr lang="en-US" dirty="0" err="1"/>
              <a:t>eFMS</a:t>
            </a:r>
            <a:r>
              <a:rPr lang="en-US" dirty="0"/>
              <a:t> 3.0 and Program updates</a:t>
            </a:r>
          </a:p>
        </p:txBody>
      </p:sp>
      <p:sp>
        <p:nvSpPr>
          <p:cNvPr id="5" name="Text Placeholder 4">
            <a:extLst>
              <a:ext uri="{FF2B5EF4-FFF2-40B4-BE49-F238E27FC236}">
                <a16:creationId xmlns:a16="http://schemas.microsoft.com/office/drawing/2014/main" id="{CE8DF5DE-965F-29BC-1D38-6B1725274998}"/>
              </a:ext>
            </a:extLst>
          </p:cNvPr>
          <p:cNvSpPr>
            <a:spLocks noGrp="1"/>
          </p:cNvSpPr>
          <p:nvPr>
            <p:ph type="body" sz="quarter" idx="10"/>
          </p:nvPr>
        </p:nvSpPr>
        <p:spPr/>
        <p:txBody>
          <a:bodyPr/>
          <a:lstStyle/>
          <a:p>
            <a:pPr marL="0" indent="0">
              <a:spcAft>
                <a:spcPts val="600"/>
              </a:spcAft>
              <a:buNone/>
            </a:pPr>
            <a:r>
              <a:rPr lang="en-US" b="1" dirty="0" err="1">
                <a:cs typeface="Calibri"/>
              </a:rPr>
              <a:t>eFMS</a:t>
            </a:r>
            <a:r>
              <a:rPr lang="en-US" b="1" dirty="0">
                <a:cs typeface="Calibri"/>
              </a:rPr>
              <a:t> 3.0 updates</a:t>
            </a:r>
          </a:p>
          <a:p>
            <a:pPr marL="342900" indent="-342900">
              <a:spcAft>
                <a:spcPts val="600"/>
              </a:spcAft>
            </a:pPr>
            <a:r>
              <a:rPr lang="en-US" sz="1800" b="0" dirty="0">
                <a:cs typeface="Calibri"/>
              </a:rPr>
              <a:t>New PHAP Program requirements page- must accept to proceed with application</a:t>
            </a:r>
          </a:p>
          <a:p>
            <a:pPr marL="342900" indent="-342900">
              <a:spcAft>
                <a:spcPts val="600"/>
              </a:spcAft>
            </a:pPr>
            <a:r>
              <a:rPr lang="en-US" sz="1800" b="0" dirty="0">
                <a:cs typeface="Calibri"/>
              </a:rPr>
              <a:t>Host Agency Organization Name: Port Health stations- select your city location</a:t>
            </a:r>
          </a:p>
          <a:p>
            <a:pPr marL="342900" indent="-342900">
              <a:spcAft>
                <a:spcPts val="600"/>
              </a:spcAft>
            </a:pPr>
            <a:r>
              <a:rPr lang="en-US" sz="1800" b="0" dirty="0">
                <a:cs typeface="Calibri"/>
              </a:rPr>
              <a:t>ADA resource links now provided to determine if worksite is ADA compliant</a:t>
            </a:r>
          </a:p>
          <a:p>
            <a:pPr marL="800100" lvl="1" indent="-342900">
              <a:spcAft>
                <a:spcPts val="600"/>
              </a:spcAft>
            </a:pPr>
            <a:r>
              <a:rPr lang="en-US" dirty="0">
                <a:cs typeface="Calibri"/>
              </a:rPr>
              <a:t>All state and local government work sites for federal staff assignments must be ADA compliant</a:t>
            </a:r>
          </a:p>
          <a:p>
            <a:pPr marL="342900" indent="-342900">
              <a:spcAft>
                <a:spcPts val="600"/>
              </a:spcAft>
            </a:pPr>
            <a:r>
              <a:rPr lang="en-US" sz="1800" b="0" dirty="0">
                <a:cs typeface="Calibri"/>
              </a:rPr>
              <a:t>Subject area- can only select one, Workforce Development now added</a:t>
            </a:r>
          </a:p>
          <a:p>
            <a:pPr marL="342900" indent="-342900">
              <a:spcAft>
                <a:spcPts val="600"/>
              </a:spcAft>
            </a:pPr>
            <a:r>
              <a:rPr lang="en-US" sz="1800" b="0" dirty="0">
                <a:cs typeface="Calibri"/>
              </a:rPr>
              <a:t>Removed a lot of fields, condensed some into fewer fields, some sections moved</a:t>
            </a:r>
          </a:p>
          <a:p>
            <a:pPr marL="342900" indent="-342900">
              <a:spcAft>
                <a:spcPts val="600"/>
              </a:spcAft>
            </a:pPr>
            <a:r>
              <a:rPr lang="en-US" sz="1800" b="0" dirty="0">
                <a:cs typeface="Calibri"/>
              </a:rPr>
              <a:t>Most fields are now mandatory</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000" b="0" i="0" u="none" strike="noStrike" kern="1200" cap="none" spc="0" normalizeH="0" baseline="0" noProof="0" dirty="0">
              <a:ln>
                <a:noFill/>
              </a:ln>
              <a:solidFill>
                <a:srgbClr val="0057B7"/>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12C6087-0A6D-97A9-E8A7-255A894B61F3}"/>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780854" y="343990"/>
            <a:ext cx="971262" cy="980053"/>
          </a:xfrm>
          <a:prstGeom prst="rect">
            <a:avLst/>
          </a:prstGeom>
        </p:spPr>
      </p:pic>
    </p:spTree>
    <p:extLst>
      <p:ext uri="{BB962C8B-B14F-4D97-AF65-F5344CB8AC3E}">
        <p14:creationId xmlns:p14="http://schemas.microsoft.com/office/powerpoint/2010/main" val="368883989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D21C8B-774A-2A60-C023-B49DDBDA1AC2}"/>
              </a:ext>
            </a:extLst>
          </p:cNvPr>
          <p:cNvSpPr>
            <a:spLocks noGrp="1"/>
          </p:cNvSpPr>
          <p:nvPr>
            <p:ph type="title"/>
          </p:nvPr>
        </p:nvSpPr>
        <p:spPr/>
        <p:txBody>
          <a:bodyPr/>
          <a:lstStyle/>
          <a:p>
            <a:r>
              <a:rPr lang="en-US" dirty="0"/>
              <a:t>New PHAP requirements for Host Sites – must accept to proceed with application</a:t>
            </a:r>
          </a:p>
        </p:txBody>
      </p:sp>
      <p:sp>
        <p:nvSpPr>
          <p:cNvPr id="2" name="Text Placeholder 19">
            <a:extLst>
              <a:ext uri="{FF2B5EF4-FFF2-40B4-BE49-F238E27FC236}">
                <a16:creationId xmlns:a16="http://schemas.microsoft.com/office/drawing/2014/main" id="{79918DCB-C928-A73A-4F6B-F66523A907B1}"/>
              </a:ext>
            </a:extLst>
          </p:cNvPr>
          <p:cNvSpPr>
            <a:spLocks noGrp="1"/>
          </p:cNvSpPr>
          <p:nvPr>
            <p:ph type="body" sz="quarter" idx="10"/>
          </p:nvPr>
        </p:nvSpPr>
        <p:spPr>
          <a:xfrm>
            <a:off x="577237" y="1243247"/>
            <a:ext cx="8229600" cy="3557352"/>
          </a:xfrm>
        </p:spPr>
        <p:txBody>
          <a:bodyPr>
            <a:noAutofit/>
          </a:bodyPr>
          <a:lstStyle/>
          <a:p>
            <a:pPr marL="0">
              <a:spcAft>
                <a:spcPts val="0"/>
              </a:spcAft>
              <a:tabLst>
                <a:tab pos="230188" algn="l"/>
              </a:tabLst>
            </a:pPr>
            <a:r>
              <a:rPr lang="en-US" sz="1400" b="0" dirty="0">
                <a:cs typeface="Calibri"/>
              </a:rPr>
              <a:t>Health and Safety of Associate</a:t>
            </a:r>
          </a:p>
          <a:p>
            <a:pPr marL="731520" lvl="3" indent="-227013">
              <a:spcAft>
                <a:spcPts val="600"/>
              </a:spcAft>
              <a:buFont typeface="Wingdings" panose="05000000000000000000" pitchFamily="2" charset="2"/>
              <a:buChar char="ü"/>
            </a:pPr>
            <a:r>
              <a:rPr lang="en-US" sz="1400" i="1" dirty="0">
                <a:cs typeface="Calibri"/>
              </a:rPr>
              <a:t>“</a:t>
            </a:r>
            <a:r>
              <a:rPr lang="en-US" sz="1400" i="1" dirty="0">
                <a:solidFill>
                  <a:srgbClr val="0057B7"/>
                </a:solidFill>
                <a:cs typeface="Calibri"/>
              </a:rPr>
              <a:t>As the host site applicant, we acknowledge that the Host Site agency will be responsible for meeting all health and safety requirements (and related fees/costs) for the Associate to fully perform any duties, responsibilities, activities, and roles at the Host Site. This includes but not limited to: TB testing and respirator fit testing, health screenings, immunizations or titer tests, or trainings and certifications.”</a:t>
            </a:r>
          </a:p>
          <a:p>
            <a:pPr marL="0">
              <a:spcAft>
                <a:spcPts val="0"/>
              </a:spcAft>
            </a:pPr>
            <a:r>
              <a:rPr lang="en-US" sz="1400" b="0" dirty="0">
                <a:cs typeface="Calibri"/>
              </a:rPr>
              <a:t>Host Site Work Status (100% remote sites not eligible)</a:t>
            </a:r>
          </a:p>
          <a:p>
            <a:pPr marL="731520" lvl="3" indent="-227013">
              <a:spcAft>
                <a:spcPts val="600"/>
              </a:spcAft>
              <a:buFont typeface="Wingdings" panose="05000000000000000000" pitchFamily="2" charset="2"/>
              <a:buChar char="ü"/>
            </a:pPr>
            <a:r>
              <a:rPr lang="en-US" sz="1400" i="1" dirty="0">
                <a:cs typeface="Calibri"/>
              </a:rPr>
              <a:t>“</a:t>
            </a:r>
            <a:r>
              <a:rPr lang="en-US" sz="1400" i="1" dirty="0">
                <a:solidFill>
                  <a:srgbClr val="0057B7"/>
                </a:solidFill>
                <a:cs typeface="Calibri"/>
              </a:rPr>
              <a:t>As the host site applicant, we acknowledge that the host agency is fully open at the working facilities and office spaces, and not operating as 100% remote or 100% teleworking status.  We will provide dedicated workspace for the Associate to work at the host site a minimum of three (3) days per week</a:t>
            </a:r>
            <a:r>
              <a:rPr lang="en-US" sz="1400" i="1" dirty="0">
                <a:cs typeface="Calibri"/>
              </a:rPr>
              <a:t>.”</a:t>
            </a:r>
          </a:p>
          <a:p>
            <a:pPr marL="0">
              <a:spcAft>
                <a:spcPts val="0"/>
              </a:spcAft>
            </a:pPr>
            <a:r>
              <a:rPr lang="en-US" sz="1400" b="0" dirty="0">
                <a:cs typeface="Calibri"/>
              </a:rPr>
              <a:t>Host Supervision</a:t>
            </a:r>
          </a:p>
          <a:p>
            <a:pPr marL="731520" lvl="3" indent="-227013">
              <a:spcAft>
                <a:spcPts val="600"/>
              </a:spcAft>
              <a:buFont typeface="Wingdings" panose="05000000000000000000" pitchFamily="2" charset="2"/>
              <a:buChar char="ü"/>
            </a:pPr>
            <a:r>
              <a:rPr lang="en-US" sz="1400" i="1" dirty="0">
                <a:cs typeface="Calibri"/>
              </a:rPr>
              <a:t>“</a:t>
            </a:r>
            <a:r>
              <a:rPr lang="en-US" sz="1400" i="1" dirty="0">
                <a:solidFill>
                  <a:srgbClr val="0057B7"/>
                </a:solidFill>
                <a:cs typeface="Calibri"/>
              </a:rPr>
              <a:t>As the host site applicant, we will provide a primary and a secondary supervisor. One or both will be onsite, with the Associate, at least three days per week</a:t>
            </a:r>
            <a:r>
              <a:rPr lang="en-US" sz="1400" i="1" dirty="0">
                <a:cs typeface="Calibri"/>
              </a:rPr>
              <a:t>.”</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000" b="0" i="0" u="none" strike="noStrike" kern="1200" cap="none" spc="0" normalizeH="0" baseline="0" noProof="0" dirty="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8554063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4D9A-BF87-2A41-09AE-7BA48524D40D}"/>
              </a:ext>
            </a:extLst>
          </p:cNvPr>
          <p:cNvSpPr>
            <a:spLocks noGrp="1"/>
          </p:cNvSpPr>
          <p:nvPr>
            <p:ph type="title"/>
          </p:nvPr>
        </p:nvSpPr>
        <p:spPr/>
        <p:txBody>
          <a:bodyPr/>
          <a:lstStyle/>
          <a:p>
            <a:r>
              <a:rPr lang="en-US" dirty="0"/>
              <a:t>PHAP </a:t>
            </a:r>
            <a:r>
              <a:rPr lang="en-US" dirty="0" err="1"/>
              <a:t>eFMS</a:t>
            </a:r>
            <a:r>
              <a:rPr lang="en-US" dirty="0"/>
              <a:t> 3.0 and Program updates</a:t>
            </a:r>
          </a:p>
        </p:txBody>
      </p:sp>
      <p:sp>
        <p:nvSpPr>
          <p:cNvPr id="5" name="Text Placeholder 4">
            <a:extLst>
              <a:ext uri="{FF2B5EF4-FFF2-40B4-BE49-F238E27FC236}">
                <a16:creationId xmlns:a16="http://schemas.microsoft.com/office/drawing/2014/main" id="{FA8CB50C-C553-FA03-8BF3-99E8F403908D}"/>
              </a:ext>
            </a:extLst>
          </p:cNvPr>
          <p:cNvSpPr>
            <a:spLocks noGrp="1"/>
          </p:cNvSpPr>
          <p:nvPr>
            <p:ph type="body" sz="quarter" idx="10"/>
          </p:nvPr>
        </p:nvSpPr>
        <p:spPr/>
        <p:txBody>
          <a:bodyPr/>
          <a:lstStyle/>
          <a:p>
            <a:pPr marL="0" indent="0">
              <a:spcAft>
                <a:spcPts val="600"/>
              </a:spcAft>
              <a:buNone/>
            </a:pPr>
            <a:r>
              <a:rPr lang="en-US" b="1" dirty="0">
                <a:cs typeface="Calibri"/>
              </a:rPr>
              <a:t>New info and reminders</a:t>
            </a:r>
            <a:endParaRPr lang="en-US" dirty="0">
              <a:cs typeface="Calibri"/>
            </a:endParaRPr>
          </a:p>
          <a:p>
            <a:pPr marL="342900" indent="-342900">
              <a:spcAft>
                <a:spcPts val="600"/>
              </a:spcAft>
            </a:pPr>
            <a:r>
              <a:rPr lang="en-US" sz="1800" b="0" dirty="0">
                <a:cs typeface="Calibri"/>
              </a:rPr>
              <a:t>Subject area of proposed work</a:t>
            </a:r>
          </a:p>
          <a:p>
            <a:pPr marL="800100" lvl="1" indent="-342900">
              <a:spcAft>
                <a:spcPts val="600"/>
              </a:spcAft>
            </a:pPr>
            <a:r>
              <a:rPr lang="en-US" dirty="0">
                <a:cs typeface="Calibri"/>
              </a:rPr>
              <a:t>Majority of work must focus on </a:t>
            </a:r>
            <a:r>
              <a:rPr lang="en-US" u="sng" dirty="0">
                <a:cs typeface="Calibri"/>
              </a:rPr>
              <a:t>one subject area </a:t>
            </a:r>
            <a:r>
              <a:rPr lang="en-US" dirty="0">
                <a:cs typeface="Calibri"/>
              </a:rPr>
              <a:t>for entire assignment</a:t>
            </a:r>
          </a:p>
          <a:p>
            <a:pPr marL="342900" indent="-342900">
              <a:spcAft>
                <a:spcPts val="600"/>
              </a:spcAft>
            </a:pPr>
            <a:r>
              <a:rPr lang="en-US" sz="1800" b="0" dirty="0">
                <a:cs typeface="Calibri"/>
              </a:rPr>
              <a:t>Position assignment environment</a:t>
            </a:r>
          </a:p>
          <a:p>
            <a:pPr marL="800100" lvl="1" indent="-342900">
              <a:spcAft>
                <a:spcPts val="600"/>
              </a:spcAft>
            </a:pPr>
            <a:r>
              <a:rPr lang="en-US" dirty="0">
                <a:cs typeface="Calibri"/>
              </a:rPr>
              <a:t>Host site must provide access around host agency IT firewall or provide alternate means of access to CDC intranet systems</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000" b="0" i="0" u="none" strike="noStrike" kern="1200" cap="none" spc="0" normalizeH="0" baseline="0" noProof="0" dirty="0">
              <a:ln>
                <a:noFill/>
              </a:ln>
              <a:solidFill>
                <a:srgbClr val="0057B7"/>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12C6087-0A6D-97A9-E8A7-255A894B61F3}"/>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780854" y="343990"/>
            <a:ext cx="971262" cy="980053"/>
          </a:xfrm>
          <a:prstGeom prst="rect">
            <a:avLst/>
          </a:prstGeom>
        </p:spPr>
      </p:pic>
    </p:spTree>
    <p:extLst>
      <p:ext uri="{BB962C8B-B14F-4D97-AF65-F5344CB8AC3E}">
        <p14:creationId xmlns:p14="http://schemas.microsoft.com/office/powerpoint/2010/main" val="206630128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1D96E-7429-3DC5-16B1-FDB54D6A5EB1}"/>
              </a:ext>
            </a:extLst>
          </p:cNvPr>
          <p:cNvSpPr>
            <a:spLocks noGrp="1"/>
          </p:cNvSpPr>
          <p:nvPr>
            <p:ph type="title"/>
          </p:nvPr>
        </p:nvSpPr>
        <p:spPr/>
        <p:txBody>
          <a:bodyPr/>
          <a:lstStyle/>
          <a:p>
            <a:r>
              <a:rPr lang="en-US" dirty="0"/>
              <a:t>PHAP </a:t>
            </a:r>
            <a:r>
              <a:rPr lang="en-US" dirty="0" err="1"/>
              <a:t>eFMS</a:t>
            </a:r>
            <a:r>
              <a:rPr lang="en-US" dirty="0"/>
              <a:t> 3.0 and Program updates</a:t>
            </a:r>
          </a:p>
        </p:txBody>
      </p:sp>
      <p:sp>
        <p:nvSpPr>
          <p:cNvPr id="5" name="Text Placeholder 4">
            <a:extLst>
              <a:ext uri="{FF2B5EF4-FFF2-40B4-BE49-F238E27FC236}">
                <a16:creationId xmlns:a16="http://schemas.microsoft.com/office/drawing/2014/main" id="{7EC8E67C-C22B-0EDF-1EBF-6DF536720392}"/>
              </a:ext>
            </a:extLst>
          </p:cNvPr>
          <p:cNvSpPr>
            <a:spLocks noGrp="1"/>
          </p:cNvSpPr>
          <p:nvPr>
            <p:ph type="body" sz="quarter" idx="10"/>
          </p:nvPr>
        </p:nvSpPr>
        <p:spPr/>
        <p:txBody>
          <a:bodyPr/>
          <a:lstStyle/>
          <a:p>
            <a:pPr marL="0" indent="0">
              <a:spcAft>
                <a:spcPts val="600"/>
              </a:spcAft>
              <a:buNone/>
            </a:pPr>
            <a:r>
              <a:rPr lang="en-US" b="1" dirty="0">
                <a:cs typeface="Calibri"/>
              </a:rPr>
              <a:t>New info and reminders</a:t>
            </a:r>
            <a:endParaRPr lang="en-US" dirty="0">
              <a:cs typeface="Calibri"/>
            </a:endParaRPr>
          </a:p>
          <a:p>
            <a:pPr marL="342900" indent="-342900">
              <a:spcAft>
                <a:spcPts val="600"/>
              </a:spcAft>
            </a:pPr>
            <a:r>
              <a:rPr lang="en-US" sz="1800" b="0" dirty="0">
                <a:cs typeface="Calibri"/>
              </a:rPr>
              <a:t>Language</a:t>
            </a:r>
          </a:p>
          <a:p>
            <a:pPr marL="800100" lvl="1" indent="-342900">
              <a:spcAft>
                <a:spcPts val="600"/>
              </a:spcAft>
            </a:pPr>
            <a:r>
              <a:rPr lang="en-US" dirty="0">
                <a:cs typeface="Calibri"/>
              </a:rPr>
              <a:t>Host site requests for language fluency (other than English) is not guaranteed, dependent upon associate applicant pool</a:t>
            </a:r>
          </a:p>
          <a:p>
            <a:pPr marL="1257300" lvl="2" indent="-342900">
              <a:spcAft>
                <a:spcPts val="600"/>
              </a:spcAft>
            </a:pPr>
            <a:r>
              <a:rPr lang="en-US" sz="1800" dirty="0">
                <a:cs typeface="Calibri"/>
              </a:rPr>
              <a:t>Should not be a requirement for the work to be performed</a:t>
            </a:r>
          </a:p>
          <a:p>
            <a:pPr marL="342900" indent="-342900">
              <a:spcAft>
                <a:spcPts val="600"/>
              </a:spcAft>
            </a:pPr>
            <a:r>
              <a:rPr lang="en-US" sz="1800" b="0" dirty="0">
                <a:cs typeface="Calibri"/>
              </a:rPr>
              <a:t>Host site related travel</a:t>
            </a:r>
          </a:p>
          <a:p>
            <a:pPr marL="800100" lvl="1" indent="-342900">
              <a:spcAft>
                <a:spcPts val="600"/>
              </a:spcAft>
            </a:pPr>
            <a:r>
              <a:rPr lang="en-US" dirty="0">
                <a:cs typeface="Calibri"/>
              </a:rPr>
              <a:t>No federal funds can be used for travel or training of associate</a:t>
            </a:r>
          </a:p>
          <a:p>
            <a:pPr marL="800100" lvl="1" indent="-342900">
              <a:spcAft>
                <a:spcPts val="600"/>
              </a:spcAft>
            </a:pPr>
            <a:r>
              <a:rPr lang="en-US" dirty="0">
                <a:cs typeface="Calibri"/>
              </a:rPr>
              <a:t>Host site is fully responsible for local travel costs (&lt;100 miles from host site)</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000" b="0" i="0" u="none" strike="noStrike" kern="1200" cap="none" spc="0" normalizeH="0" baseline="0" noProof="0" dirty="0">
              <a:ln>
                <a:noFill/>
              </a:ln>
              <a:solidFill>
                <a:srgbClr val="0057B7"/>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12C6087-0A6D-97A9-E8A7-255A894B61F3}"/>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780854" y="343990"/>
            <a:ext cx="971262" cy="980053"/>
          </a:xfrm>
          <a:prstGeom prst="rect">
            <a:avLst/>
          </a:prstGeom>
        </p:spPr>
      </p:pic>
    </p:spTree>
    <p:extLst>
      <p:ext uri="{BB962C8B-B14F-4D97-AF65-F5344CB8AC3E}">
        <p14:creationId xmlns:p14="http://schemas.microsoft.com/office/powerpoint/2010/main" val="282165322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839751-CAED-449E-4381-734504D16933}"/>
              </a:ext>
            </a:extLst>
          </p:cNvPr>
          <p:cNvSpPr>
            <a:spLocks noGrp="1"/>
          </p:cNvSpPr>
          <p:nvPr>
            <p:ph type="title"/>
          </p:nvPr>
        </p:nvSpPr>
        <p:spPr/>
        <p:txBody>
          <a:bodyPr/>
          <a:lstStyle/>
          <a:p>
            <a:r>
              <a:rPr lang="en-US" dirty="0"/>
              <a:t>Session Agendas</a:t>
            </a:r>
          </a:p>
        </p:txBody>
      </p:sp>
      <p:sp>
        <p:nvSpPr>
          <p:cNvPr id="13" name="Subtitle 12">
            <a:extLst>
              <a:ext uri="{FF2B5EF4-FFF2-40B4-BE49-F238E27FC236}">
                <a16:creationId xmlns:a16="http://schemas.microsoft.com/office/drawing/2014/main" id="{6D409049-0D5A-1323-1929-1D9012C39E76}"/>
              </a:ext>
            </a:extLst>
          </p:cNvPr>
          <p:cNvSpPr>
            <a:spLocks noGrp="1"/>
          </p:cNvSpPr>
          <p:nvPr>
            <p:ph type="subTitle" idx="1"/>
          </p:nvPr>
        </p:nvSpPr>
        <p:spPr/>
        <p:txBody>
          <a:bodyPr/>
          <a:lstStyle/>
          <a:p>
            <a:pPr marL="0" marR="0" lvl="0" indent="0" algn="l" defTabSz="914400" rtl="0" eaLnBrk="0" fontAlgn="base" latinLnBrk="0" hangingPunct="0">
              <a:lnSpc>
                <a:spcPct val="100000"/>
              </a:lnSpc>
              <a:spcBef>
                <a:spcPts val="1200"/>
              </a:spcBef>
              <a:spcAft>
                <a:spcPct val="0"/>
              </a:spcAft>
              <a:buClrTx/>
              <a:buSzTx/>
              <a:buFont typeface="Arial" panose="020B0604020202020204" pitchFamily="34" charset="0"/>
              <a:buNone/>
              <a:tabLst/>
              <a:defRPr/>
            </a:pPr>
            <a:r>
              <a:rPr lang="en-US" sz="1800" dirty="0">
                <a:solidFill>
                  <a:srgbClr val="1D1D1D"/>
                </a:solidFill>
              </a:rPr>
              <a:t>Webinar #1: Wednesday, December 4, 2024 @ 2:00PM ET</a:t>
            </a:r>
          </a:p>
        </p:txBody>
      </p:sp>
      <p:sp>
        <p:nvSpPr>
          <p:cNvPr id="16" name="Text Placeholder 15">
            <a:extLst>
              <a:ext uri="{FF2B5EF4-FFF2-40B4-BE49-F238E27FC236}">
                <a16:creationId xmlns:a16="http://schemas.microsoft.com/office/drawing/2014/main" id="{FFAC32ED-72F2-9D25-3D65-428DA7F9CFD8}"/>
              </a:ext>
            </a:extLst>
          </p:cNvPr>
          <p:cNvSpPr>
            <a:spLocks noGrp="1"/>
          </p:cNvSpPr>
          <p:nvPr>
            <p:ph type="body" sz="quarter" idx="10"/>
          </p:nvPr>
        </p:nvSpPr>
        <p:spPr>
          <a:xfrm>
            <a:off x="457199" y="1728882"/>
            <a:ext cx="7059779" cy="2202182"/>
          </a:xfrm>
        </p:spPr>
        <p:txBody>
          <a:bodyPr/>
          <a:lstStyle/>
          <a:p>
            <a:pPr marL="285750" marR="0" lvl="0" indent="-28575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lang="en-US" dirty="0"/>
              <a:t>PHAP Class of 2025 Host Site application timeline</a:t>
            </a:r>
          </a:p>
          <a:p>
            <a:pPr marL="285750" marR="0" lvl="0" indent="-28575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lang="en-US" dirty="0"/>
              <a:t>PHAP program overview</a:t>
            </a:r>
          </a:p>
          <a:p>
            <a:pPr marL="285750" marR="0" lvl="0" indent="-28575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lang="en-US" dirty="0"/>
              <a:t>Characteristics of a quality host site application (CO-STARR model)</a:t>
            </a:r>
          </a:p>
          <a:p>
            <a:pPr marL="285750" marR="0" lvl="0" indent="-28575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lang="en-US" dirty="0"/>
              <a:t>PHAP Host Site application submission and selection process</a:t>
            </a:r>
          </a:p>
          <a:p>
            <a:pPr marL="285750" marR="0" lvl="0" indent="-28575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lang="en-US" dirty="0" err="1"/>
              <a:t>eFMS</a:t>
            </a:r>
            <a:r>
              <a:rPr lang="en-US" dirty="0"/>
              <a:t> 3.0 and program updates / new requirements for host sites</a:t>
            </a:r>
          </a:p>
          <a:p>
            <a:pPr marL="0" marR="0" lvl="0" indent="0" algn="l" defTabSz="914400" rtl="0" eaLnBrk="0" fontAlgn="base" latinLnBrk="0" hangingPunct="0">
              <a:lnSpc>
                <a:spcPct val="100000"/>
              </a:lnSpc>
              <a:spcBef>
                <a:spcPts val="2400"/>
              </a:spcBef>
              <a:spcAft>
                <a:spcPct val="0"/>
              </a:spcAft>
              <a:buClrTx/>
              <a:buSzTx/>
              <a:buFont typeface="Arial" panose="020B0604020202020204" pitchFamily="34" charset="0"/>
              <a:buNone/>
              <a:tabLst/>
              <a:defRPr/>
            </a:pPr>
            <a:r>
              <a:rPr lang="en-US" b="1" dirty="0"/>
              <a:t>Webinar #2: Thursday, January 23, 2025 @ 2:00PM ET</a:t>
            </a:r>
          </a:p>
          <a:p>
            <a:pPr marL="0" marR="0" lvl="0" indent="0" algn="l" defTabSz="914400" rtl="0" eaLnBrk="0" fontAlgn="base" latinLnBrk="0" hangingPunct="0">
              <a:lnSpc>
                <a:spcPct val="100000"/>
              </a:lnSpc>
              <a:spcBef>
                <a:spcPts val="1200"/>
              </a:spcBef>
              <a:spcAft>
                <a:spcPct val="0"/>
              </a:spcAft>
              <a:buClrTx/>
              <a:buSzTx/>
              <a:buFontTx/>
              <a:buNone/>
              <a:tabLst/>
              <a:defRPr/>
            </a:pPr>
            <a:r>
              <a:rPr lang="en-US" dirty="0"/>
              <a:t>PHAP Host Site application portal demonstration (</a:t>
            </a:r>
            <a:r>
              <a:rPr lang="en-US" dirty="0" err="1"/>
              <a:t>eFMS</a:t>
            </a:r>
            <a:r>
              <a:rPr lang="en-US" dirty="0"/>
              <a:t> 3.0)</a:t>
            </a:r>
          </a:p>
        </p:txBody>
      </p:sp>
      <p:sp>
        <p:nvSpPr>
          <p:cNvPr id="2" name="Slide Number Placeholder 1">
            <a:extLst>
              <a:ext uri="{FF2B5EF4-FFF2-40B4-BE49-F238E27FC236}">
                <a16:creationId xmlns:a16="http://schemas.microsoft.com/office/drawing/2014/main" id="{969B9FEC-4891-9338-E4D5-2D1063C6F720}"/>
              </a:ext>
              <a:ext uri="{C183D7F6-B498-43B3-948B-1728B52AA6E4}">
                <adec:decorative xmlns:adec="http://schemas.microsoft.com/office/drawing/2017/decorative" val="1"/>
              </a:ext>
            </a:extLst>
          </p:cNvPr>
          <p:cNvSpPr>
            <a:spLocks noGrp="1"/>
          </p:cNvSpPr>
          <p:nvPr>
            <p:ph type="sldNum" sz="quarter" idx="13"/>
          </p:nvPr>
        </p:nvSpPr>
        <p:spPr/>
        <p:txBody>
          <a:bodyPr/>
          <a:lstStyle/>
          <a:p>
            <a:pPr lvl="0"/>
            <a:fld id="{D8E7DCDC-E408-4B61-982D-00D1D5E6AEFC}" type="slidenum">
              <a:rPr lang="en-US" noProof="0" smtClean="0"/>
              <a:pPr lvl="0"/>
              <a:t>3</a:t>
            </a:fld>
            <a:endParaRPr lang="en-US" noProof="0"/>
          </a:p>
        </p:txBody>
      </p:sp>
    </p:spTree>
    <p:extLst>
      <p:ext uri="{BB962C8B-B14F-4D97-AF65-F5344CB8AC3E}">
        <p14:creationId xmlns:p14="http://schemas.microsoft.com/office/powerpoint/2010/main" val="161277293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DEB0-AAC3-0AC3-478D-197DAFF7D08E}"/>
              </a:ext>
            </a:extLst>
          </p:cNvPr>
          <p:cNvSpPr>
            <a:spLocks noGrp="1"/>
          </p:cNvSpPr>
          <p:nvPr>
            <p:ph type="title"/>
          </p:nvPr>
        </p:nvSpPr>
        <p:spPr/>
        <p:txBody>
          <a:bodyPr/>
          <a:lstStyle/>
          <a:p>
            <a:r>
              <a:rPr lang="en-US" dirty="0"/>
              <a:t>PHAP </a:t>
            </a:r>
            <a:r>
              <a:rPr lang="en-US" dirty="0" err="1"/>
              <a:t>eFMS</a:t>
            </a:r>
            <a:r>
              <a:rPr lang="en-US" dirty="0"/>
              <a:t> 3.0 and Program updates</a:t>
            </a:r>
          </a:p>
        </p:txBody>
      </p:sp>
      <p:sp>
        <p:nvSpPr>
          <p:cNvPr id="5" name="Text Placeholder 4">
            <a:extLst>
              <a:ext uri="{FF2B5EF4-FFF2-40B4-BE49-F238E27FC236}">
                <a16:creationId xmlns:a16="http://schemas.microsoft.com/office/drawing/2014/main" id="{34C8FC68-FBAA-6F8B-B37A-011D9FE3CF07}"/>
              </a:ext>
            </a:extLst>
          </p:cNvPr>
          <p:cNvSpPr>
            <a:spLocks noGrp="1"/>
          </p:cNvSpPr>
          <p:nvPr>
            <p:ph type="body" sz="quarter" idx="10"/>
          </p:nvPr>
        </p:nvSpPr>
        <p:spPr/>
        <p:txBody>
          <a:bodyPr/>
          <a:lstStyle/>
          <a:p>
            <a:pPr marL="0" indent="0">
              <a:spcAft>
                <a:spcPts val="600"/>
              </a:spcAft>
              <a:buNone/>
            </a:pPr>
            <a:r>
              <a:rPr lang="en-US" b="1" dirty="0">
                <a:cs typeface="Calibri"/>
              </a:rPr>
              <a:t>New info and reminders</a:t>
            </a:r>
            <a:endParaRPr lang="en-US" dirty="0">
              <a:cs typeface="Calibri"/>
            </a:endParaRPr>
          </a:p>
          <a:p>
            <a:pPr marL="342900" indent="-342900">
              <a:spcAft>
                <a:spcPts val="600"/>
              </a:spcAft>
            </a:pPr>
            <a:r>
              <a:rPr lang="en-US" sz="1800" dirty="0">
                <a:cs typeface="Calibri"/>
              </a:rPr>
              <a:t>Activity</a:t>
            </a:r>
          </a:p>
          <a:p>
            <a:pPr marL="800100" lvl="1" indent="-342900">
              <a:spcAft>
                <a:spcPts val="600"/>
              </a:spcAft>
            </a:pPr>
            <a:r>
              <a:rPr lang="en-US" sz="1600" dirty="0">
                <a:cs typeface="Calibri"/>
              </a:rPr>
              <a:t>Proposed activities will be identified as Year 1, Year 2, or both</a:t>
            </a:r>
          </a:p>
          <a:p>
            <a:pPr marL="800100" lvl="1" indent="-342900">
              <a:spcAft>
                <a:spcPts val="600"/>
              </a:spcAft>
            </a:pPr>
            <a:r>
              <a:rPr lang="en-US" sz="1600" dirty="0">
                <a:cs typeface="Calibri"/>
              </a:rPr>
              <a:t>Roles for associate are Team member, Coordinator/Co-Coordinator, or Lead</a:t>
            </a:r>
          </a:p>
          <a:p>
            <a:pPr marL="1257300" lvl="2" indent="-342900">
              <a:spcAft>
                <a:spcPts val="600"/>
              </a:spcAft>
            </a:pPr>
            <a:r>
              <a:rPr lang="en-US" sz="1600" dirty="0"/>
              <a:t>Associates should not be “Lead” on any activities from Day 1</a:t>
            </a:r>
            <a:r>
              <a:rPr lang="en-US" sz="1600" b="0" i="0" dirty="0">
                <a:effectLst/>
              </a:rPr>
              <a:t> </a:t>
            </a:r>
            <a:endParaRPr lang="en-US" sz="1600" dirty="0">
              <a:cs typeface="Calibri"/>
            </a:endParaRPr>
          </a:p>
          <a:p>
            <a:pPr marL="800100" lvl="1" indent="-342900">
              <a:spcAft>
                <a:spcPts val="600"/>
              </a:spcAft>
            </a:pPr>
            <a:r>
              <a:rPr lang="en-US" sz="1600" b="0" i="0" dirty="0">
                <a:effectLst/>
              </a:rPr>
              <a:t>Should show </a:t>
            </a:r>
            <a:r>
              <a:rPr lang="en-US" sz="1600" b="0" i="0" u="sng" dirty="0">
                <a:effectLst/>
              </a:rPr>
              <a:t>clear evidence </a:t>
            </a:r>
            <a:r>
              <a:rPr lang="en-US" sz="1600" b="0" i="0" dirty="0">
                <a:effectLst/>
              </a:rPr>
              <a:t>of progression in responsibility and task complexity</a:t>
            </a:r>
          </a:p>
          <a:p>
            <a:pPr marL="800100" lvl="1" indent="-342900">
              <a:spcAft>
                <a:spcPts val="600"/>
              </a:spcAft>
            </a:pPr>
            <a:r>
              <a:rPr lang="en-US" sz="1600" i="0" dirty="0">
                <a:solidFill>
                  <a:srgbClr val="C00000"/>
                </a:solidFill>
                <a:effectLst/>
              </a:rPr>
              <a:t>Host site application proposals </a:t>
            </a:r>
            <a:r>
              <a:rPr lang="en-US" sz="1600" i="0" u="sng" dirty="0">
                <a:solidFill>
                  <a:srgbClr val="C00000"/>
                </a:solidFill>
                <a:effectLst/>
              </a:rPr>
              <a:t>cannot</a:t>
            </a:r>
            <a:r>
              <a:rPr lang="en-US" sz="1600" i="0" dirty="0">
                <a:solidFill>
                  <a:srgbClr val="C00000"/>
                </a:solidFill>
                <a:effectLst/>
              </a:rPr>
              <a:t> include research activities</a:t>
            </a:r>
          </a:p>
          <a:p>
            <a:pPr marL="800100" lvl="1" indent="-342900">
              <a:spcAft>
                <a:spcPts val="600"/>
              </a:spcAft>
            </a:pPr>
            <a:r>
              <a:rPr lang="en-US" sz="1600" dirty="0">
                <a:solidFill>
                  <a:srgbClr val="C00000"/>
                </a:solidFill>
                <a:cs typeface="Calibri"/>
              </a:rPr>
              <a:t>Associate’s work in grant writing is limited for federal grants</a:t>
            </a:r>
            <a:endParaRPr lang="en-US" sz="1200" dirty="0">
              <a:solidFill>
                <a:srgbClr val="C00000"/>
              </a:solidFill>
              <a:cs typeface="Calibri"/>
            </a:endParaRP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000" b="0" i="0" u="none" strike="noStrike" kern="1200" cap="none" spc="0" normalizeH="0" baseline="0" noProof="0" dirty="0">
              <a:ln>
                <a:noFill/>
              </a:ln>
              <a:solidFill>
                <a:srgbClr val="0057B7"/>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12C6087-0A6D-97A9-E8A7-255A894B61F3}"/>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780854" y="343990"/>
            <a:ext cx="971262" cy="980053"/>
          </a:xfrm>
          <a:prstGeom prst="rect">
            <a:avLst/>
          </a:prstGeom>
        </p:spPr>
      </p:pic>
    </p:spTree>
    <p:extLst>
      <p:ext uri="{BB962C8B-B14F-4D97-AF65-F5344CB8AC3E}">
        <p14:creationId xmlns:p14="http://schemas.microsoft.com/office/powerpoint/2010/main" val="62787918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12CD-C19E-A741-80F5-C213127ABB26}"/>
              </a:ext>
            </a:extLst>
          </p:cNvPr>
          <p:cNvSpPr>
            <a:spLocks noGrp="1"/>
          </p:cNvSpPr>
          <p:nvPr>
            <p:ph type="title"/>
          </p:nvPr>
        </p:nvSpPr>
        <p:spPr/>
        <p:txBody>
          <a:bodyPr/>
          <a:lstStyle/>
          <a:p>
            <a:r>
              <a:rPr lang="en-US" dirty="0"/>
              <a:t>PHAP </a:t>
            </a:r>
            <a:r>
              <a:rPr lang="en-US" dirty="0" err="1"/>
              <a:t>eFMS</a:t>
            </a:r>
            <a:r>
              <a:rPr lang="en-US" dirty="0"/>
              <a:t> 3.0 and Program updates</a:t>
            </a:r>
          </a:p>
        </p:txBody>
      </p:sp>
      <p:sp>
        <p:nvSpPr>
          <p:cNvPr id="5" name="Text Placeholder 4">
            <a:extLst>
              <a:ext uri="{FF2B5EF4-FFF2-40B4-BE49-F238E27FC236}">
                <a16:creationId xmlns:a16="http://schemas.microsoft.com/office/drawing/2014/main" id="{E3835A3F-7121-9907-1B26-712D44934276}"/>
              </a:ext>
            </a:extLst>
          </p:cNvPr>
          <p:cNvSpPr>
            <a:spLocks noGrp="1"/>
          </p:cNvSpPr>
          <p:nvPr>
            <p:ph type="body" sz="quarter" idx="10"/>
          </p:nvPr>
        </p:nvSpPr>
        <p:spPr>
          <a:xfrm>
            <a:off x="457200" y="1215886"/>
            <a:ext cx="8229600" cy="3816913"/>
          </a:xfrm>
        </p:spPr>
        <p:txBody>
          <a:bodyPr/>
          <a:lstStyle/>
          <a:p>
            <a:pPr marL="0" indent="0">
              <a:spcAft>
                <a:spcPts val="600"/>
              </a:spcAft>
              <a:buNone/>
            </a:pPr>
            <a:r>
              <a:rPr lang="en-US" b="1" dirty="0">
                <a:cs typeface="Calibri"/>
              </a:rPr>
              <a:t>New info and reminders</a:t>
            </a:r>
            <a:endParaRPr lang="en-US" dirty="0">
              <a:cs typeface="Calibri"/>
            </a:endParaRPr>
          </a:p>
          <a:p>
            <a:pPr marL="342900" indent="-342900">
              <a:spcAft>
                <a:spcPts val="0"/>
              </a:spcAft>
            </a:pPr>
            <a:r>
              <a:rPr lang="en-US" sz="1800" b="0" dirty="0">
                <a:cs typeface="Calibri"/>
              </a:rPr>
              <a:t>Training</a:t>
            </a:r>
          </a:p>
          <a:p>
            <a:pPr marL="800100" lvl="1" indent="-342900">
              <a:spcAft>
                <a:spcPts val="0"/>
              </a:spcAft>
            </a:pPr>
            <a:r>
              <a:rPr lang="en-US" sz="1600" dirty="0">
                <a:cs typeface="Calibri"/>
              </a:rPr>
              <a:t>Ensure sufficient trainings are described to prepare associate for assigned work</a:t>
            </a:r>
          </a:p>
          <a:p>
            <a:pPr marL="800100" lvl="1" indent="-342900">
              <a:spcAft>
                <a:spcPts val="0"/>
              </a:spcAft>
            </a:pPr>
            <a:r>
              <a:rPr lang="en-US" sz="1600" dirty="0">
                <a:cs typeface="Calibri"/>
              </a:rPr>
              <a:t>Training offerings should be a mix of settings (</a:t>
            </a:r>
            <a:r>
              <a:rPr lang="en-US" sz="1600" dirty="0"/>
              <a:t>didactic/classroom, virtual, one-on-one learning)</a:t>
            </a:r>
            <a:endParaRPr lang="en-US" sz="1600" dirty="0">
              <a:cs typeface="Calibri"/>
            </a:endParaRPr>
          </a:p>
          <a:p>
            <a:pPr marL="800100" lvl="1" indent="-342900">
              <a:spcAft>
                <a:spcPts val="0"/>
              </a:spcAft>
            </a:pPr>
            <a:r>
              <a:rPr lang="en-US" sz="1600" dirty="0">
                <a:cs typeface="Calibri"/>
              </a:rPr>
              <a:t>Orientation now its own section- describe orientation plan to host site for first 3-6 months of assignment</a:t>
            </a:r>
          </a:p>
          <a:p>
            <a:pPr marL="342900" indent="-342900">
              <a:spcAft>
                <a:spcPts val="0"/>
              </a:spcAft>
            </a:pPr>
            <a:r>
              <a:rPr lang="en-US" sz="1800" b="0" dirty="0">
                <a:cs typeface="Calibri"/>
              </a:rPr>
              <a:t>Host Supervision</a:t>
            </a:r>
          </a:p>
          <a:p>
            <a:pPr marL="800100" lvl="1" indent="-342900">
              <a:spcAft>
                <a:spcPts val="0"/>
              </a:spcAft>
            </a:pPr>
            <a:r>
              <a:rPr lang="en-US" sz="1600" dirty="0">
                <a:cs typeface="Calibri"/>
              </a:rPr>
              <a:t>Both Primary and Secondary Host Site Supervisors must be identified</a:t>
            </a:r>
          </a:p>
          <a:p>
            <a:pPr marL="800100" lvl="1" indent="-342900">
              <a:spcAft>
                <a:spcPts val="0"/>
              </a:spcAft>
            </a:pPr>
            <a:r>
              <a:rPr lang="en-US" sz="1600" dirty="0">
                <a:cs typeface="Calibri"/>
              </a:rPr>
              <a:t>Minimum of 2 years supervisory experience required</a:t>
            </a:r>
          </a:p>
          <a:p>
            <a:pPr marL="800100" lvl="1" indent="-342900">
              <a:spcAft>
                <a:spcPts val="0"/>
              </a:spcAft>
            </a:pPr>
            <a:r>
              <a:rPr lang="en-US" sz="1600" dirty="0">
                <a:cs typeface="Calibri"/>
              </a:rPr>
              <a:t>Describe strategy for collaborating/communicating with CDC PHAP</a:t>
            </a:r>
          </a:p>
          <a:p>
            <a:pPr marL="800100" lvl="1" indent="-342900">
              <a:spcAft>
                <a:spcPts val="0"/>
              </a:spcAft>
            </a:pPr>
            <a:r>
              <a:rPr lang="en-US" sz="1600" dirty="0">
                <a:cs typeface="Calibri"/>
              </a:rPr>
              <a:t>Either supervisor must be in office with Associate at least 3 days pers week</a:t>
            </a:r>
            <a:endParaRPr lang="en-US" sz="1200" dirty="0">
              <a:cs typeface="Calibri"/>
            </a:endParaRP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000" b="0" i="0" u="none" strike="noStrike" kern="1200" cap="none" spc="0" normalizeH="0" baseline="0" noProof="0" dirty="0">
              <a:ln>
                <a:noFill/>
              </a:ln>
              <a:solidFill>
                <a:srgbClr val="0057B7"/>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12C6087-0A6D-97A9-E8A7-255A894B61F3}"/>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780854" y="343990"/>
            <a:ext cx="971262" cy="980053"/>
          </a:xfrm>
          <a:prstGeom prst="rect">
            <a:avLst/>
          </a:prstGeom>
        </p:spPr>
      </p:pic>
    </p:spTree>
    <p:extLst>
      <p:ext uri="{BB962C8B-B14F-4D97-AF65-F5344CB8AC3E}">
        <p14:creationId xmlns:p14="http://schemas.microsoft.com/office/powerpoint/2010/main" val="138671614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FA4A1A-F5BA-142C-FD97-ED75FC5E1313}"/>
              </a:ext>
            </a:extLst>
          </p:cNvPr>
          <p:cNvSpPr>
            <a:spLocks noGrp="1"/>
          </p:cNvSpPr>
          <p:nvPr>
            <p:ph type="title"/>
          </p:nvPr>
        </p:nvSpPr>
        <p:spPr>
          <a:xfrm>
            <a:off x="457200" y="0"/>
            <a:ext cx="8229600" cy="859536"/>
          </a:xfrm>
        </p:spPr>
        <p:txBody>
          <a:bodyPr/>
          <a:lstStyle/>
          <a:p>
            <a:r>
              <a:rPr lang="en-US" dirty="0">
                <a:solidFill>
                  <a:schemeClr val="bg1"/>
                </a:solidFill>
              </a:rPr>
              <a:t>Resources for PHAP host site applicants</a:t>
            </a:r>
          </a:p>
        </p:txBody>
      </p:sp>
      <p:sp>
        <p:nvSpPr>
          <p:cNvPr id="7" name="Text Placeholder 6">
            <a:extLst>
              <a:ext uri="{FF2B5EF4-FFF2-40B4-BE49-F238E27FC236}">
                <a16:creationId xmlns:a16="http://schemas.microsoft.com/office/drawing/2014/main" id="{014A6951-E33C-E2E5-0CA4-39FE9463B5A0}"/>
              </a:ext>
            </a:extLst>
          </p:cNvPr>
          <p:cNvSpPr>
            <a:spLocks noGrp="1"/>
          </p:cNvSpPr>
          <p:nvPr>
            <p:ph type="body" sz="quarter" idx="10"/>
          </p:nvPr>
        </p:nvSpPr>
        <p:spPr>
          <a:xfrm>
            <a:off x="457200" y="1073273"/>
            <a:ext cx="7659424" cy="3802350"/>
          </a:xfrm>
        </p:spPr>
        <p:txBody>
          <a:bodyPr/>
          <a:lstStyle/>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Myriad Web Pro" panose="020B0503030403020204" pitchFamily="34" charset="0"/>
                <a:ea typeface="+mn-ea"/>
                <a:cs typeface="Calibri"/>
              </a:rPr>
              <a:t>Available on PHAP website (by January 1):</a:t>
            </a:r>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Myriad Web Pro" panose="020B0503030403020204" pitchFamily="34" charset="0"/>
                <a:ea typeface="+mn-ea"/>
                <a:cs typeface="Calibri"/>
              </a:rPr>
              <a:t>Host Site Application Guidance – </a:t>
            </a:r>
            <a:r>
              <a:rPr kumimoji="0" lang="en-US" sz="2000" b="0" i="0" u="none" strike="noStrike" kern="1200" cap="none" spc="0" normalizeH="0" baseline="0" noProof="0" dirty="0">
                <a:ln>
                  <a:noFill/>
                </a:ln>
                <a:solidFill>
                  <a:srgbClr val="C00000"/>
                </a:solidFill>
                <a:effectLst/>
                <a:uLnTx/>
                <a:uFillTx/>
                <a:latin typeface="Myriad Web Pro" panose="020B0503030403020204" pitchFamily="34" charset="0"/>
                <a:ea typeface="+mn-ea"/>
                <a:cs typeface="Calibri"/>
              </a:rPr>
              <a:t>new!</a:t>
            </a:r>
          </a:p>
          <a:p>
            <a:pPr lvl="1" algn="l">
              <a:spcBef>
                <a:spcPct val="0"/>
              </a:spcBef>
              <a:spcAft>
                <a:spcPts val="600"/>
              </a:spcAft>
              <a:buClrTx/>
              <a:defRPr/>
            </a:pPr>
            <a:r>
              <a:rPr kumimoji="0" lang="en-US" sz="1800" b="0" i="0" u="none" strike="noStrike" kern="1200" cap="none" spc="0" normalizeH="0" baseline="0" noProof="0" dirty="0">
                <a:ln>
                  <a:noFill/>
                </a:ln>
                <a:solidFill>
                  <a:srgbClr val="000000"/>
                </a:solidFill>
                <a:effectLst/>
                <a:uLnTx/>
                <a:uFillTx/>
                <a:latin typeface="Myriad Web Pro" panose="020B0503030403020204" pitchFamily="34" charset="0"/>
                <a:ea typeface="+mn-ea"/>
                <a:cs typeface="Calibri"/>
              </a:rPr>
              <a:t>Tips and advice for creating a quality host site application</a:t>
            </a:r>
          </a:p>
          <a:p>
            <a:pPr lvl="1" algn="l">
              <a:spcBef>
                <a:spcPct val="0"/>
              </a:spcBef>
              <a:spcAft>
                <a:spcPts val="600"/>
              </a:spcAft>
              <a:buClrTx/>
              <a:defRPr/>
            </a:pPr>
            <a:r>
              <a:rPr kumimoji="0" lang="en-US" sz="1800" b="0" i="0" u="none" strike="noStrike" kern="1200" cap="none" spc="0" normalizeH="0" baseline="0" noProof="0" dirty="0">
                <a:ln>
                  <a:noFill/>
                </a:ln>
                <a:solidFill>
                  <a:srgbClr val="000000"/>
                </a:solidFill>
                <a:effectLst/>
                <a:uLnTx/>
                <a:uFillTx/>
                <a:latin typeface="Myriad Web Pro" panose="020B0503030403020204" pitchFamily="34" charset="0"/>
                <a:ea typeface="+mn-ea"/>
                <a:cs typeface="Calibri"/>
              </a:rPr>
              <a:t>Organized in same layout as application in </a:t>
            </a:r>
            <a:r>
              <a:rPr kumimoji="0" lang="en-US" sz="1800" b="0" i="0" u="none" strike="noStrike" kern="1200" cap="none" spc="0" normalizeH="0" baseline="0" noProof="0" dirty="0" err="1">
                <a:ln>
                  <a:noFill/>
                </a:ln>
                <a:solidFill>
                  <a:srgbClr val="000000"/>
                </a:solidFill>
                <a:effectLst/>
                <a:uLnTx/>
                <a:uFillTx/>
                <a:latin typeface="Myriad Web Pro" panose="020B0503030403020204" pitchFamily="34" charset="0"/>
                <a:ea typeface="+mn-ea"/>
                <a:cs typeface="Calibri"/>
              </a:rPr>
              <a:t>eFMS</a:t>
            </a:r>
            <a:r>
              <a:rPr kumimoji="0" lang="en-US" sz="1800" b="0" i="0" u="none" strike="noStrike" kern="1200" cap="none" spc="0" normalizeH="0" baseline="0" noProof="0" dirty="0">
                <a:ln>
                  <a:noFill/>
                </a:ln>
                <a:solidFill>
                  <a:srgbClr val="000000"/>
                </a:solidFill>
                <a:effectLst/>
                <a:uLnTx/>
                <a:uFillTx/>
                <a:latin typeface="Myriad Web Pro" panose="020B0503030403020204" pitchFamily="34" charset="0"/>
                <a:ea typeface="+mn-ea"/>
                <a:cs typeface="Calibri"/>
              </a:rPr>
              <a:t> 3.0</a:t>
            </a:r>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Myriad Web Pro" panose="020B0503030403020204" pitchFamily="34" charset="0"/>
                <a:ea typeface="+mn-ea"/>
                <a:cs typeface="Calibri"/>
              </a:rPr>
              <a:t>Host site application questions – </a:t>
            </a:r>
            <a:r>
              <a:rPr kumimoji="0" lang="en-US" sz="2000" b="0" i="0" u="none" strike="noStrike" kern="1200" cap="none" spc="0" normalizeH="0" baseline="0" noProof="0" dirty="0">
                <a:ln>
                  <a:noFill/>
                </a:ln>
                <a:solidFill>
                  <a:srgbClr val="C00000"/>
                </a:solidFill>
                <a:effectLst/>
                <a:uLnTx/>
                <a:uFillTx/>
                <a:latin typeface="Myriad Web Pro" panose="020B0503030403020204" pitchFamily="34" charset="0"/>
                <a:ea typeface="+mn-ea"/>
                <a:cs typeface="Calibri"/>
              </a:rPr>
              <a:t>new!</a:t>
            </a:r>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Myriad Web Pro" panose="020B0503030403020204" pitchFamily="34" charset="0"/>
                <a:ea typeface="+mn-ea"/>
                <a:cs typeface="Calibri"/>
              </a:rPr>
              <a:t>Agreement to Detail</a:t>
            </a:r>
          </a:p>
          <a:p>
            <a:pPr lvl="1" algn="l">
              <a:spcBef>
                <a:spcPct val="0"/>
              </a:spcBef>
              <a:spcAft>
                <a:spcPts val="600"/>
              </a:spcAft>
              <a:buClrTx/>
              <a:defRPr/>
            </a:pPr>
            <a:r>
              <a:rPr kumimoji="0" lang="en-US" sz="1800" b="0" i="0" u="none" strike="noStrike" kern="1200" cap="none" spc="0" normalizeH="0" baseline="0" noProof="0" dirty="0">
                <a:ln>
                  <a:noFill/>
                </a:ln>
                <a:solidFill>
                  <a:srgbClr val="000000"/>
                </a:solidFill>
                <a:effectLst/>
                <a:uLnTx/>
                <a:uFillTx/>
                <a:latin typeface="Myriad Web Pro" panose="020B0503030403020204" pitchFamily="34" charset="0"/>
                <a:ea typeface="+mn-ea"/>
                <a:cs typeface="Calibri"/>
              </a:rPr>
              <a:t>Binding agreement signed by the Host Site and CDC </a:t>
            </a:r>
          </a:p>
          <a:p>
            <a:pPr lvl="1" algn="l">
              <a:spcBef>
                <a:spcPct val="0"/>
              </a:spcBef>
              <a:spcAft>
                <a:spcPts val="600"/>
              </a:spcAft>
              <a:buClrTx/>
              <a:defRPr/>
            </a:pPr>
            <a:r>
              <a:rPr kumimoji="0" lang="en-US" sz="1800" b="1" i="0" u="sng" strike="noStrike" kern="1200" cap="none" spc="0" normalizeH="0" baseline="0" noProof="0" dirty="0">
                <a:ln>
                  <a:noFill/>
                </a:ln>
                <a:solidFill>
                  <a:srgbClr val="000000"/>
                </a:solidFill>
                <a:effectLst/>
                <a:uLnTx/>
                <a:uFillTx/>
                <a:latin typeface="Myriad Web Pro" panose="020B0503030403020204" pitchFamily="34" charset="0"/>
                <a:ea typeface="+mn-ea"/>
                <a:cs typeface="Calibri"/>
              </a:rPr>
              <a:t>Can not be revised</a:t>
            </a:r>
          </a:p>
        </p:txBody>
      </p:sp>
      <p:sp>
        <p:nvSpPr>
          <p:cNvPr id="2" name="Slide Number Placeholder 1">
            <a:extLst>
              <a:ext uri="{FF2B5EF4-FFF2-40B4-BE49-F238E27FC236}">
                <a16:creationId xmlns:a16="http://schemas.microsoft.com/office/drawing/2014/main" id="{969B9FEC-4891-9338-E4D5-2D1063C6F72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1267104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067695-33A9-2708-F98B-A751097BDF8B}"/>
              </a:ext>
            </a:extLst>
          </p:cNvPr>
          <p:cNvSpPr>
            <a:spLocks noGrp="1"/>
          </p:cNvSpPr>
          <p:nvPr>
            <p:ph type="title"/>
          </p:nvPr>
        </p:nvSpPr>
        <p:spPr>
          <a:xfrm>
            <a:off x="451508" y="-507"/>
            <a:ext cx="7989921" cy="857250"/>
          </a:xfrm>
        </p:spPr>
        <p:txBody>
          <a:bodyPr/>
          <a:lstStyle/>
          <a:p>
            <a:r>
              <a:rPr lang="en-US" dirty="0"/>
              <a:t>Key Takeaways</a:t>
            </a:r>
          </a:p>
        </p:txBody>
      </p:sp>
      <p:sp>
        <p:nvSpPr>
          <p:cNvPr id="6" name="Text Placeholder 5">
            <a:extLst>
              <a:ext uri="{FF2B5EF4-FFF2-40B4-BE49-F238E27FC236}">
                <a16:creationId xmlns:a16="http://schemas.microsoft.com/office/drawing/2014/main" id="{F38EB42A-4A49-F286-DF5C-0EC7D0B90CBF}"/>
              </a:ext>
            </a:extLst>
          </p:cNvPr>
          <p:cNvSpPr>
            <a:spLocks noGrp="1"/>
          </p:cNvSpPr>
          <p:nvPr>
            <p:ph type="body" sz="quarter" idx="10"/>
          </p:nvPr>
        </p:nvSpPr>
        <p:spPr>
          <a:xfrm>
            <a:off x="457199" y="1158005"/>
            <a:ext cx="8203121" cy="3541093"/>
          </a:xfrm>
        </p:spPr>
        <p:txBody>
          <a:bodyPr/>
          <a:lstStyle/>
          <a:p>
            <a:pPr marL="285750" indent="-285750">
              <a:lnSpc>
                <a:spcPct val="100000"/>
              </a:lnSpc>
              <a:spcBef>
                <a:spcPts val="600"/>
              </a:spcBef>
              <a:spcAft>
                <a:spcPts val="300"/>
              </a:spcAft>
              <a:buFont typeface="Arial" panose="020B0604020202020204" pitchFamily="34" charset="0"/>
              <a:buChar char="•"/>
            </a:pPr>
            <a:r>
              <a:rPr lang="en-US" sz="1600" dirty="0"/>
              <a:t>Consider new PHAP requirements for host sites- is PHAP right for your agency?</a:t>
            </a:r>
          </a:p>
          <a:p>
            <a:pPr marL="285750" indent="-285750">
              <a:lnSpc>
                <a:spcPct val="100000"/>
              </a:lnSpc>
              <a:spcBef>
                <a:spcPts val="600"/>
              </a:spcBef>
              <a:spcAft>
                <a:spcPts val="300"/>
              </a:spcAft>
              <a:buFont typeface="Arial" panose="020B0604020202020204" pitchFamily="34" charset="0"/>
              <a:buChar char="•"/>
            </a:pPr>
            <a:r>
              <a:rPr lang="en-US" sz="1600" dirty="0"/>
              <a:t>Develop a comprehensive hands-on training experience to meet all PHAP competencies</a:t>
            </a:r>
          </a:p>
          <a:p>
            <a:pPr marL="285750" indent="-285750">
              <a:lnSpc>
                <a:spcPct val="100000"/>
              </a:lnSpc>
              <a:spcBef>
                <a:spcPts val="600"/>
              </a:spcBef>
              <a:spcAft>
                <a:spcPts val="300"/>
              </a:spcAft>
              <a:buFont typeface="Arial" panose="020B0604020202020204" pitchFamily="34" charset="0"/>
              <a:buChar char="•"/>
            </a:pPr>
            <a:r>
              <a:rPr lang="en-US" sz="1600" dirty="0"/>
              <a:t>Demonstrate an increased level of skill-building over the two-year assignment </a:t>
            </a:r>
          </a:p>
          <a:p>
            <a:pPr marL="285750" indent="-285750">
              <a:lnSpc>
                <a:spcPct val="100000"/>
              </a:lnSpc>
              <a:spcBef>
                <a:spcPts val="600"/>
              </a:spcBef>
              <a:spcAft>
                <a:spcPts val="300"/>
              </a:spcAft>
              <a:buFont typeface="Arial" panose="020B0604020202020204" pitchFamily="34" charset="0"/>
              <a:buChar char="•"/>
            </a:pPr>
            <a:r>
              <a:rPr lang="en-US" sz="1600" dirty="0"/>
              <a:t>Identify a strong primary and secondary host site supervisor</a:t>
            </a:r>
          </a:p>
          <a:p>
            <a:pPr marL="285750" indent="-285750">
              <a:lnSpc>
                <a:spcPct val="100000"/>
              </a:lnSpc>
              <a:spcBef>
                <a:spcPts val="600"/>
              </a:spcBef>
              <a:spcAft>
                <a:spcPts val="300"/>
              </a:spcAft>
              <a:buFont typeface="Arial" panose="020B0604020202020204" pitchFamily="34" charset="0"/>
              <a:buChar char="•"/>
            </a:pPr>
            <a:r>
              <a:rPr lang="en-US" sz="1600" dirty="0"/>
              <a:t>Include strategies to communicate with CDC PHAP supervisor throughout two-year assignment</a:t>
            </a:r>
          </a:p>
          <a:p>
            <a:pPr marL="285750" indent="-285750">
              <a:lnSpc>
                <a:spcPct val="100000"/>
              </a:lnSpc>
              <a:spcBef>
                <a:spcPts val="600"/>
              </a:spcBef>
              <a:spcAft>
                <a:spcPts val="300"/>
              </a:spcAft>
              <a:buFont typeface="Arial" panose="020B0604020202020204" pitchFamily="34" charset="0"/>
              <a:buChar char="•"/>
            </a:pPr>
            <a:r>
              <a:rPr lang="en-US" sz="1600" dirty="0"/>
              <a:t>Associates cannot conduct or assist with research as part of their PHAP assignment</a:t>
            </a:r>
          </a:p>
          <a:p>
            <a:pPr marL="285750" indent="-285750">
              <a:lnSpc>
                <a:spcPct val="100000"/>
              </a:lnSpc>
              <a:spcBef>
                <a:spcPts val="600"/>
              </a:spcBef>
              <a:spcAft>
                <a:spcPts val="300"/>
              </a:spcAft>
              <a:buFont typeface="Arial" panose="020B0604020202020204" pitchFamily="34" charset="0"/>
              <a:buChar char="•"/>
            </a:pPr>
            <a:r>
              <a:rPr lang="en-US" sz="1600" dirty="0"/>
              <a:t>Do not use federally sourced funds for any aspect of the Associate's travel or training</a:t>
            </a:r>
          </a:p>
          <a:p>
            <a:pPr marL="285750" indent="-285750">
              <a:lnSpc>
                <a:spcPct val="100000"/>
              </a:lnSpc>
              <a:spcBef>
                <a:spcPts val="600"/>
              </a:spcBef>
              <a:spcAft>
                <a:spcPts val="300"/>
              </a:spcAft>
              <a:buFont typeface="Arial" panose="020B0604020202020204" pitchFamily="34" charset="0"/>
              <a:buChar char="•"/>
            </a:pPr>
            <a:r>
              <a:rPr lang="en-US" sz="1600" dirty="0"/>
              <a:t>Be specific with details, including work activities, tasks, desired outcomes or deliverables, roles, and time frames</a:t>
            </a:r>
          </a:p>
          <a:p>
            <a:pPr marL="285750" indent="-285750">
              <a:lnSpc>
                <a:spcPct val="100000"/>
              </a:lnSpc>
              <a:spcBef>
                <a:spcPts val="600"/>
              </a:spcBef>
              <a:spcAft>
                <a:spcPts val="300"/>
              </a:spcAft>
              <a:buFont typeface="Arial" panose="020B0604020202020204" pitchFamily="34" charset="0"/>
              <a:buChar char="•"/>
            </a:pPr>
            <a:r>
              <a:rPr lang="en-US" sz="1600" dirty="0"/>
              <a:t>Watch start/end dates of activities and trainings (should not be before Oct of first year)</a:t>
            </a:r>
            <a:endParaRPr lang="en-US" sz="1400" dirty="0"/>
          </a:p>
        </p:txBody>
      </p:sp>
      <p:sp>
        <p:nvSpPr>
          <p:cNvPr id="2" name="Slide Number Placeholder 1">
            <a:extLst>
              <a:ext uri="{FF2B5EF4-FFF2-40B4-BE49-F238E27FC236}">
                <a16:creationId xmlns:a16="http://schemas.microsoft.com/office/drawing/2014/main" id="{969B9FEC-4891-9338-E4D5-2D1063C6F720}"/>
              </a:ext>
              <a:ext uri="{C183D7F6-B498-43B3-948B-1728B52AA6E4}">
                <adec:decorative xmlns:adec="http://schemas.microsoft.com/office/drawing/2017/decorative" val="1"/>
              </a:ext>
            </a:extLst>
          </p:cNvPr>
          <p:cNvSpPr>
            <a:spLocks noGrp="1"/>
          </p:cNvSpPr>
          <p:nvPr>
            <p:ph type="sldNum" sz="quarter" idx="13"/>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6460234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 uri="{C183D7F6-B498-43B3-948B-1728B52AA6E4}">
                <adec:decorative xmlns:adec="http://schemas.microsoft.com/office/drawing/2017/decorative" val="0"/>
              </a:ext>
            </a:extLst>
          </p:cNvPr>
          <p:cNvSpPr>
            <a:spLocks noGrp="1"/>
          </p:cNvSpPr>
          <p:nvPr>
            <p:ph type="title"/>
          </p:nvPr>
        </p:nvSpPr>
        <p:spPr/>
        <p:txBody>
          <a:bodyPr/>
          <a:lstStyle/>
          <a:p>
            <a:r>
              <a:rPr lang="en-US" dirty="0"/>
              <a:t>Wrap up</a:t>
            </a:r>
          </a:p>
        </p:txBody>
      </p:sp>
      <p:sp>
        <p:nvSpPr>
          <p:cNvPr id="2" name="Slide Number Placeholder 1">
            <a:extLst>
              <a:ext uri="{FF2B5EF4-FFF2-40B4-BE49-F238E27FC236}">
                <a16:creationId xmlns:a16="http://schemas.microsoft.com/office/drawing/2014/main" id="{9DD5A678-0198-3F87-3FC1-F31221A85B82}"/>
              </a:ext>
              <a:ext uri="{C183D7F6-B498-43B3-948B-1728B52AA6E4}">
                <adec:decorative xmlns:adec="http://schemas.microsoft.com/office/drawing/2017/decorative" val="1"/>
              </a:ext>
            </a:extLst>
          </p:cNvPr>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8948680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09B0FE-8C03-12D7-27C4-C244FC581057}"/>
              </a:ext>
            </a:extLst>
          </p:cNvPr>
          <p:cNvSpPr>
            <a:spLocks noGrp="1"/>
          </p:cNvSpPr>
          <p:nvPr>
            <p:ph type="title"/>
          </p:nvPr>
        </p:nvSpPr>
        <p:spPr>
          <a:xfrm>
            <a:off x="457200" y="0"/>
            <a:ext cx="8229600" cy="859536"/>
          </a:xfrm>
        </p:spPr>
        <p:txBody>
          <a:bodyPr/>
          <a:lstStyle/>
          <a:p>
            <a:r>
              <a:rPr lang="en-US" dirty="0">
                <a:solidFill>
                  <a:schemeClr val="bg1"/>
                </a:solidFill>
              </a:rPr>
              <a:t>Wrap up</a:t>
            </a:r>
          </a:p>
        </p:txBody>
      </p:sp>
      <p:sp>
        <p:nvSpPr>
          <p:cNvPr id="11" name="Subtitle 10">
            <a:extLst>
              <a:ext uri="{FF2B5EF4-FFF2-40B4-BE49-F238E27FC236}">
                <a16:creationId xmlns:a16="http://schemas.microsoft.com/office/drawing/2014/main" id="{8F0120C0-FE02-F4F4-2E3B-80CFBDD19814}"/>
              </a:ext>
            </a:extLst>
          </p:cNvPr>
          <p:cNvSpPr>
            <a:spLocks noGrp="1"/>
          </p:cNvSpPr>
          <p:nvPr>
            <p:ph type="subTitle" idx="1"/>
          </p:nvPr>
        </p:nvSpPr>
        <p:spPr>
          <a:xfrm>
            <a:off x="457200" y="981480"/>
            <a:ext cx="8097206" cy="1994734"/>
          </a:xfrm>
        </p:spPr>
        <p:txBody>
          <a:bodyPr/>
          <a:lstStyle/>
          <a:p>
            <a:pPr marL="342900" indent="-342900">
              <a:buFont typeface="Arial" panose="020B0604020202020204" pitchFamily="34" charset="0"/>
              <a:buChar char="•"/>
            </a:pPr>
            <a:r>
              <a:rPr lang="en-US" sz="1800" b="0" dirty="0">
                <a:solidFill>
                  <a:srgbClr val="000000"/>
                </a:solidFill>
                <a:cs typeface="Calibri"/>
              </a:rPr>
              <a:t>Host site application period opens February 3 at 8:00AM (ET), closes February 28 at 5:00PM (ET)</a:t>
            </a:r>
          </a:p>
          <a:p>
            <a:pPr marL="342900" indent="-342900">
              <a:buFont typeface="Arial" panose="020B0604020202020204" pitchFamily="34" charset="0"/>
              <a:buChar char="•"/>
            </a:pPr>
            <a:r>
              <a:rPr lang="en-US" sz="1800" b="0" dirty="0">
                <a:solidFill>
                  <a:srgbClr val="000000"/>
                </a:solidFill>
                <a:cs typeface="Calibri"/>
              </a:rPr>
              <a:t>The link to </a:t>
            </a:r>
            <a:r>
              <a:rPr lang="en-US" sz="1800" b="0" dirty="0" err="1">
                <a:solidFill>
                  <a:srgbClr val="000000"/>
                </a:solidFill>
                <a:cs typeface="Calibri"/>
              </a:rPr>
              <a:t>eFMS</a:t>
            </a:r>
            <a:r>
              <a:rPr lang="en-US" sz="1800" b="0" dirty="0">
                <a:solidFill>
                  <a:srgbClr val="000000"/>
                </a:solidFill>
                <a:cs typeface="Calibri"/>
              </a:rPr>
              <a:t> 3.0 will be found on </a:t>
            </a:r>
            <a:r>
              <a:rPr lang="en-US" sz="1800" b="0" dirty="0">
                <a:cs typeface="Calibri"/>
                <a:hlinkClick r:id="rId2" tooltip="Hyperlink to PHAP Website">
                  <a:extLst>
                    <a:ext uri="{A12FA001-AC4F-418D-AE19-62706E023703}">
                      <ahyp:hlinkClr xmlns:ahyp="http://schemas.microsoft.com/office/drawing/2018/hyperlinkcolor" val="tx"/>
                    </a:ext>
                  </a:extLst>
                </a:hlinkClick>
              </a:rPr>
              <a:t>www.cdc.gov/PHAP</a:t>
            </a:r>
            <a:r>
              <a:rPr lang="en-US" sz="1800" b="0" dirty="0">
                <a:solidFill>
                  <a:srgbClr val="000000"/>
                </a:solidFill>
                <a:cs typeface="Calibri"/>
              </a:rPr>
              <a:t> </a:t>
            </a:r>
          </a:p>
          <a:p>
            <a:pPr marL="342900" indent="-342900">
              <a:buFont typeface="Arial" panose="020B0604020202020204" pitchFamily="34" charset="0"/>
              <a:buChar char="•"/>
            </a:pPr>
            <a:r>
              <a:rPr lang="en-US" sz="1800" b="0" dirty="0">
                <a:solidFill>
                  <a:srgbClr val="000000"/>
                </a:solidFill>
                <a:cs typeface="Calibri"/>
              </a:rPr>
              <a:t>For technical issues or questions about </a:t>
            </a:r>
            <a:r>
              <a:rPr lang="en-US" sz="1800" b="0" dirty="0" err="1">
                <a:solidFill>
                  <a:srgbClr val="000000"/>
                </a:solidFill>
                <a:cs typeface="Calibri"/>
              </a:rPr>
              <a:t>eFMS</a:t>
            </a:r>
            <a:r>
              <a:rPr lang="en-US" sz="1800" b="0" dirty="0">
                <a:solidFill>
                  <a:srgbClr val="000000"/>
                </a:solidFill>
                <a:cs typeface="Calibri"/>
              </a:rPr>
              <a:t>, email the PHAP Helpdesk at </a:t>
            </a:r>
            <a:r>
              <a:rPr lang="en-US" sz="1800" b="0" dirty="0">
                <a:cs typeface="Calibri"/>
                <a:hlinkClick r:id="rId3">
                  <a:extLst>
                    <a:ext uri="{A12FA001-AC4F-418D-AE19-62706E023703}">
                      <ahyp:hlinkClr xmlns:ahyp="http://schemas.microsoft.com/office/drawing/2018/hyperlinkcolor" val="tx"/>
                    </a:ext>
                  </a:extLst>
                </a:hlinkClick>
              </a:rPr>
              <a:t>phap@cdc.gov</a:t>
            </a:r>
            <a:r>
              <a:rPr lang="en-US" sz="1800" b="0" dirty="0">
                <a:cs typeface="Calibri"/>
              </a:rPr>
              <a:t> </a:t>
            </a:r>
          </a:p>
          <a:p>
            <a:pPr marL="342900" indent="-342900">
              <a:buFont typeface="Arial" panose="020B0604020202020204" pitchFamily="34" charset="0"/>
              <a:buChar char="•"/>
            </a:pPr>
            <a:r>
              <a:rPr lang="en-US" sz="1800" b="0" dirty="0">
                <a:solidFill>
                  <a:srgbClr val="000000"/>
                </a:solidFill>
                <a:cs typeface="Calibri"/>
              </a:rPr>
              <a:t>Contact PHAP with any general questions at </a:t>
            </a:r>
            <a:r>
              <a:rPr lang="en-US" sz="1800" b="0" dirty="0">
                <a:cs typeface="Calibri"/>
                <a:hlinkClick r:id="rId3" tooltip="Hyperlink to PHAP email box">
                  <a:extLst>
                    <a:ext uri="{A12FA001-AC4F-418D-AE19-62706E023703}">
                      <ahyp:hlinkClr xmlns:ahyp="http://schemas.microsoft.com/office/drawing/2018/hyperlinkcolor" val="tx"/>
                    </a:ext>
                  </a:extLst>
                </a:hlinkClick>
              </a:rPr>
              <a:t>phap@cdc.gov</a:t>
            </a:r>
            <a:r>
              <a:rPr lang="en-US" sz="1800" b="0" dirty="0">
                <a:cs typeface="Calibri"/>
              </a:rPr>
              <a:t> </a:t>
            </a:r>
            <a:r>
              <a:rPr lang="en-US" sz="1800" b="0" dirty="0">
                <a:solidFill>
                  <a:srgbClr val="000000"/>
                </a:solidFill>
                <a:cs typeface="Calibri"/>
              </a:rPr>
              <a:t>or call 404-498-0030</a:t>
            </a:r>
            <a:endParaRPr lang="en-US" sz="2400" b="0" dirty="0">
              <a:solidFill>
                <a:srgbClr val="000000"/>
              </a:solidFill>
            </a:endParaRPr>
          </a:p>
        </p:txBody>
      </p:sp>
      <p:sp>
        <p:nvSpPr>
          <p:cNvPr id="13" name="Text Placeholder 12">
            <a:extLst>
              <a:ext uri="{FF2B5EF4-FFF2-40B4-BE49-F238E27FC236}">
                <a16:creationId xmlns:a16="http://schemas.microsoft.com/office/drawing/2014/main" id="{7910A6A0-1605-0431-FACB-1FFDD0DC4F21}"/>
              </a:ext>
            </a:extLst>
          </p:cNvPr>
          <p:cNvSpPr>
            <a:spLocks noGrp="1"/>
          </p:cNvSpPr>
          <p:nvPr>
            <p:ph type="body" sz="quarter" idx="10"/>
          </p:nvPr>
        </p:nvSpPr>
        <p:spPr>
          <a:xfrm>
            <a:off x="295452" y="3495996"/>
            <a:ext cx="8529766" cy="1294117"/>
          </a:xfrm>
        </p:spPr>
        <p:txBody>
          <a:bodyPr anchor="ctr" anchorCtr="0"/>
          <a:lstStyle/>
          <a:p>
            <a:pPr marL="0" indent="0" algn="ctr">
              <a:lnSpc>
                <a:spcPts val="2400"/>
              </a:lnSpc>
              <a:spcBef>
                <a:spcPts val="0"/>
              </a:spcBef>
              <a:spcAft>
                <a:spcPts val="600"/>
              </a:spcAft>
              <a:buNone/>
            </a:pPr>
            <a:r>
              <a:rPr lang="en-US" sz="2400" b="1" dirty="0">
                <a:cs typeface="Calibri"/>
              </a:rPr>
              <a:t>Part II of the PHAP Host Site application process webinar series: </a:t>
            </a:r>
          </a:p>
          <a:p>
            <a:pPr marL="0" indent="0" algn="ctr">
              <a:lnSpc>
                <a:spcPts val="2400"/>
              </a:lnSpc>
              <a:spcBef>
                <a:spcPts val="0"/>
              </a:spcBef>
              <a:spcAft>
                <a:spcPts val="600"/>
              </a:spcAft>
              <a:buNone/>
            </a:pPr>
            <a:r>
              <a:rPr lang="en-US" sz="2400" b="1" dirty="0">
                <a:cs typeface="Calibri"/>
              </a:rPr>
              <a:t>the </a:t>
            </a:r>
            <a:r>
              <a:rPr lang="en-US" sz="2400" b="1" dirty="0" err="1">
                <a:cs typeface="Calibri"/>
              </a:rPr>
              <a:t>eFMS</a:t>
            </a:r>
            <a:r>
              <a:rPr lang="en-US" sz="2400" b="1" dirty="0">
                <a:cs typeface="Calibri"/>
              </a:rPr>
              <a:t> 3.0 application portal</a:t>
            </a:r>
          </a:p>
          <a:p>
            <a:pPr marL="0" indent="0" algn="ctr">
              <a:lnSpc>
                <a:spcPct val="100000"/>
              </a:lnSpc>
              <a:spcAft>
                <a:spcPts val="600"/>
              </a:spcAft>
              <a:buNone/>
            </a:pPr>
            <a:r>
              <a:rPr lang="en-US" sz="1800" dirty="0">
                <a:cs typeface="Calibri"/>
              </a:rPr>
              <a:t>Thursday, January 23 2025 @ 2:00PM ET</a:t>
            </a:r>
            <a:endParaRPr lang="en-US" sz="1800" dirty="0"/>
          </a:p>
        </p:txBody>
      </p:sp>
      <p:sp>
        <p:nvSpPr>
          <p:cNvPr id="2" name="Slide Number Placeholder 1">
            <a:extLst>
              <a:ext uri="{FF2B5EF4-FFF2-40B4-BE49-F238E27FC236}">
                <a16:creationId xmlns:a16="http://schemas.microsoft.com/office/drawing/2014/main" id="{969B9FEC-4891-9338-E4D5-2D1063C6F72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
        <p:nvSpPr>
          <p:cNvPr id="4" name="Text Placeholder 19">
            <a:extLst>
              <a:ext uri="{FF2B5EF4-FFF2-40B4-BE49-F238E27FC236}">
                <a16:creationId xmlns:a16="http://schemas.microsoft.com/office/drawing/2014/main" id="{B83F31E3-272B-E7D8-D2DF-8F35182C6233}"/>
              </a:ext>
              <a:ext uri="{C183D7F6-B498-43B3-948B-1728B52AA6E4}">
                <adec:decorative xmlns:adec="http://schemas.microsoft.com/office/drawing/2017/decorative" val="1"/>
              </a:ext>
            </a:extLst>
          </p:cNvPr>
          <p:cNvSpPr txBox="1">
            <a:spLocks/>
          </p:cNvSpPr>
          <p:nvPr/>
        </p:nvSpPr>
        <p:spPr>
          <a:xfrm>
            <a:off x="457200" y="3473144"/>
            <a:ext cx="8229600" cy="1294118"/>
          </a:xfrm>
          <a:prstGeom prst="rect">
            <a:avLst/>
          </a:prstGeom>
          <a:ln w="12700">
            <a:solidFill>
              <a:schemeClr val="accent1">
                <a:shade val="50000"/>
              </a:schemeClr>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29434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29434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29434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9434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9434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buNone/>
            </a:pPr>
            <a:endParaRPr lang="en-US" sz="1800" dirty="0"/>
          </a:p>
        </p:txBody>
      </p:sp>
    </p:spTree>
    <p:extLst>
      <p:ext uri="{BB962C8B-B14F-4D97-AF65-F5344CB8AC3E}">
        <p14:creationId xmlns:p14="http://schemas.microsoft.com/office/powerpoint/2010/main" val="91031038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A62779-CEB2-BF48-8416-BA85429332C1}"/>
              </a:ext>
            </a:extLst>
          </p:cNvPr>
          <p:cNvSpPr>
            <a:spLocks noGrp="1"/>
          </p:cNvSpPr>
          <p:nvPr>
            <p:ph type="title"/>
          </p:nvPr>
        </p:nvSpPr>
        <p:spPr>
          <a:xfrm>
            <a:off x="457200" y="1214858"/>
            <a:ext cx="8229600" cy="859536"/>
          </a:xfrm>
        </p:spPr>
        <p:txBody>
          <a:bodyPr/>
          <a:lstStyle/>
          <a:p>
            <a:pPr marL="0" indent="0" algn="ctr"/>
            <a:r>
              <a:rPr lang="en-US" sz="2000" b="0" dirty="0">
                <a:solidFill>
                  <a:srgbClr val="000000"/>
                </a:solidFill>
              </a:rPr>
              <a:t>For more information, please contact </a:t>
            </a:r>
            <a:br>
              <a:rPr lang="en-US" sz="2000" b="0" dirty="0">
                <a:solidFill>
                  <a:srgbClr val="000000"/>
                </a:solidFill>
              </a:rPr>
            </a:br>
            <a:r>
              <a:rPr lang="en-US" sz="2000" b="0" dirty="0">
                <a:solidFill>
                  <a:srgbClr val="000000"/>
                </a:solidFill>
              </a:rPr>
              <a:t>CDC’s Public Health Associate Program for Recent Graduates:</a:t>
            </a:r>
          </a:p>
        </p:txBody>
      </p:sp>
      <p:sp>
        <p:nvSpPr>
          <p:cNvPr id="7" name="Text Placeholder 6">
            <a:extLst>
              <a:ext uri="{FF2B5EF4-FFF2-40B4-BE49-F238E27FC236}">
                <a16:creationId xmlns:a16="http://schemas.microsoft.com/office/drawing/2014/main" id="{4DFF5AF1-F77E-35BC-3FD6-0610DBC9C7E8}"/>
              </a:ext>
            </a:extLst>
          </p:cNvPr>
          <p:cNvSpPr>
            <a:spLocks noGrp="1"/>
          </p:cNvSpPr>
          <p:nvPr>
            <p:ph type="body" sz="quarter" idx="10"/>
          </p:nvPr>
        </p:nvSpPr>
        <p:spPr>
          <a:xfrm>
            <a:off x="457200" y="2334374"/>
            <a:ext cx="8229600" cy="2570206"/>
          </a:xfrm>
        </p:spPr>
        <p:txBody>
          <a:bodyPr/>
          <a:lstStyle/>
          <a:p>
            <a:pPr marL="0" indent="0" algn="ctr">
              <a:buNone/>
            </a:pPr>
            <a:r>
              <a:rPr lang="en-US" sz="1800" dirty="0"/>
              <a:t>Telephone: 404-498-0030</a:t>
            </a:r>
          </a:p>
          <a:p>
            <a:pPr marL="0" indent="0" algn="ctr">
              <a:buNone/>
            </a:pPr>
            <a:r>
              <a:rPr lang="en-US" sz="1800" dirty="0"/>
              <a:t>Email: PHAP@cdc.gov</a:t>
            </a:r>
          </a:p>
          <a:p>
            <a:pPr marL="0" indent="0" algn="ctr">
              <a:buNone/>
            </a:pPr>
            <a:r>
              <a:rPr lang="en-US" sz="1800" dirty="0"/>
              <a:t>Website: </a:t>
            </a:r>
            <a:r>
              <a:rPr lang="en-US" sz="1800" dirty="0">
                <a:hlinkClick r:id="rId3"/>
              </a:rPr>
              <a:t>www.cdc.gov/PHAP</a:t>
            </a:r>
            <a:r>
              <a:rPr lang="en-US" sz="1800" dirty="0"/>
              <a:t> </a:t>
            </a:r>
          </a:p>
          <a:p>
            <a:pPr marL="0" indent="0" algn="ctr">
              <a:buFont typeface="Arial" panose="020B0604020202020204" pitchFamily="34" charset="0"/>
              <a:buNone/>
            </a:pPr>
            <a:endParaRPr lang="en-US" sz="1800" dirty="0">
              <a:cs typeface="Calibri" panose="020F0502020204030204" pitchFamily="34" charset="0"/>
            </a:endParaRPr>
          </a:p>
          <a:p>
            <a:pPr marL="0" indent="0" algn="ctr">
              <a:buNone/>
            </a:pPr>
            <a:r>
              <a:rPr lang="en-US" sz="1800" dirty="0"/>
              <a:t>Thank you for your interest in hosting an associate! </a:t>
            </a:r>
          </a:p>
        </p:txBody>
      </p:sp>
      <p:sp>
        <p:nvSpPr>
          <p:cNvPr id="2" name="Slide Number Placeholder 1">
            <a:extLst>
              <a:ext uri="{FF2B5EF4-FFF2-40B4-BE49-F238E27FC236}">
                <a16:creationId xmlns:a16="http://schemas.microsoft.com/office/drawing/2014/main" id="{969B9FEC-4891-9338-E4D5-2D1063C6F72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7923814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9723B-A885-1579-677D-1399679DA948}"/>
              </a:ext>
            </a:extLst>
          </p:cNvPr>
          <p:cNvSpPr>
            <a:spLocks noGrp="1"/>
          </p:cNvSpPr>
          <p:nvPr>
            <p:ph type="title"/>
          </p:nvPr>
        </p:nvSpPr>
        <p:spPr>
          <a:xfrm>
            <a:off x="515453" y="1307536"/>
            <a:ext cx="8197826" cy="857250"/>
          </a:xfrm>
        </p:spPr>
        <p:txBody>
          <a:bodyPr/>
          <a:lstStyle/>
          <a:p>
            <a:pPr algn="ctr"/>
            <a:r>
              <a:rPr lang="en-US" dirty="0"/>
              <a:t>Questions?</a:t>
            </a:r>
          </a:p>
        </p:txBody>
      </p:sp>
      <p:sp>
        <p:nvSpPr>
          <p:cNvPr id="2" name="Slide Number Placeholder 1">
            <a:extLst>
              <a:ext uri="{FF2B5EF4-FFF2-40B4-BE49-F238E27FC236}">
                <a16:creationId xmlns:a16="http://schemas.microsoft.com/office/drawing/2014/main" id="{67F497DE-AD7B-C99D-7024-AF407DB5B14D}"/>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p>
            <a:pPr lvl="0"/>
            <a:fld id="{D8E7DCDC-E408-4B61-982D-00D1D5E6AEFC}" type="slidenum">
              <a:rPr lang="en-US" noProof="0" smtClean="0"/>
              <a:pPr lvl="0"/>
              <a:t>37</a:t>
            </a:fld>
            <a:endParaRPr lang="en-US" noProof="0" dirty="0"/>
          </a:p>
        </p:txBody>
      </p:sp>
      <p:sp>
        <p:nvSpPr>
          <p:cNvPr id="7" name="Content Placeholder 6">
            <a:extLst>
              <a:ext uri="{FF2B5EF4-FFF2-40B4-BE49-F238E27FC236}">
                <a16:creationId xmlns:a16="http://schemas.microsoft.com/office/drawing/2014/main" id="{E3DE9DE5-3C31-E835-2C0D-F710A3CF01B6}"/>
              </a:ext>
            </a:extLst>
          </p:cNvPr>
          <p:cNvSpPr>
            <a:spLocks noGrp="1"/>
          </p:cNvSpPr>
          <p:nvPr>
            <p:ph sz="quarter" idx="12"/>
          </p:nvPr>
        </p:nvSpPr>
        <p:spPr>
          <a:xfrm>
            <a:off x="515453" y="2797702"/>
            <a:ext cx="8197826" cy="131445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1E5AAA"/>
                </a:solidFill>
                <a:effectLst/>
                <a:uLnTx/>
                <a:uFillTx/>
                <a:latin typeface="Calibri" panose="020F0502020204030204" pitchFamily="34" charset="0"/>
                <a:ea typeface="+mn-ea"/>
                <a:cs typeface="+mn-cs"/>
              </a:rPr>
              <a:t>For more information, contact CDC</a:t>
            </a:r>
            <a:br>
              <a:rPr kumimoji="0" lang="en-US" sz="1200" b="0" i="0" u="none" strike="noStrike" kern="1200" cap="none" spc="0" normalizeH="0" baseline="0" noProof="0" dirty="0">
                <a:ln>
                  <a:noFill/>
                </a:ln>
                <a:solidFill>
                  <a:srgbClr val="1E5AAA"/>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srgbClr val="1E5AAA"/>
                </a:solidFill>
                <a:effectLst/>
                <a:uLnTx/>
                <a:uFillTx/>
                <a:latin typeface="Calibri" panose="020F0502020204030204" pitchFamily="34" charset="0"/>
                <a:ea typeface="+mn-ea"/>
                <a:cs typeface="+mn-cs"/>
              </a:rPr>
              <a:t>1-800-CDC-INFO (232-4636)</a:t>
            </a:r>
            <a:br>
              <a:rPr kumimoji="0" lang="en-US" sz="1200" b="0" i="0" u="none" strike="noStrike" kern="1200" cap="none" spc="0" normalizeH="0" baseline="0" noProof="0" dirty="0">
                <a:ln>
                  <a:noFill/>
                </a:ln>
                <a:solidFill>
                  <a:srgbClr val="1E5AAA"/>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srgbClr val="0057B7"/>
                </a:solidFill>
                <a:effectLst/>
                <a:uLnTx/>
                <a:uFillTx/>
                <a:latin typeface="Calibri" panose="020F0502020204030204" pitchFamily="34" charset="0"/>
                <a:ea typeface="+mn-ea"/>
                <a:cs typeface="+mn-cs"/>
              </a:rPr>
              <a:t>TTY:  1-888-232-6348    </a:t>
            </a:r>
            <a:r>
              <a:rPr kumimoji="0" lang="en-US" sz="1200" b="0" i="0" u="none" strike="noStrike" kern="1200" cap="none" spc="0" normalizeH="0" baseline="0" noProof="0" dirty="0">
                <a:ln>
                  <a:noFill/>
                </a:ln>
                <a:solidFill>
                  <a:srgbClr val="0057B7"/>
                </a:solidFill>
                <a:effectLst/>
                <a:uLnTx/>
                <a:uFillTx/>
                <a:latin typeface="Calibri" panose="020F0502020204030204" pitchFamily="34" charset="0"/>
                <a:ea typeface="+mn-ea"/>
                <a:cs typeface="+mn-cs"/>
                <a:hlinkClick r:id="rId3" tooltip="cdc.gov"/>
              </a:rPr>
              <a:t>cdc.gov </a:t>
            </a:r>
            <a:r>
              <a:rPr kumimoji="0" lang="en-US" sz="1200" b="0" i="0" u="none" strike="noStrike" kern="1200" cap="none" spc="0" normalizeH="0" baseline="0" noProof="0" dirty="0">
                <a:ln>
                  <a:noFill/>
                </a:ln>
                <a:solidFill>
                  <a:srgbClr val="0057B7"/>
                </a:solidFill>
                <a:effectLst/>
                <a:uLnTx/>
                <a:uFillTx/>
                <a:latin typeface="Calibri" panose="020F0502020204030204" pitchFamily="34" charset="0"/>
                <a:ea typeface="+mn-ea"/>
                <a:cs typeface="+mn-cs"/>
              </a:rPr>
              <a:t>    </a:t>
            </a:r>
            <a:r>
              <a:rPr kumimoji="0" lang="en-US" sz="1200" b="0" i="0" u="none" strike="noStrike" kern="1200" cap="none" spc="0" normalizeH="0" baseline="0" noProof="0" dirty="0">
                <a:ln>
                  <a:noFill/>
                </a:ln>
                <a:solidFill>
                  <a:srgbClr val="0057B7"/>
                </a:solidFill>
                <a:effectLst/>
                <a:uLnTx/>
                <a:uFillTx/>
                <a:latin typeface="Calibri" panose="020F0502020204030204" pitchFamily="34" charset="0"/>
                <a:ea typeface="+mn-ea"/>
                <a:cs typeface="+mn-cs"/>
                <a:hlinkClick r:id="rId4" tooltip="atsdr.cdc.gov"/>
              </a:rPr>
              <a:t>atsdr.cdc.gov </a:t>
            </a:r>
            <a:endParaRPr kumimoji="0" lang="en-US" sz="1200" b="0" i="0" u="none" strike="noStrike" kern="1200" cap="none" spc="0" normalizeH="0" baseline="0" noProof="0" dirty="0">
              <a:ln>
                <a:noFill/>
              </a:ln>
              <a:solidFill>
                <a:srgbClr val="0057B7"/>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57B7"/>
                </a:solidFill>
                <a:effectLst/>
                <a:uLnTx/>
                <a:uFillTx/>
                <a:latin typeface="Calibri" panose="020F0502020204030204" pitchFamily="34" charset="0"/>
                <a:ea typeface="+mn-ea"/>
                <a:cs typeface="+mn-cs"/>
              </a:rPr>
              <a:t>Follow us on X (Twitter) @CDCgov &amp; @CDCEnvironment</a:t>
            </a:r>
            <a:br>
              <a:rPr kumimoji="0" lang="en-US" sz="1200" b="0" i="0" u="none" strike="noStrike" kern="1200" cap="none" spc="0" normalizeH="0" baseline="0" noProof="0" dirty="0">
                <a:ln>
                  <a:noFill/>
                </a:ln>
                <a:solidFill>
                  <a:srgbClr val="1E5AAA"/>
                </a:solidFill>
                <a:effectLst/>
                <a:uLnTx/>
                <a:uFillTx/>
                <a:latin typeface="Calibri" panose="020F0502020204030204" pitchFamily="34" charset="0"/>
                <a:ea typeface="+mn-ea"/>
                <a:cs typeface="+mn-cs"/>
              </a:rPr>
            </a:br>
            <a:br>
              <a:rPr kumimoji="0" lang="en-US" sz="1200" b="0" i="0" u="none" strike="noStrike" kern="1200" cap="none" spc="0" normalizeH="0" baseline="0" noProof="0" dirty="0">
                <a:ln>
                  <a:noFill/>
                </a:ln>
                <a:solidFill>
                  <a:srgbClr val="1E5AAA"/>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 findings and conclusions in this report are those of the authors and do not necessarily represent the official position of the U. S. Centers for Disease Control and Prevention and the Agency for Toxic Substances and Disease Registry.</a:t>
            </a:r>
            <a:endParaRPr lang="en-US" dirty="0"/>
          </a:p>
        </p:txBody>
      </p:sp>
    </p:spTree>
    <p:extLst>
      <p:ext uri="{BB962C8B-B14F-4D97-AF65-F5344CB8AC3E}">
        <p14:creationId xmlns:p14="http://schemas.microsoft.com/office/powerpoint/2010/main" val="157360554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5804B2-D6FD-CA20-2F0E-0DC15D396F63}"/>
              </a:ext>
            </a:extLst>
          </p:cNvPr>
          <p:cNvSpPr>
            <a:spLocks noGrp="1"/>
          </p:cNvSpPr>
          <p:nvPr>
            <p:ph type="title"/>
          </p:nvPr>
        </p:nvSpPr>
        <p:spPr>
          <a:xfrm>
            <a:off x="457200" y="206375"/>
            <a:ext cx="6908400" cy="857250"/>
          </a:xfrm>
        </p:spPr>
        <p:txBody>
          <a:bodyPr/>
          <a:lstStyle/>
          <a:p>
            <a:r>
              <a:rPr lang="en-US" dirty="0"/>
              <a:t>Overview of the 2025 PHAP Application Timeline </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a:xfrm>
            <a:off x="8641079" y="4800599"/>
            <a:ext cx="402336" cy="274320"/>
          </a:xfrm>
        </p:spPr>
        <p:txBody>
          <a:bodyPr/>
          <a:lstStyle/>
          <a:p>
            <a:pPr lvl="0"/>
            <a:fld id="{BE1A0740-F252-4427-A288-A0F9AF0CD4D9}" type="slidenum">
              <a:rPr lang="en-US" noProof="0" smtClean="0"/>
              <a:pPr lvl="0"/>
              <a:t>4</a:t>
            </a:fld>
            <a:endParaRPr lang="en-US" noProof="0" dirty="0"/>
          </a:p>
        </p:txBody>
      </p:sp>
      <p:graphicFrame>
        <p:nvGraphicFramePr>
          <p:cNvPr id="15" name="Diagram 14" descr="Timeline">
            <a:extLst>
              <a:ext uri="{FF2B5EF4-FFF2-40B4-BE49-F238E27FC236}">
                <a16:creationId xmlns:a16="http://schemas.microsoft.com/office/drawing/2014/main" id="{B7147B73-E422-EBAB-896F-A1E2178872EA}"/>
              </a:ext>
            </a:extLst>
          </p:cNvPr>
          <p:cNvGraphicFramePr/>
          <p:nvPr>
            <p:extLst>
              <p:ext uri="{D42A27DB-BD31-4B8C-83A1-F6EECF244321}">
                <p14:modId xmlns:p14="http://schemas.microsoft.com/office/powerpoint/2010/main" val="3163581370"/>
              </p:ext>
            </p:extLst>
          </p:nvPr>
        </p:nvGraphicFramePr>
        <p:xfrm>
          <a:off x="605245" y="1963972"/>
          <a:ext cx="7894321" cy="2033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Arrow: Down 15">
            <a:extLst>
              <a:ext uri="{FF2B5EF4-FFF2-40B4-BE49-F238E27FC236}">
                <a16:creationId xmlns:a16="http://schemas.microsoft.com/office/drawing/2014/main" id="{EBA5AE2F-F2CF-EAAF-386A-BC56DEBD26B0}"/>
              </a:ext>
              <a:ext uri="{C183D7F6-B498-43B3-948B-1728B52AA6E4}">
                <adec:decorative xmlns:adec="http://schemas.microsoft.com/office/drawing/2017/decorative" val="1"/>
              </a:ext>
            </a:extLst>
          </p:cNvPr>
          <p:cNvSpPr/>
          <p:nvPr/>
        </p:nvSpPr>
        <p:spPr>
          <a:xfrm>
            <a:off x="2076053" y="1286356"/>
            <a:ext cx="364686" cy="645766"/>
          </a:xfrm>
          <a:prstGeom prst="downArrow">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LT Pro"/>
              <a:ea typeface="+mn-ea"/>
              <a:cs typeface="+mn-cs"/>
            </a:endParaRPr>
          </a:p>
        </p:txBody>
      </p:sp>
    </p:spTree>
    <p:extLst>
      <p:ext uri="{BB962C8B-B14F-4D97-AF65-F5344CB8AC3E}">
        <p14:creationId xmlns:p14="http://schemas.microsoft.com/office/powerpoint/2010/main" val="303552896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C2890-F1AB-3B29-4586-E9D3E782F93C}"/>
              </a:ext>
            </a:extLst>
          </p:cNvPr>
          <p:cNvSpPr>
            <a:spLocks noGrp="1"/>
          </p:cNvSpPr>
          <p:nvPr>
            <p:ph type="title"/>
          </p:nvPr>
        </p:nvSpPr>
        <p:spPr>
          <a:xfrm>
            <a:off x="457200" y="206375"/>
            <a:ext cx="8229600" cy="857250"/>
          </a:xfrm>
        </p:spPr>
        <p:txBody>
          <a:bodyPr/>
          <a:lstStyle/>
          <a:p>
            <a:pPr lvl="0"/>
            <a:r>
              <a:rPr lang="en-US" noProof="0" dirty="0"/>
              <a:t>What is PHAP?</a:t>
            </a:r>
            <a:endParaRPr lang="en-US" dirty="0"/>
          </a:p>
        </p:txBody>
      </p:sp>
      <p:sp>
        <p:nvSpPr>
          <p:cNvPr id="3" name="Text Placeholder 2">
            <a:extLst>
              <a:ext uri="{FF2B5EF4-FFF2-40B4-BE49-F238E27FC236}">
                <a16:creationId xmlns:a16="http://schemas.microsoft.com/office/drawing/2014/main" id="{A55DA906-22DD-A206-7AB3-ABBA6DB6C578}"/>
              </a:ext>
            </a:extLst>
          </p:cNvPr>
          <p:cNvSpPr>
            <a:spLocks noGrp="1"/>
          </p:cNvSpPr>
          <p:nvPr>
            <p:ph type="body" sz="quarter" idx="10"/>
          </p:nvPr>
        </p:nvSpPr>
        <p:spPr>
          <a:xfrm>
            <a:off x="457200" y="1090800"/>
            <a:ext cx="8229600" cy="3596399"/>
          </a:xfrm>
        </p:spPr>
        <p:txBody>
          <a:bodyPr>
            <a:normAutofit/>
          </a:bodyPr>
          <a:lstStyle/>
          <a:p>
            <a:pPr lvl="0"/>
            <a:r>
              <a:rPr lang="en-US" sz="1600" noProof="0" dirty="0"/>
              <a:t>Two year, paid, competency-based training program for early-career public health professionals</a:t>
            </a:r>
          </a:p>
          <a:p>
            <a:pPr lvl="1"/>
            <a:r>
              <a:rPr lang="en-US" sz="1400" noProof="0" dirty="0"/>
              <a:t>Associates are federal government employees while in PHAP</a:t>
            </a:r>
          </a:p>
          <a:p>
            <a:pPr lvl="1"/>
            <a:r>
              <a:rPr lang="en-US" sz="1400" noProof="0" dirty="0"/>
              <a:t>Associates are assigned to one host site and work in one subject/program area</a:t>
            </a:r>
          </a:p>
          <a:p>
            <a:pPr lvl="1"/>
            <a:r>
              <a:rPr lang="en-US" sz="1400" noProof="0" dirty="0"/>
              <a:t>Associates gain hands-on experience in public health programs and service delivery</a:t>
            </a:r>
          </a:p>
          <a:p>
            <a:pPr lvl="0"/>
            <a:r>
              <a:rPr lang="en-US" sz="1600" noProof="0" dirty="0"/>
              <a:t>CDC partnership with host sites</a:t>
            </a:r>
          </a:p>
          <a:p>
            <a:pPr lvl="1"/>
            <a:r>
              <a:rPr lang="en-US" sz="1400" noProof="0" dirty="0"/>
              <a:t>State, tribal, local, and territorial health departments and nongovernmental organizations</a:t>
            </a:r>
          </a:p>
          <a:p>
            <a:pPr lvl="0"/>
            <a:r>
              <a:rPr lang="en-US" sz="1600" noProof="0" dirty="0"/>
              <a:t>PHAP is NOT</a:t>
            </a:r>
          </a:p>
          <a:p>
            <a:pPr lvl="1"/>
            <a:r>
              <a:rPr lang="en-US" sz="1400" noProof="0" dirty="0"/>
              <a:t>An internship</a:t>
            </a:r>
          </a:p>
          <a:p>
            <a:pPr lvl="1"/>
            <a:r>
              <a:rPr lang="en-US" sz="1400" noProof="0" dirty="0"/>
              <a:t>Administrative staffing support</a:t>
            </a:r>
          </a:p>
          <a:p>
            <a:pPr lvl="1"/>
            <a:r>
              <a:rPr lang="en-US" sz="1400" noProof="0" dirty="0"/>
              <a:t>A program that provides host sites with CDC subject matter experts</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a:xfrm>
            <a:off x="8641079" y="4800599"/>
            <a:ext cx="402336" cy="274320"/>
          </a:xfrm>
        </p:spPr>
        <p:txBody>
          <a:bodyPr/>
          <a:lstStyle/>
          <a:p>
            <a:pPr lvl="0"/>
            <a:fld id="{BE1A0740-F252-4427-A288-A0F9AF0CD4D9}" type="slidenum">
              <a:rPr lang="en-US" noProof="0" smtClean="0"/>
              <a:pPr lvl="0"/>
              <a:t>5</a:t>
            </a:fld>
            <a:endParaRPr lang="en-US" noProof="0" dirty="0"/>
          </a:p>
        </p:txBody>
      </p:sp>
    </p:spTree>
    <p:extLst>
      <p:ext uri="{BB962C8B-B14F-4D97-AF65-F5344CB8AC3E}">
        <p14:creationId xmlns:p14="http://schemas.microsoft.com/office/powerpoint/2010/main" val="37240227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057B7D-733B-6E46-0ED2-42AD961C50F2}"/>
              </a:ext>
            </a:extLst>
          </p:cNvPr>
          <p:cNvSpPr>
            <a:spLocks noGrp="1"/>
          </p:cNvSpPr>
          <p:nvPr>
            <p:ph type="title"/>
          </p:nvPr>
        </p:nvSpPr>
        <p:spPr>
          <a:xfrm>
            <a:off x="457200" y="205979"/>
            <a:ext cx="8229600" cy="857250"/>
          </a:xfrm>
        </p:spPr>
        <p:txBody>
          <a:bodyPr/>
          <a:lstStyle/>
          <a:p>
            <a:r>
              <a:rPr lang="en-US" dirty="0"/>
              <a:t>PHAP competency domains</a:t>
            </a:r>
          </a:p>
        </p:txBody>
      </p:sp>
      <p:sp>
        <p:nvSpPr>
          <p:cNvPr id="3" name="Text Placeholder 2">
            <a:extLst>
              <a:ext uri="{FF2B5EF4-FFF2-40B4-BE49-F238E27FC236}">
                <a16:creationId xmlns:a16="http://schemas.microsoft.com/office/drawing/2014/main" id="{A55DA906-22DD-A206-7AB3-ABBA6DB6C578}"/>
              </a:ext>
            </a:extLst>
          </p:cNvPr>
          <p:cNvSpPr>
            <a:spLocks noGrp="1"/>
          </p:cNvSpPr>
          <p:nvPr>
            <p:ph type="body" sz="quarter" idx="10"/>
          </p:nvPr>
        </p:nvSpPr>
        <p:spPr>
          <a:xfrm>
            <a:off x="457200" y="893217"/>
            <a:ext cx="6865061" cy="3781971"/>
          </a:xfrm>
        </p:spPr>
        <p:txBody>
          <a:bodyPr>
            <a:normAutofit/>
          </a:bodyPr>
          <a:lstStyle/>
          <a:p>
            <a:pPr marL="0" indent="0">
              <a:buNone/>
            </a:pPr>
            <a:r>
              <a:rPr lang="en-US" sz="1700" dirty="0"/>
              <a:t>1.0: Analytic and assessment</a:t>
            </a:r>
          </a:p>
          <a:p>
            <a:pPr marL="0" indent="0">
              <a:buNone/>
            </a:pPr>
            <a:r>
              <a:rPr lang="en-US" sz="1700" dirty="0"/>
              <a:t>2.0: Public health science</a:t>
            </a:r>
          </a:p>
          <a:p>
            <a:pPr marL="0" indent="0">
              <a:buNone/>
            </a:pPr>
            <a:r>
              <a:rPr lang="en-US" sz="1700" dirty="0"/>
              <a:t>3.0: Program planning, management, and improvement</a:t>
            </a:r>
          </a:p>
          <a:p>
            <a:pPr marL="0" indent="0">
              <a:buNone/>
            </a:pPr>
            <a:r>
              <a:rPr lang="en-US" sz="1700" dirty="0"/>
              <a:t>4.0: Public health policy and law</a:t>
            </a:r>
          </a:p>
          <a:p>
            <a:pPr marL="0" indent="0">
              <a:buNone/>
            </a:pPr>
            <a:r>
              <a:rPr lang="en-US" sz="1700" dirty="0"/>
              <a:t>5.0: Professionalism</a:t>
            </a:r>
          </a:p>
          <a:p>
            <a:pPr marL="0" indent="0">
              <a:buNone/>
            </a:pPr>
            <a:r>
              <a:rPr lang="en-US" sz="1700" dirty="0"/>
              <a:t>6.0: Communication</a:t>
            </a:r>
          </a:p>
          <a:p>
            <a:pPr marL="0" indent="0">
              <a:buNone/>
            </a:pPr>
            <a:r>
              <a:rPr lang="en-US" sz="1700" dirty="0"/>
              <a:t>7.0: Health equity</a:t>
            </a:r>
          </a:p>
          <a:p>
            <a:pPr marL="0" indent="0">
              <a:buNone/>
            </a:pPr>
            <a:r>
              <a:rPr lang="en-US" sz="1700" dirty="0"/>
              <a:t>8.0: Community dimensions of public health</a:t>
            </a:r>
          </a:p>
          <a:p>
            <a:pPr marL="0" indent="0">
              <a:buNone/>
            </a:pPr>
            <a:r>
              <a:rPr lang="en-US" sz="1700" dirty="0"/>
              <a:t>9.0: Public health funding and budgeting</a:t>
            </a:r>
          </a:p>
          <a:p>
            <a:pPr marL="0" indent="0">
              <a:buNone/>
            </a:pPr>
            <a:r>
              <a:rPr lang="en-US" sz="1700" dirty="0"/>
              <a:t>10.0: Emergency preparedness and response</a:t>
            </a:r>
          </a:p>
          <a:p>
            <a:pPr marL="0" indent="0">
              <a:buNone/>
            </a:pPr>
            <a:r>
              <a:rPr lang="en-US" sz="1700" dirty="0"/>
              <a:t>11.0: Evaluation</a:t>
            </a:r>
          </a:p>
        </p:txBody>
      </p:sp>
      <p:sp>
        <p:nvSpPr>
          <p:cNvPr id="7" name="Text Placeholder 6">
            <a:extLst>
              <a:ext uri="{FF2B5EF4-FFF2-40B4-BE49-F238E27FC236}">
                <a16:creationId xmlns:a16="http://schemas.microsoft.com/office/drawing/2014/main" id="{DDEEE944-70B6-C253-6AFF-10D580FB3233}"/>
              </a:ext>
            </a:extLst>
          </p:cNvPr>
          <p:cNvSpPr>
            <a:spLocks noGrp="1"/>
          </p:cNvSpPr>
          <p:nvPr>
            <p:ph type="body" sz="quarter" idx="11"/>
          </p:nvPr>
        </p:nvSpPr>
        <p:spPr>
          <a:xfrm>
            <a:off x="1603727" y="4122536"/>
            <a:ext cx="6978037" cy="812818"/>
          </a:xfrm>
        </p:spPr>
        <p:txBody>
          <a:bodyPr/>
          <a:lstStyle/>
          <a:p>
            <a:pPr marL="0" lvl="0" indent="0" algn="r">
              <a:spcBef>
                <a:spcPts val="0"/>
              </a:spcBef>
              <a:buNone/>
            </a:pPr>
            <a:r>
              <a:rPr lang="en-US" sz="1400" noProof="0" dirty="0"/>
              <a:t>Full list of PHAP domains and competencies </a:t>
            </a:r>
          </a:p>
          <a:p>
            <a:pPr marL="0" lvl="0" indent="0" algn="r">
              <a:spcBef>
                <a:spcPts val="0"/>
              </a:spcBef>
              <a:buNone/>
            </a:pPr>
            <a:r>
              <a:rPr lang="en-US" sz="1400" noProof="0" dirty="0"/>
              <a:t>can be found on PHAP’s website:</a:t>
            </a:r>
          </a:p>
          <a:p>
            <a:pPr marL="0" lvl="0" indent="0" algn="r">
              <a:spcBef>
                <a:spcPts val="0"/>
              </a:spcBef>
              <a:buNone/>
            </a:pPr>
            <a:r>
              <a:rPr lang="en-US" sz="1400" noProof="0" dirty="0">
                <a:hlinkClick r:id="rId3"/>
              </a:rPr>
              <a:t>https://www.cdc.gov/phap/media/pdfs/PHAP_Competencies_2023_02_15v3.2.pdf</a:t>
            </a:r>
            <a:endParaRPr lang="en-US" sz="1400" noProof="0" dirty="0"/>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a:xfrm>
            <a:off x="8641080" y="4800600"/>
            <a:ext cx="402336" cy="274320"/>
          </a:xfrm>
        </p:spPr>
        <p:txBody>
          <a:bodyPr/>
          <a:lstStyle/>
          <a:p>
            <a:pPr lvl="0"/>
            <a:fld id="{BE1A0740-F252-4427-A288-A0F9AF0CD4D9}" type="slidenum">
              <a:rPr lang="en-US" noProof="0" smtClean="0"/>
              <a:pPr lvl="0"/>
              <a:t>6</a:t>
            </a:fld>
            <a:endParaRPr lang="en-US" noProof="0" dirty="0"/>
          </a:p>
        </p:txBody>
      </p:sp>
      <p:pic>
        <p:nvPicPr>
          <p:cNvPr id="5" name="Graphic 4">
            <a:extLst>
              <a:ext uri="{FF2B5EF4-FFF2-40B4-BE49-F238E27FC236}">
                <a16:creationId xmlns:a16="http://schemas.microsoft.com/office/drawing/2014/main" id="{D71D189A-9B43-3D5A-44B5-40CDDB9DACC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46860" y="837737"/>
            <a:ext cx="2275117" cy="2275117"/>
          </a:xfrm>
          <a:prstGeom prst="rect">
            <a:avLst/>
          </a:prstGeom>
        </p:spPr>
      </p:pic>
    </p:spTree>
    <p:extLst>
      <p:ext uri="{BB962C8B-B14F-4D97-AF65-F5344CB8AC3E}">
        <p14:creationId xmlns:p14="http://schemas.microsoft.com/office/powerpoint/2010/main" val="285489284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9F2A52-AA3F-8464-9A9C-4A39CB9A8AD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16881" r="17875"/>
          <a:stretch/>
        </p:blipFill>
        <p:spPr>
          <a:xfrm>
            <a:off x="7696494" y="203595"/>
            <a:ext cx="944585" cy="1447793"/>
          </a:xfrm>
          <a:prstGeom prst="rect">
            <a:avLst/>
          </a:prstGeom>
          <a:ln>
            <a:noFill/>
          </a:ln>
        </p:spPr>
      </p:pic>
      <p:sp>
        <p:nvSpPr>
          <p:cNvPr id="8" name="Title 7">
            <a:extLst>
              <a:ext uri="{FF2B5EF4-FFF2-40B4-BE49-F238E27FC236}">
                <a16:creationId xmlns:a16="http://schemas.microsoft.com/office/drawing/2014/main" id="{E1812A5D-B2BA-39EF-FBA2-396ABA3CC5F8}"/>
              </a:ext>
            </a:extLst>
          </p:cNvPr>
          <p:cNvSpPr>
            <a:spLocks noGrp="1"/>
          </p:cNvSpPr>
          <p:nvPr>
            <p:ph type="title"/>
          </p:nvPr>
        </p:nvSpPr>
        <p:spPr>
          <a:xfrm>
            <a:off x="457200" y="205979"/>
            <a:ext cx="8037188" cy="857250"/>
          </a:xfrm>
        </p:spPr>
        <p:txBody>
          <a:bodyPr/>
          <a:lstStyle/>
          <a:p>
            <a:pPr marL="0" marR="0" lvl="0" indent="0" defTabSz="914400" rtl="0" eaLnBrk="0" fontAlgn="base" latinLnBrk="0" hangingPunct="0">
              <a:lnSpc>
                <a:spcPct val="100000"/>
              </a:lnSpc>
              <a:spcBef>
                <a:spcPct val="0"/>
              </a:spcBef>
              <a:spcAft>
                <a:spcPct val="0"/>
              </a:spcAft>
              <a:tabLst/>
              <a:defRPr/>
            </a:pPr>
            <a:r>
              <a:rPr kumimoji="0" lang="en-US" i="0" u="none" strike="noStrike" kern="1200" cap="none" spc="0" normalizeH="0" baseline="0" noProof="0" dirty="0">
                <a:ln>
                  <a:noFill/>
                </a:ln>
                <a:effectLst/>
                <a:uLnTx/>
                <a:uFillTx/>
                <a:latin typeface="Myriad Web Pro" panose="020B0503030403020204" pitchFamily="34" charset="0"/>
                <a:ea typeface="+mn-ea"/>
                <a:cs typeface="+mn-cs"/>
              </a:rPr>
              <a:t>“Three-legged stool” concept of </a:t>
            </a:r>
            <a:br>
              <a:rPr kumimoji="0" lang="en-US" i="0" u="none" strike="noStrike" kern="1200" cap="none" spc="0" normalizeH="0" baseline="0" noProof="0" dirty="0">
                <a:ln>
                  <a:noFill/>
                </a:ln>
                <a:effectLst/>
                <a:uLnTx/>
                <a:uFillTx/>
                <a:latin typeface="Myriad Web Pro" panose="020B0503030403020204" pitchFamily="34" charset="0"/>
                <a:ea typeface="+mn-ea"/>
                <a:cs typeface="+mn-cs"/>
              </a:rPr>
            </a:br>
            <a:r>
              <a:rPr kumimoji="0" lang="en-US" i="0" u="none" strike="noStrike" kern="1200" cap="none" spc="0" normalizeH="0" baseline="0" noProof="0" dirty="0">
                <a:ln>
                  <a:noFill/>
                </a:ln>
                <a:effectLst/>
                <a:uLnTx/>
                <a:uFillTx/>
                <a:latin typeface="Myriad Web Pro" panose="020B0503030403020204" pitchFamily="34" charset="0"/>
                <a:ea typeface="+mn-ea"/>
                <a:cs typeface="+mn-cs"/>
              </a:rPr>
              <a:t>PHAP goals</a:t>
            </a:r>
            <a:endParaRPr lang="en-US" dirty="0"/>
          </a:p>
        </p:txBody>
      </p:sp>
      <p:sp>
        <p:nvSpPr>
          <p:cNvPr id="9" name="Text Placeholder 8">
            <a:extLst>
              <a:ext uri="{FF2B5EF4-FFF2-40B4-BE49-F238E27FC236}">
                <a16:creationId xmlns:a16="http://schemas.microsoft.com/office/drawing/2014/main" id="{B99304EF-B4CB-4762-D7B0-1FC798E1253D}"/>
              </a:ext>
            </a:extLst>
          </p:cNvPr>
          <p:cNvSpPr>
            <a:spLocks noGrp="1"/>
          </p:cNvSpPr>
          <p:nvPr>
            <p:ph type="body" sz="quarter" idx="10"/>
          </p:nvPr>
        </p:nvSpPr>
        <p:spPr/>
        <p:txBody>
          <a:bodyPr/>
          <a:lstStyle/>
          <a:p>
            <a:pPr marL="457200" marR="0" lvl="0" indent="-457200" algn="l" defTabSz="914400" rtl="0" eaLnBrk="0" fontAlgn="base" latinLnBrk="0" hangingPunct="0">
              <a:lnSpc>
                <a:spcPts val="2200"/>
              </a:lnSpc>
              <a:spcBef>
                <a:spcPct val="20000"/>
              </a:spcBef>
              <a:spcAft>
                <a:spcPct val="0"/>
              </a:spcAft>
              <a:buClr>
                <a:srgbClr val="003BC0"/>
              </a:buClr>
              <a:buSzTx/>
              <a:buFont typeface="+mj-lt"/>
              <a:buAutoNum type="arabicPeriod"/>
              <a:tabLst/>
              <a:defRPr/>
            </a:pPr>
            <a:r>
              <a:rPr kumimoji="0" lang="en-US" sz="1800" b="1" i="0" u="none" strike="noStrike" kern="1200" cap="none" spc="0" normalizeH="0" baseline="0" noProof="0" dirty="0">
                <a:ln>
                  <a:noFill/>
                </a:ln>
                <a:solidFill>
                  <a:srgbClr val="1D1D1D"/>
                </a:solidFill>
                <a:effectLst/>
                <a:uLnTx/>
                <a:uFillTx/>
                <a:latin typeface="Calibri" panose="020F0502020204030204" pitchFamily="34" charset="0"/>
                <a:ea typeface="+mn-ea"/>
                <a:cs typeface="+mn-cs"/>
              </a:rPr>
              <a:t>Host site benefits</a:t>
            </a:r>
          </a:p>
          <a:p>
            <a:pPr marL="857250" marR="0" lvl="1" indent="-457200" algn="l" defTabSz="914400" rtl="0" eaLnBrk="0" fontAlgn="base" latinLnBrk="0" hangingPunct="0">
              <a:lnSpc>
                <a:spcPts val="2000"/>
              </a:lnSpc>
              <a:spcBef>
                <a:spcPct val="20000"/>
              </a:spcBef>
              <a:spcAft>
                <a:spcPct val="0"/>
              </a:spcAft>
              <a:buClr>
                <a:srgbClr val="005761"/>
              </a:buClr>
              <a:buSzTx/>
              <a:buFont typeface="Arial" panose="020B0604020202020204" pitchFamily="34" charset="0"/>
              <a:buChar char="-"/>
              <a:tabLst>
                <a:tab pos="400050" algn="l"/>
              </a:tabLst>
              <a:defRPr/>
            </a:pPr>
            <a:r>
              <a:rPr kumimoji="0" lang="en-US" sz="1600" b="0" i="0" u="none" strike="noStrike" kern="1200" cap="none" spc="0" normalizeH="0" baseline="0" noProof="0" dirty="0">
                <a:ln>
                  <a:noFill/>
                </a:ln>
                <a:solidFill>
                  <a:srgbClr val="1D1D1D"/>
                </a:solidFill>
                <a:effectLst/>
                <a:uLnTx/>
                <a:uFillTx/>
                <a:latin typeface="Calibri" panose="020F0502020204030204" pitchFamily="34" charset="0"/>
                <a:ea typeface="+mn-ea"/>
                <a:cs typeface="+mn-cs"/>
              </a:rPr>
              <a:t>Hosting an associate increases capacity, provides value-added service ​</a:t>
            </a:r>
          </a:p>
          <a:p>
            <a:pPr marL="857250" marR="0" lvl="1" indent="-457200" algn="l" defTabSz="914400" rtl="0" eaLnBrk="0" fontAlgn="base" latinLnBrk="0" hangingPunct="0">
              <a:lnSpc>
                <a:spcPts val="2000"/>
              </a:lnSpc>
              <a:spcBef>
                <a:spcPct val="20000"/>
              </a:spcBef>
              <a:spcAft>
                <a:spcPct val="0"/>
              </a:spcAft>
              <a:buClr>
                <a:srgbClr val="005761"/>
              </a:buClr>
              <a:buSzTx/>
              <a:buFont typeface="Arial" panose="020B0604020202020204" pitchFamily="34" charset="0"/>
              <a:buChar char="-"/>
              <a:tabLst>
                <a:tab pos="400050" algn="l"/>
              </a:tabLst>
              <a:defRPr/>
            </a:pPr>
            <a:r>
              <a:rPr kumimoji="0" lang="en-US" sz="1600" b="0" i="0" u="none" strike="noStrike" kern="1200" cap="none" spc="0" normalizeH="0" baseline="0" noProof="0" dirty="0">
                <a:ln>
                  <a:noFill/>
                </a:ln>
                <a:solidFill>
                  <a:srgbClr val="1D1D1D"/>
                </a:solidFill>
                <a:effectLst/>
                <a:uLnTx/>
                <a:uFillTx/>
                <a:latin typeface="Calibri" panose="020F0502020204030204" pitchFamily="34" charset="0"/>
                <a:ea typeface="+mn-ea"/>
                <a:cs typeface="+mn-cs"/>
              </a:rPr>
              <a:t>CDC-funded associates are well-rounded, energetic, flexible individuals eager to learn​</a:t>
            </a:r>
          </a:p>
          <a:p>
            <a:pPr marL="857250" marR="0" lvl="1" indent="-457200" algn="l" defTabSz="914400" rtl="0" eaLnBrk="0" fontAlgn="base" latinLnBrk="0" hangingPunct="0">
              <a:lnSpc>
                <a:spcPts val="2000"/>
              </a:lnSpc>
              <a:spcBef>
                <a:spcPct val="20000"/>
              </a:spcBef>
              <a:spcAft>
                <a:spcPct val="0"/>
              </a:spcAft>
              <a:buClr>
                <a:srgbClr val="005761"/>
              </a:buClr>
              <a:buSzTx/>
              <a:buFont typeface="Arial" panose="020B0604020202020204" pitchFamily="34" charset="0"/>
              <a:buChar char="-"/>
              <a:tabLst>
                <a:tab pos="400050" algn="l"/>
              </a:tabLst>
              <a:defRPr/>
            </a:pPr>
            <a:r>
              <a:rPr kumimoji="0" lang="en-US" sz="1600" b="0" i="0" u="none" strike="noStrike" kern="1200" cap="none" spc="0" normalizeH="0" baseline="0" noProof="0" dirty="0">
                <a:ln>
                  <a:noFill/>
                </a:ln>
                <a:solidFill>
                  <a:srgbClr val="1D1D1D"/>
                </a:solidFill>
                <a:effectLst/>
                <a:uLnTx/>
                <a:uFillTx/>
                <a:latin typeface="Calibri" panose="020F0502020204030204" pitchFamily="34" charset="0"/>
                <a:ea typeface="+mn-ea"/>
                <a:cs typeface="+mn-cs"/>
              </a:rPr>
              <a:t>PHAP is a unique partnership with CDC to develop the nation’s next generation of public health professionals</a:t>
            </a:r>
          </a:p>
          <a:p>
            <a:pPr marL="457200" marR="0" lvl="0" indent="-457200" algn="l" defTabSz="914400" rtl="0" eaLnBrk="0" fontAlgn="base" latinLnBrk="0" hangingPunct="0">
              <a:lnSpc>
                <a:spcPts val="2200"/>
              </a:lnSpc>
              <a:spcBef>
                <a:spcPct val="20000"/>
              </a:spcBef>
              <a:spcAft>
                <a:spcPct val="0"/>
              </a:spcAft>
              <a:buClr>
                <a:srgbClr val="003BC0"/>
              </a:buClr>
              <a:buSzTx/>
              <a:buFont typeface="+mj-lt"/>
              <a:buAutoNum type="arabicPeriod"/>
              <a:tabLst/>
              <a:defRPr/>
            </a:pPr>
            <a:r>
              <a:rPr kumimoji="0" lang="en-US" sz="1800" b="1" i="0" u="none" strike="noStrike" kern="1200" cap="none" spc="0" normalizeH="0" baseline="0" noProof="0" dirty="0">
                <a:ln>
                  <a:noFill/>
                </a:ln>
                <a:solidFill>
                  <a:srgbClr val="1D1D1D"/>
                </a:solidFill>
                <a:effectLst/>
                <a:uLnTx/>
                <a:uFillTx/>
                <a:latin typeface="Calibri" panose="020F0502020204030204" pitchFamily="34" charset="0"/>
                <a:ea typeface="+mn-ea"/>
                <a:cs typeface="+mn-cs"/>
              </a:rPr>
              <a:t>Associate benefits</a:t>
            </a:r>
          </a:p>
          <a:p>
            <a:pPr marL="857250" marR="0" lvl="1" indent="-457200" algn="l" defTabSz="914400" rtl="0" eaLnBrk="0" fontAlgn="base" latinLnBrk="0" hangingPunct="0">
              <a:lnSpc>
                <a:spcPts val="2000"/>
              </a:lnSpc>
              <a:spcBef>
                <a:spcPct val="20000"/>
              </a:spcBef>
              <a:spcAft>
                <a:spcPct val="0"/>
              </a:spcAft>
              <a:buClr>
                <a:srgbClr val="005761"/>
              </a:buClr>
              <a:buSzTx/>
              <a:buFont typeface="Arial" panose="020B0604020202020204" pitchFamily="34" charset="0"/>
              <a:buChar char="-"/>
              <a:tabLst>
                <a:tab pos="400050" algn="l"/>
              </a:tabLst>
              <a:defRPr/>
            </a:pPr>
            <a:r>
              <a:rPr kumimoji="0" lang="en-US" sz="1600" b="0" i="0" u="none" strike="noStrike" kern="1200" cap="none" spc="0" normalizeH="0" baseline="0" noProof="0" dirty="0">
                <a:ln>
                  <a:noFill/>
                </a:ln>
                <a:solidFill>
                  <a:srgbClr val="1D1D1D"/>
                </a:solidFill>
                <a:effectLst/>
                <a:uLnTx/>
                <a:uFillTx/>
                <a:latin typeface="Calibri" panose="020F0502020204030204" pitchFamily="34" charset="0"/>
                <a:ea typeface="+mn-ea"/>
                <a:cs typeface="+mn-cs"/>
              </a:rPr>
              <a:t>Associates gain experience in onsite public health programs and service delivery</a:t>
            </a:r>
          </a:p>
          <a:p>
            <a:pPr marL="857250" marR="0" lvl="1" indent="-457200" algn="l" defTabSz="914400" rtl="0" eaLnBrk="0" fontAlgn="base" latinLnBrk="0" hangingPunct="0">
              <a:lnSpc>
                <a:spcPts val="2000"/>
              </a:lnSpc>
              <a:spcBef>
                <a:spcPct val="20000"/>
              </a:spcBef>
              <a:spcAft>
                <a:spcPct val="0"/>
              </a:spcAft>
              <a:buClr>
                <a:srgbClr val="005761"/>
              </a:buClr>
              <a:buSzTx/>
              <a:buFont typeface="Arial" panose="020B0604020202020204" pitchFamily="34" charset="0"/>
              <a:buChar char="-"/>
              <a:tabLst>
                <a:tab pos="400050" algn="l"/>
              </a:tabLst>
              <a:defRPr/>
            </a:pPr>
            <a:r>
              <a:rPr kumimoji="0" lang="en-US" sz="1600" b="0" i="0" u="none" strike="noStrike" kern="1200" cap="none" spc="0" normalizeH="0" baseline="0" noProof="0" dirty="0">
                <a:ln>
                  <a:noFill/>
                </a:ln>
                <a:solidFill>
                  <a:srgbClr val="1D1D1D"/>
                </a:solidFill>
                <a:effectLst/>
                <a:uLnTx/>
                <a:uFillTx/>
                <a:latin typeface="Calibri" panose="020F0502020204030204" pitchFamily="34" charset="0"/>
                <a:ea typeface="+mn-ea"/>
                <a:cs typeface="+mn-cs"/>
              </a:rPr>
              <a:t>After PHAP, associates are qualified to convert non-competitively to full-time positions at CDC and the U.S. Department of Health and Human Services. </a:t>
            </a:r>
          </a:p>
          <a:p>
            <a:pPr marL="457200" marR="0" lvl="0" indent="-457200" algn="l" defTabSz="914400" rtl="0" eaLnBrk="0" fontAlgn="base" latinLnBrk="0" hangingPunct="0">
              <a:lnSpc>
                <a:spcPts val="2200"/>
              </a:lnSpc>
              <a:spcBef>
                <a:spcPct val="20000"/>
              </a:spcBef>
              <a:spcAft>
                <a:spcPct val="0"/>
              </a:spcAft>
              <a:buClr>
                <a:srgbClr val="003BC0"/>
              </a:buClr>
              <a:buSzTx/>
              <a:buFont typeface="+mj-lt"/>
              <a:buAutoNum type="arabicPeriod"/>
              <a:tabLst/>
              <a:defRPr/>
            </a:pPr>
            <a:r>
              <a:rPr kumimoji="0" lang="en-US" sz="1800" b="1" i="0" u="none" strike="noStrike" kern="1200" cap="none" spc="0" normalizeH="0" baseline="0" noProof="0" dirty="0">
                <a:ln>
                  <a:noFill/>
                </a:ln>
                <a:solidFill>
                  <a:srgbClr val="1D1D1D"/>
                </a:solidFill>
                <a:effectLst/>
                <a:uLnTx/>
                <a:uFillTx/>
                <a:latin typeface="Calibri" panose="020F0502020204030204" pitchFamily="34" charset="0"/>
                <a:ea typeface="+mn-ea"/>
                <a:cs typeface="+mn-cs"/>
              </a:rPr>
              <a:t>Public benefits </a:t>
            </a:r>
          </a:p>
          <a:p>
            <a:pPr marL="857250" marR="0" lvl="1" indent="-457200" algn="l" defTabSz="914400" rtl="0" eaLnBrk="0" fontAlgn="base" latinLnBrk="0" hangingPunct="0">
              <a:lnSpc>
                <a:spcPts val="2000"/>
              </a:lnSpc>
              <a:spcBef>
                <a:spcPct val="20000"/>
              </a:spcBef>
              <a:spcAft>
                <a:spcPct val="0"/>
              </a:spcAft>
              <a:buClr>
                <a:srgbClr val="005761"/>
              </a:buClr>
              <a:buSzTx/>
              <a:buFont typeface="Arial" panose="020B0604020202020204" pitchFamily="34" charset="0"/>
              <a:buChar char="-"/>
              <a:tabLst>
                <a:tab pos="400050" algn="l"/>
              </a:tabLst>
              <a:defRPr/>
            </a:pPr>
            <a:r>
              <a:rPr kumimoji="0" lang="en-US" sz="1600" b="0" i="0" u="none" strike="noStrike" kern="1200" cap="none" spc="0" normalizeH="0" baseline="0" noProof="0" dirty="0">
                <a:ln>
                  <a:noFill/>
                </a:ln>
                <a:solidFill>
                  <a:srgbClr val="1D1D1D"/>
                </a:solidFill>
                <a:effectLst/>
                <a:uLnTx/>
                <a:uFillTx/>
                <a:latin typeface="Calibri" panose="020F0502020204030204" pitchFamily="34" charset="0"/>
                <a:ea typeface="+mn-ea"/>
                <a:cs typeface="+mn-cs"/>
              </a:rPr>
              <a:t>Public benefits from the work of the associate at your host organization</a:t>
            </a:r>
            <a:endParaRPr kumimoji="0" lang="en-US" sz="1800" b="0" i="0" u="none" strike="noStrike" kern="1200" cap="none" spc="0" normalizeH="0" baseline="0" noProof="0" dirty="0">
              <a:ln>
                <a:noFill/>
              </a:ln>
              <a:solidFill>
                <a:srgbClr val="1D1D1D"/>
              </a:solidFill>
              <a:effectLst/>
              <a:uLnTx/>
              <a:uFillTx/>
              <a:latin typeface="Calibri" panose="020F0502020204030204" pitchFamily="34" charset="0"/>
              <a:ea typeface="+mn-ea"/>
              <a:cs typeface="+mn-cs"/>
            </a:endParaRP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lvl="0"/>
            <a:fld id="{BE1A0740-F252-4427-A288-A0F9AF0CD4D9}" type="slidenum">
              <a:rPr lang="en-US" noProof="0" smtClean="0"/>
              <a:pPr lvl="0"/>
              <a:t>7</a:t>
            </a:fld>
            <a:endParaRPr lang="en-US" noProof="0" dirty="0"/>
          </a:p>
        </p:txBody>
      </p:sp>
    </p:spTree>
    <p:extLst>
      <p:ext uri="{BB962C8B-B14F-4D97-AF65-F5344CB8AC3E}">
        <p14:creationId xmlns:p14="http://schemas.microsoft.com/office/powerpoint/2010/main" val="361221391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E42383-220F-E06D-6451-A050D0D3CFED}"/>
              </a:ext>
            </a:extLst>
          </p:cNvPr>
          <p:cNvSpPr>
            <a:spLocks noGrp="1"/>
          </p:cNvSpPr>
          <p:nvPr>
            <p:ph type="title"/>
          </p:nvPr>
        </p:nvSpPr>
        <p:spPr/>
        <p:txBody>
          <a:bodyPr/>
          <a:lstStyle/>
          <a:p>
            <a:r>
              <a:rPr lang="en-US" dirty="0"/>
              <a:t>PHAP Mission</a:t>
            </a:r>
          </a:p>
        </p:txBody>
      </p:sp>
      <p:sp>
        <p:nvSpPr>
          <p:cNvPr id="7" name="Text Placeholder 6">
            <a:extLst>
              <a:ext uri="{FF2B5EF4-FFF2-40B4-BE49-F238E27FC236}">
                <a16:creationId xmlns:a16="http://schemas.microsoft.com/office/drawing/2014/main" id="{FF93F537-2728-8FDA-1901-5B1BB23CBC11}"/>
              </a:ext>
            </a:extLst>
          </p:cNvPr>
          <p:cNvSpPr>
            <a:spLocks noGrp="1"/>
          </p:cNvSpPr>
          <p:nvPr>
            <p:ph type="body" sz="quarter" idx="10"/>
          </p:nvPr>
        </p:nvSpPr>
        <p:spPr>
          <a:xfrm>
            <a:off x="457200" y="1391018"/>
            <a:ext cx="8277262" cy="2540046"/>
          </a:xfrm>
        </p:spPr>
        <p:txBody>
          <a:bodyPr/>
          <a:lstStyle/>
          <a:p>
            <a:pPr marL="0" marR="0" lvl="0" indent="0" algn="ctr" defTabSz="914400" rtl="0" eaLnBrk="0" fontAlgn="base" latinLnBrk="0" hangingPunct="0">
              <a:lnSpc>
                <a:spcPct val="100000"/>
              </a:lnSpc>
              <a:spcBef>
                <a:spcPct val="0"/>
              </a:spcBef>
              <a:spcAft>
                <a:spcPts val="0"/>
              </a:spcAft>
              <a:buClr>
                <a:srgbClr val="003399"/>
              </a:buClr>
              <a:buSzTx/>
              <a:buFontTx/>
              <a:buNone/>
              <a:tabLst/>
              <a:defRPr/>
            </a:pPr>
            <a:r>
              <a:rPr kumimoji="0" lang="en-US" sz="2000" b="0" i="0" u="none" strike="noStrike" kern="1200" cap="none" spc="0" normalizeH="0" baseline="0" noProof="0" dirty="0">
                <a:ln>
                  <a:noFill/>
                </a:ln>
                <a:solidFill>
                  <a:srgbClr val="29434E"/>
                </a:solidFill>
                <a:effectLst/>
                <a:uLnTx/>
                <a:uFillTx/>
                <a:latin typeface="Avenir Next LT Pro" panose="020B0504020202020204" pitchFamily="34" charset="0"/>
                <a:ea typeface="+mn-ea"/>
                <a:cs typeface="+mn-cs"/>
              </a:rPr>
              <a:t>The mission of PHAP is to prepare recent graduates to </a:t>
            </a:r>
          </a:p>
          <a:p>
            <a:pPr marL="0" marR="0" lvl="0" indent="0" algn="ctr" defTabSz="914400" rtl="0" eaLnBrk="0" fontAlgn="base" latinLnBrk="0" hangingPunct="0">
              <a:lnSpc>
                <a:spcPct val="100000"/>
              </a:lnSpc>
              <a:spcBef>
                <a:spcPct val="0"/>
              </a:spcBef>
              <a:spcAft>
                <a:spcPts val="0"/>
              </a:spcAft>
              <a:buClr>
                <a:srgbClr val="003399"/>
              </a:buClr>
              <a:buSzTx/>
              <a:buFontTx/>
              <a:buNone/>
              <a:tabLst/>
              <a:defRPr/>
            </a:pPr>
            <a:r>
              <a:rPr kumimoji="0" lang="en-US" sz="2000" b="0" i="0" u="none" strike="noStrike" kern="1200" cap="none" spc="0" normalizeH="0" baseline="0" noProof="0" dirty="0">
                <a:ln>
                  <a:noFill/>
                </a:ln>
                <a:solidFill>
                  <a:srgbClr val="29434E"/>
                </a:solidFill>
                <a:effectLst/>
                <a:uLnTx/>
                <a:uFillTx/>
                <a:latin typeface="Avenir Next LT Pro" panose="020B0504020202020204" pitchFamily="34" charset="0"/>
                <a:ea typeface="+mn-ea"/>
                <a:cs typeface="+mn-cs"/>
              </a:rPr>
              <a:t>enter the public health workforce, through field experience </a:t>
            </a:r>
          </a:p>
          <a:p>
            <a:pPr marL="0" marR="0" lvl="0" indent="0" algn="ctr" defTabSz="914400" rtl="0" eaLnBrk="0" fontAlgn="base" latinLnBrk="0" hangingPunct="0">
              <a:lnSpc>
                <a:spcPct val="100000"/>
              </a:lnSpc>
              <a:spcBef>
                <a:spcPct val="0"/>
              </a:spcBef>
              <a:spcAft>
                <a:spcPts val="0"/>
              </a:spcAft>
              <a:buClr>
                <a:srgbClr val="003399"/>
              </a:buClr>
              <a:buSzTx/>
              <a:buFontTx/>
              <a:buNone/>
              <a:tabLst/>
              <a:defRPr/>
            </a:pPr>
            <a:r>
              <a:rPr kumimoji="0" lang="en-US" sz="2000" b="0" i="0" u="none" strike="noStrike" kern="1200" cap="none" spc="0" normalizeH="0" baseline="0" noProof="0" dirty="0">
                <a:ln>
                  <a:noFill/>
                </a:ln>
                <a:solidFill>
                  <a:srgbClr val="29434E"/>
                </a:solidFill>
                <a:effectLst/>
                <a:uLnTx/>
                <a:uFillTx/>
                <a:latin typeface="Avenir Next LT Pro" panose="020B0504020202020204" pitchFamily="34" charset="0"/>
                <a:ea typeface="+mn-ea"/>
                <a:cs typeface="+mn-cs"/>
              </a:rPr>
              <a:t>and structured learning.</a:t>
            </a:r>
            <a:r>
              <a:rPr kumimoji="0" lang="en-US" sz="20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a:t>
            </a:r>
            <a:endParaRPr kumimoji="0" lang="en-US" sz="3600" b="0" i="0" u="none" strike="noStrike" kern="1200" cap="none" spc="0" normalizeH="0" baseline="0" noProof="0" dirty="0">
              <a:ln>
                <a:noFill/>
              </a:ln>
              <a:solidFill>
                <a:srgbClr val="0F56DC"/>
              </a:solidFill>
              <a:effectLst/>
              <a:uLnTx/>
              <a:uFillTx/>
              <a:latin typeface="Myriad Web Pro" panose="020B0503030403020204" pitchFamily="34" charset="0"/>
              <a:ea typeface="+mn-ea"/>
              <a:cs typeface="+mn-cs"/>
            </a:endParaRPr>
          </a:p>
        </p:txBody>
      </p:sp>
      <p:sp>
        <p:nvSpPr>
          <p:cNvPr id="2" name="Slide Number Placeholder 1">
            <a:extLst>
              <a:ext uri="{FF2B5EF4-FFF2-40B4-BE49-F238E27FC236}">
                <a16:creationId xmlns:a16="http://schemas.microsoft.com/office/drawing/2014/main" id="{969B9FEC-4891-9338-E4D5-2D1063C6F720}"/>
              </a:ext>
              <a:ext uri="{C183D7F6-B498-43B3-948B-1728B52AA6E4}">
                <adec:decorative xmlns:adec="http://schemas.microsoft.com/office/drawing/2017/decorative" val="1"/>
              </a:ext>
            </a:extLst>
          </p:cNvPr>
          <p:cNvSpPr>
            <a:spLocks noGrp="1"/>
          </p:cNvSpPr>
          <p:nvPr>
            <p:ph type="sldNum" sz="quarter" idx="13"/>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7DCDC-E408-4B61-982D-00D1D5E6AEFC}"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000" b="0" i="0" u="none" strike="noStrike" kern="1200" cap="none" spc="0" normalizeH="0" baseline="0" noProof="0">
              <a:ln>
                <a:noFill/>
              </a:ln>
              <a:solidFill>
                <a:srgbClr val="0057B7"/>
              </a:solidFill>
              <a:effectLst/>
              <a:uLnTx/>
              <a:uFillTx/>
              <a:latin typeface="Calibri" panose="020F0502020204030204" pitchFamily="34" charset="0"/>
              <a:ea typeface="+mn-ea"/>
              <a:cs typeface="Calibri" panose="020F0502020204030204" pitchFamily="34" charset="0"/>
            </a:endParaRPr>
          </a:p>
        </p:txBody>
      </p:sp>
      <p:pic>
        <p:nvPicPr>
          <p:cNvPr id="3" name="Picture 2" descr="PHAP">
            <a:extLst>
              <a:ext uri="{FF2B5EF4-FFF2-40B4-BE49-F238E27FC236}">
                <a16:creationId xmlns:a16="http://schemas.microsoft.com/office/drawing/2014/main" id="{34DB3122-B3AD-68E7-0562-59885E13A6B2}"/>
              </a:ext>
            </a:extLst>
          </p:cNvPr>
          <p:cNvPicPr>
            <a:picLocks noChangeAspect="1"/>
          </p:cNvPicPr>
          <p:nvPr/>
        </p:nvPicPr>
        <p:blipFill>
          <a:blip r:embed="rId2"/>
          <a:stretch>
            <a:fillRect/>
          </a:stretch>
        </p:blipFill>
        <p:spPr>
          <a:xfrm>
            <a:off x="3044434" y="2608457"/>
            <a:ext cx="3142207" cy="2074467"/>
          </a:xfrm>
          <a:prstGeom prst="rect">
            <a:avLst/>
          </a:prstGeom>
        </p:spPr>
      </p:pic>
    </p:spTree>
    <p:extLst>
      <p:ext uri="{BB962C8B-B14F-4D97-AF65-F5344CB8AC3E}">
        <p14:creationId xmlns:p14="http://schemas.microsoft.com/office/powerpoint/2010/main" val="68454847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2E390-348F-258D-8187-86AFA929B19C}"/>
              </a:ext>
            </a:extLst>
          </p:cNvPr>
          <p:cNvSpPr>
            <a:spLocks noGrp="1"/>
          </p:cNvSpPr>
          <p:nvPr>
            <p:ph type="title"/>
          </p:nvPr>
        </p:nvSpPr>
        <p:spPr/>
        <p:txBody>
          <a:bodyPr/>
          <a:lstStyle/>
          <a:p>
            <a:r>
              <a:rPr lang="en-US" dirty="0"/>
              <a:t>Is my agency eligible to host a PHAP associate?</a:t>
            </a:r>
          </a:p>
        </p:txBody>
      </p:sp>
      <p:sp>
        <p:nvSpPr>
          <p:cNvPr id="3" name="Text Placeholder 2">
            <a:extLst>
              <a:ext uri="{FF2B5EF4-FFF2-40B4-BE49-F238E27FC236}">
                <a16:creationId xmlns:a16="http://schemas.microsoft.com/office/drawing/2014/main" id="{A55DA906-22DD-A206-7AB3-ABBA6DB6C578}"/>
              </a:ext>
            </a:extLst>
          </p:cNvPr>
          <p:cNvSpPr>
            <a:spLocks noGrp="1"/>
          </p:cNvSpPr>
          <p:nvPr>
            <p:ph type="body" sz="quarter" idx="10"/>
          </p:nvPr>
        </p:nvSpPr>
        <p:spPr>
          <a:xfrm>
            <a:off x="457200" y="1006193"/>
            <a:ext cx="8229600" cy="3502836"/>
          </a:xfrm>
        </p:spPr>
        <p:txBody>
          <a:bodyPr>
            <a:noAutofit/>
          </a:bodyPr>
          <a:lstStyle/>
          <a:p>
            <a:pPr>
              <a:spcBef>
                <a:spcPts val="600"/>
              </a:spcBef>
              <a:spcAft>
                <a:spcPts val="0"/>
              </a:spcAft>
            </a:pPr>
            <a:r>
              <a:rPr lang="en-US" sz="1600" dirty="0"/>
              <a:t>Many agency types are encouraged to apply to host an associate (only in US or its territories)</a:t>
            </a:r>
          </a:p>
          <a:p>
            <a:pPr lvl="1">
              <a:spcBef>
                <a:spcPts val="600"/>
              </a:spcBef>
              <a:spcAft>
                <a:spcPts val="0"/>
              </a:spcAft>
            </a:pPr>
            <a:r>
              <a:rPr lang="en-US" sz="1600" dirty="0"/>
              <a:t>State, tribal, local, and territorial public health agencies</a:t>
            </a:r>
          </a:p>
          <a:p>
            <a:pPr lvl="1">
              <a:spcBef>
                <a:spcPts val="600"/>
              </a:spcBef>
              <a:spcAft>
                <a:spcPts val="0"/>
              </a:spcAft>
            </a:pPr>
            <a:r>
              <a:rPr lang="en-US" sz="1600" dirty="0"/>
              <a:t>Nongovernmental organizations (such as community-based organizations)</a:t>
            </a:r>
          </a:p>
          <a:p>
            <a:pPr lvl="1">
              <a:spcBef>
                <a:spcPts val="600"/>
              </a:spcBef>
              <a:spcAft>
                <a:spcPts val="0"/>
              </a:spcAft>
            </a:pPr>
            <a:r>
              <a:rPr lang="en-US" sz="1600" dirty="0"/>
              <a:t>Public health institutes and associations</a:t>
            </a:r>
          </a:p>
          <a:p>
            <a:pPr lvl="1">
              <a:spcBef>
                <a:spcPts val="600"/>
              </a:spcBef>
              <a:spcAft>
                <a:spcPts val="0"/>
              </a:spcAft>
            </a:pPr>
            <a:r>
              <a:rPr lang="en-US" sz="1600" dirty="0"/>
              <a:t>Academic institutions</a:t>
            </a:r>
          </a:p>
          <a:p>
            <a:pPr>
              <a:spcBef>
                <a:spcPts val="600"/>
              </a:spcBef>
              <a:spcAft>
                <a:spcPts val="0"/>
              </a:spcAft>
            </a:pPr>
            <a:r>
              <a:rPr lang="en-US" sz="1600" dirty="0"/>
              <a:t>A host site must be able to provide a two-year hands-on learning experience that:</a:t>
            </a:r>
          </a:p>
          <a:p>
            <a:pPr lvl="1">
              <a:spcBef>
                <a:spcPts val="600"/>
              </a:spcBef>
              <a:spcAft>
                <a:spcPts val="0"/>
              </a:spcAft>
            </a:pPr>
            <a:r>
              <a:rPr lang="en-US" sz="1600" dirty="0"/>
              <a:t>Is suitable for recent graduates with a bachelor's or master's degree with little or no work experience in public health</a:t>
            </a:r>
          </a:p>
          <a:p>
            <a:pPr lvl="1">
              <a:spcBef>
                <a:spcPts val="600"/>
              </a:spcBef>
              <a:spcAft>
                <a:spcPts val="0"/>
              </a:spcAft>
            </a:pPr>
            <a:r>
              <a:rPr lang="en-US" sz="1600" dirty="0"/>
              <a:t>Will enable the associate to develop proficiency in required PHAP competencies</a:t>
            </a:r>
          </a:p>
          <a:p>
            <a:pPr>
              <a:spcBef>
                <a:spcPts val="600"/>
              </a:spcBef>
              <a:spcAft>
                <a:spcPts val="0"/>
              </a:spcAft>
            </a:pPr>
            <a:r>
              <a:rPr lang="en-US" sz="1600" dirty="0"/>
              <a:t>Host sites must identify a primary and secondary host supervisor to provide ongoing day-to-day supervision of the associate</a:t>
            </a:r>
          </a:p>
          <a:p>
            <a:pPr>
              <a:spcBef>
                <a:spcPts val="600"/>
              </a:spcBef>
              <a:spcAft>
                <a:spcPts val="0"/>
              </a:spcAft>
            </a:pPr>
            <a:r>
              <a:rPr lang="en-US" sz="1600" dirty="0"/>
              <a:t>Host sites cannot be 100% remote</a:t>
            </a:r>
          </a:p>
        </p:txBody>
      </p:sp>
      <p:sp>
        <p:nvSpPr>
          <p:cNvPr id="11" name="Slide Number Placeholder 10">
            <a:extLst>
              <a:ext uri="{FF2B5EF4-FFF2-40B4-BE49-F238E27FC236}">
                <a16:creationId xmlns:a16="http://schemas.microsoft.com/office/drawing/2014/main" id="{1AE79E64-EB71-4EFF-DC04-FBF00111AE26}"/>
              </a:ext>
              <a:ext uri="{C183D7F6-B498-43B3-948B-1728B52AA6E4}">
                <adec:decorative xmlns:adec="http://schemas.microsoft.com/office/drawing/2017/decorative" val="1"/>
              </a:ext>
            </a:extLst>
          </p:cNvPr>
          <p:cNvSpPr>
            <a:spLocks noGrp="1"/>
          </p:cNvSpPr>
          <p:nvPr>
            <p:ph type="sldNum" sz="quarter" idx="17"/>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000" b="0" i="0" u="none" strike="noStrike" kern="1200" cap="none" spc="0" normalizeH="0" baseline="0" noProof="0" smtClean="0">
                <a:ln>
                  <a:noFill/>
                </a:ln>
                <a:solidFill>
                  <a:srgbClr val="0057B7"/>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000" b="0" i="0" u="none" strike="noStrike" kern="1200" cap="none" spc="0" normalizeH="0" baseline="0" noProof="0" dirty="0">
              <a:ln>
                <a:noFill/>
              </a:ln>
              <a:solidFill>
                <a:srgbClr val="0057B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21070269"/>
      </p:ext>
    </p:extLst>
  </p:cSld>
  <p:clrMapOvr>
    <a:masterClrMapping/>
  </p:clrMapOvr>
  <p:transition>
    <p:fade/>
  </p:transition>
</p:sld>
</file>

<file path=ppt/theme/theme1.xml><?xml version="1.0" encoding="utf-8"?>
<a:theme xmlns:a="http://schemas.openxmlformats.org/drawingml/2006/main" name="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B6565D94CD8143ABAEBFD3A6BCE68F" ma:contentTypeVersion="8" ma:contentTypeDescription="Create a new document." ma:contentTypeScope="" ma:versionID="695301aeae89d3e6f0b979945bde23ea">
  <xsd:schema xmlns:xsd="http://www.w3.org/2001/XMLSchema" xmlns:xs="http://www.w3.org/2001/XMLSchema" xmlns:p="http://schemas.microsoft.com/office/2006/metadata/properties" xmlns:ns2="f35c130b-158a-431d-b9e7-b264d97f870a" xmlns:ns3="6ab2beca-0b16-4042-a454-cef93e7910b7" targetNamespace="http://schemas.microsoft.com/office/2006/metadata/properties" ma:root="true" ma:fieldsID="09039916747bd2a3fd35839972e33bee" ns2:_="" ns3:_="">
    <xsd:import namespace="f35c130b-158a-431d-b9e7-b264d97f870a"/>
    <xsd:import namespace="6ab2beca-0b16-4042-a454-cef93e7910b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5c130b-158a-431d-b9e7-b264d97f87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b2beca-0b16-4042-a454-cef93e7910b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997998-1A51-49E2-9CA3-F9058127C386}">
  <ds:schemaRefs>
    <ds:schemaRef ds:uri="http://schemas.microsoft.com/office/2006/documentManagement/types"/>
    <ds:schemaRef ds:uri="f35c130b-158a-431d-b9e7-b264d97f870a"/>
    <ds:schemaRef ds:uri="http://purl.org/dc/dcmitype/"/>
    <ds:schemaRef ds:uri="http://schemas.openxmlformats.org/package/2006/metadata/core-properties"/>
    <ds:schemaRef ds:uri="http://www.w3.org/XML/1998/namespace"/>
    <ds:schemaRef ds:uri="http://schemas.microsoft.com/office/infopath/2007/PartnerControls"/>
    <ds:schemaRef ds:uri="http://schemas.microsoft.com/office/2006/metadata/properties"/>
    <ds:schemaRef ds:uri="6ab2beca-0b16-4042-a454-cef93e7910b7"/>
    <ds:schemaRef ds:uri="http://purl.org/dc/terms/"/>
    <ds:schemaRef ds:uri="http://purl.org/dc/elements/1.1/"/>
  </ds:schemaRefs>
</ds:datastoreItem>
</file>

<file path=customXml/itemProps2.xml><?xml version="1.0" encoding="utf-8"?>
<ds:datastoreItem xmlns:ds="http://schemas.openxmlformats.org/officeDocument/2006/customXml" ds:itemID="{AB6F5343-F8E2-4AEB-AC70-587CBAFE66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5c130b-158a-431d-b9e7-b264d97f870a"/>
    <ds:schemaRef ds:uri="6ab2beca-0b16-4042-a454-cef93e7910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B176CB-0C23-4F01-B230-290529D25D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2814</TotalTime>
  <Words>2986</Words>
  <Application>Microsoft Office PowerPoint</Application>
  <PresentationFormat>On-screen Show (16:9)</PresentationFormat>
  <Paragraphs>388</Paragraphs>
  <Slides>37</Slides>
  <Notes>27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Avenir Next LT Pro</vt:lpstr>
      <vt:lpstr>Myriad Web Pro</vt:lpstr>
      <vt:lpstr>Calibri</vt:lpstr>
      <vt:lpstr>Wingdings</vt:lpstr>
      <vt:lpstr>Arial</vt:lpstr>
      <vt:lpstr>Nunito</vt:lpstr>
      <vt:lpstr>NCEH_ATSDR_combined</vt:lpstr>
      <vt:lpstr>1_NCEH_ATSDR_combined</vt:lpstr>
      <vt:lpstr>The 2025 PHAP Host Site Application Process:  Program Overview and Updates</vt:lpstr>
      <vt:lpstr>Welcome</vt:lpstr>
      <vt:lpstr>Session Agendas</vt:lpstr>
      <vt:lpstr>Overview of the 2025 PHAP Application Timeline </vt:lpstr>
      <vt:lpstr>What is PHAP?</vt:lpstr>
      <vt:lpstr>PHAP competency domains</vt:lpstr>
      <vt:lpstr>“Three-legged stool” concept of  PHAP goals</vt:lpstr>
      <vt:lpstr>PHAP Mission</vt:lpstr>
      <vt:lpstr>Is my agency eligible to host a PHAP associate?</vt:lpstr>
      <vt:lpstr>Seven Characteristics of a Quality PHAP Host Site Training Experience</vt:lpstr>
      <vt:lpstr>“C” Competency-Based Work Plan</vt:lpstr>
      <vt:lpstr>“O” Opportunities to Build Skills</vt:lpstr>
      <vt:lpstr>“S” Supervisor Involvement</vt:lpstr>
      <vt:lpstr>“T” Training, Education, and Development  Are Ongoing</vt:lpstr>
      <vt:lpstr>“T” Training, Education, and Development… (cont’d)</vt:lpstr>
      <vt:lpstr>“A” Aligns with Host Site Goal</vt:lpstr>
      <vt:lpstr>“R” Realistic</vt:lpstr>
      <vt:lpstr>“R” Robust Public Health Experience</vt:lpstr>
      <vt:lpstr>Additional examples of robust assignments</vt:lpstr>
      <vt:lpstr>Break- 5 minutes</vt:lpstr>
      <vt:lpstr>PHAP Host Site application submission &amp; selection process</vt:lpstr>
      <vt:lpstr>Host site application process </vt:lpstr>
      <vt:lpstr>Components of the PHAP Host Site Application</vt:lpstr>
      <vt:lpstr>Selection of Host Site Applications</vt:lpstr>
      <vt:lpstr>PHAP eFMS 3.0 and Program Updates</vt:lpstr>
      <vt:lpstr>PHAP eFMS 3.0 and Program updates</vt:lpstr>
      <vt:lpstr>New PHAP requirements for Host Sites – must accept to proceed with application</vt:lpstr>
      <vt:lpstr>PHAP eFMS 3.0 and Program updates</vt:lpstr>
      <vt:lpstr>PHAP eFMS 3.0 and Program updates</vt:lpstr>
      <vt:lpstr>PHAP eFMS 3.0 and Program updates</vt:lpstr>
      <vt:lpstr>PHAP eFMS 3.0 and Program updates</vt:lpstr>
      <vt:lpstr>Resources for PHAP host site applicants</vt:lpstr>
      <vt:lpstr>Key Takeaways</vt:lpstr>
      <vt:lpstr>Wrap up</vt:lpstr>
      <vt:lpstr>Wrap up</vt:lpstr>
      <vt:lpstr>For more information, please contact  CDC’s Public Health Associate Program for Recent Graduates:</vt:lpstr>
      <vt:lpstr>Questions?</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2025 PHAP Host Site Application Process</dc:title>
  <dc:subject>Program Overview and Updates</dc:subject>
  <dc:creator>Centers for Disease Control and Prevention</dc:creator>
  <cp:lastModifiedBy>Imelda Demus</cp:lastModifiedBy>
  <cp:revision>39</cp:revision>
  <dcterms:created xsi:type="dcterms:W3CDTF">2011-03-17T17:43:16Z</dcterms:created>
  <dcterms:modified xsi:type="dcterms:W3CDTF">2024-12-04T15:59:02Z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2023-02-25T12:46:49Z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fda2833a-aa66-4d42-977b-271eaf5b3a27</vt:lpwstr>
  </property>
  <property fmtid="{D5CDD505-2E9C-101B-9397-08002B2CF9AE}" pid="9" name="MSIP_Label_7b94a7b8-f06c-4dfe-bdcc-9b548fd58c31_ContentBits">
    <vt:lpwstr>0</vt:lpwstr>
  </property>
  <property fmtid="{D5CDD505-2E9C-101B-9397-08002B2CF9AE}" pid="10" name="ContentTypeId">
    <vt:lpwstr>0x0101001DB6565D94CD8143ABAEBFD3A6BCE68F</vt:lpwstr>
  </property>
</Properties>
</file>