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4"/>
    <p:sldMasterId id="2147483753" r:id="rId5"/>
    <p:sldMasterId id="2147483769" r:id="rId6"/>
    <p:sldMasterId id="2147483782" r:id="rId7"/>
    <p:sldMasterId id="2147483792" r:id="rId8"/>
    <p:sldMasterId id="2147483811" r:id="rId9"/>
    <p:sldMasterId id="2147483830" r:id="rId10"/>
  </p:sldMasterIdLst>
  <p:notesMasterIdLst>
    <p:notesMasterId r:id="rId57"/>
  </p:notesMasterIdLst>
  <p:sldIdLst>
    <p:sldId id="2147473988" r:id="rId11"/>
    <p:sldId id="278" r:id="rId12"/>
    <p:sldId id="2147473992" r:id="rId13"/>
    <p:sldId id="267" r:id="rId14"/>
    <p:sldId id="264" r:id="rId15"/>
    <p:sldId id="2145706198" r:id="rId16"/>
    <p:sldId id="2145706180" r:id="rId17"/>
    <p:sldId id="2145706176" r:id="rId18"/>
    <p:sldId id="257" r:id="rId19"/>
    <p:sldId id="2145706178" r:id="rId20"/>
    <p:sldId id="2145706179" r:id="rId21"/>
    <p:sldId id="283" r:id="rId22"/>
    <p:sldId id="2145706182" r:id="rId23"/>
    <p:sldId id="2145706181" r:id="rId24"/>
    <p:sldId id="2145706177" r:id="rId25"/>
    <p:sldId id="282" r:id="rId26"/>
    <p:sldId id="2145706196" r:id="rId27"/>
    <p:sldId id="272" r:id="rId28"/>
    <p:sldId id="2145706153" r:id="rId29"/>
    <p:sldId id="2145706183" r:id="rId30"/>
    <p:sldId id="2145706184" r:id="rId31"/>
    <p:sldId id="2145706185" r:id="rId32"/>
    <p:sldId id="2145706186" r:id="rId33"/>
    <p:sldId id="2145706187" r:id="rId34"/>
    <p:sldId id="271" r:id="rId35"/>
    <p:sldId id="2145706162" r:id="rId36"/>
    <p:sldId id="2145706190" r:id="rId37"/>
    <p:sldId id="2145706188" r:id="rId38"/>
    <p:sldId id="2145706191" r:id="rId39"/>
    <p:sldId id="2145706189" r:id="rId40"/>
    <p:sldId id="274" r:id="rId41"/>
    <p:sldId id="305" r:id="rId42"/>
    <p:sldId id="2145706197" r:id="rId43"/>
    <p:sldId id="273" r:id="rId44"/>
    <p:sldId id="2145706175" r:id="rId45"/>
    <p:sldId id="2145706158" r:id="rId46"/>
    <p:sldId id="2145706160" r:id="rId47"/>
    <p:sldId id="2145706192" r:id="rId48"/>
    <p:sldId id="2145706193" r:id="rId49"/>
    <p:sldId id="2145706159" r:id="rId50"/>
    <p:sldId id="275" r:id="rId51"/>
    <p:sldId id="2145706173" r:id="rId52"/>
    <p:sldId id="2145706174" r:id="rId53"/>
    <p:sldId id="2145706167" r:id="rId54"/>
    <p:sldId id="2147473990" r:id="rId55"/>
    <p:sldId id="214747399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95427-FB54-4A2C-D01C-FCE859A69606}" name="Shaily Krishan" initials="SK" userId="S::SKrishan@cste.org::1e3edf21-baaa-444b-bc49-18940c99443d" providerId="AD"/>
  <p188:author id="{82B65B2A-72D7-95B6-73A6-0F6329ADE505}" name="Taylor Pinsent" initials="TP" userId="S::tpinsent@cste.org::4f835469-271c-445b-8a2a-4b0ef75fe697" providerId="AD"/>
  <p188:author id="{944DC041-3A75-A86F-621E-EE82135C2022}" name="Annie Fine" initials="AF" userId="S::afine@cste.org::7b0d6491-0dfd-4ecb-9b1b-02e1e0bb806b" providerId="AD"/>
  <p188:author id="{5A45654A-63C6-C902-10C1-5105A16E3FD3}" name="Meredith Lichtenstein" initials="ML" userId="S::mlichtenstein@cste.org::64017bf5-1552-4590-afd9-a70af308d320" providerId="AD"/>
  <p188:author id="{3290305A-5B74-B6CF-167E-FF2B45013940}" name="Kirtana Ramadugu" initials="KR" userId="S::kramadugu@cste.org::b7c1a81b-9cc3-4327-9eeb-eb18ff8b1e21" providerId="AD"/>
  <p188:author id="{047A9BAE-A90A-A733-94B9-16259000A486}" name="Gillian Haney" initials="GH" userId="S::ghaney@cste.org::da3d4727-227a-4b09-9d5a-85c5eec08f58" providerId="AD"/>
  <p188:author id="{9D8529BC-0588-8E14-4C1F-267A8B677B67}" name="Guest User" initials="GU" userId="S::urn:spo:anon#3bdae7108bf7878afdd7fa00c6b0c09794180621360823b9edf67154592af327::" providerId="AD"/>
  <p188:author id="{62FE2CD1-FD4E-4B38-8F2D-3170094D117C}" name="Becky Lampkins" initials="BL" userId="S::rlampkins@cste.org::ae015d69-c9b7-46d6-af29-13247f388f0c" providerId="AD"/>
  <p188:author id="{D78983D3-FF1C-4103-78EC-0D8EF24E51FC}" name="Shaily Krishan" initials="SK" userId="S::skrishan@cste.org::1e3edf21-baaa-444b-bc49-18940c99443d" providerId="AD"/>
  <p188:author id="{643A7AD9-02B1-B372-B694-D211CCE4C4EB}" name="Robinson, Tamara (CDC/DDPHSS/CSELS/DHIS) (CTR)" initials="RT((" userId="S::okf9@cdc.gov::a16a7704-10a4-405e-9d16-ecfeead0d373" providerId="AD"/>
  <p188:author id="{4D52F0F9-6D75-4617-9AC4-A3583DDB3297}" name="Megan Tompkins" initials="MT" userId="S::mtompkins@cste.org::f71d68c2-847f-49b7-bb45-486720d516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cky Lampkins" initials="BL" lastIdx="7" clrIdx="0">
    <p:extLst>
      <p:ext uri="{19B8F6BF-5375-455C-9EA6-DF929625EA0E}">
        <p15:presenceInfo xmlns:p15="http://schemas.microsoft.com/office/powerpoint/2012/main" userId="S::rlampkins@cste.org::ae015d69-c9b7-46d6-af29-13247f388f0c" providerId="AD"/>
      </p:ext>
    </p:extLst>
  </p:cmAuthor>
  <p:cmAuthor id="2" name="Shaily Krishan" initials="SK" lastIdx="4" clrIdx="1">
    <p:extLst>
      <p:ext uri="{19B8F6BF-5375-455C-9EA6-DF929625EA0E}">
        <p15:presenceInfo xmlns:p15="http://schemas.microsoft.com/office/powerpoint/2012/main" userId="S::SKrishan@cste.org::1e3edf21-baaa-444b-bc49-18940c99443d" providerId="AD"/>
      </p:ext>
    </p:extLst>
  </p:cmAuthor>
  <p:cmAuthor id="3" name="Robinson, Tamara (CDC/DDPHSS/CSELS/DHIS) (CTR)" initials="RT((" lastIdx="51" clrIdx="2">
    <p:extLst>
      <p:ext uri="{19B8F6BF-5375-455C-9EA6-DF929625EA0E}">
        <p15:presenceInfo xmlns:p15="http://schemas.microsoft.com/office/powerpoint/2012/main" userId="S::okf9@cdc.gov::a16a7704-10a4-405e-9d16-ecfeead0d3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45A"/>
    <a:srgbClr val="FEE17F"/>
    <a:srgbClr val="FBE6A5"/>
    <a:srgbClr val="FDB525"/>
    <a:srgbClr val="7BAD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1C4CA1-182C-4CA0-BE87-D7CB2D4FDEDF}" v="5" dt="2023-07-25T14:34:40.3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3" autoAdjust="0"/>
    <p:restoredTop sz="94561" autoAdjust="0"/>
  </p:normalViewPr>
  <p:slideViewPr>
    <p:cSldViewPr snapToGrid="0">
      <p:cViewPr varScale="1">
        <p:scale>
          <a:sx n="63" d="100"/>
          <a:sy n="63" d="100"/>
        </p:scale>
        <p:origin x="1908" y="78"/>
      </p:cViewPr>
      <p:guideLst/>
    </p:cSldViewPr>
  </p:slideViewPr>
  <p:outlineViewPr>
    <p:cViewPr>
      <p:scale>
        <a:sx n="33" d="100"/>
        <a:sy n="33" d="100"/>
      </p:scale>
      <p:origin x="0" y="-1074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587515-5DA1-485E-B70D-E537D38CF04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B0812B72-9E31-4CF2-9D15-7006B9DC6265}">
      <dgm:prSet phldrT="[Text]" custT="1"/>
      <dgm:spPr/>
      <dgm:t>
        <a:bodyPr/>
        <a:lstStyle/>
        <a:p>
          <a:r>
            <a:rPr lang="en-US" sz="1050" dirty="0"/>
            <a:t>S/I Steering Committee</a:t>
          </a:r>
        </a:p>
        <a:p>
          <a:pPr rtl="0"/>
          <a:r>
            <a:rPr lang="en-US" sz="1050" dirty="0"/>
            <a:t>Chair: </a:t>
          </a:r>
          <a:r>
            <a:rPr lang="en-US" sz="1050" dirty="0">
              <a:latin typeface="Calibri Light" panose="020F0302020204030204"/>
            </a:rPr>
            <a:t>Jim Collins (MI)</a:t>
          </a:r>
          <a:endParaRPr lang="en-US" sz="1050" dirty="0"/>
        </a:p>
        <a:p>
          <a:r>
            <a:rPr lang="en-US" sz="1050" dirty="0"/>
            <a:t>Vice Chair: </a:t>
          </a:r>
          <a:r>
            <a:rPr lang="en-US" sz="1050" dirty="0">
              <a:latin typeface="Calibri Light" panose="020F0302020204030204"/>
            </a:rPr>
            <a:t>vacant</a:t>
          </a:r>
          <a:endParaRPr lang="en-US" sz="1050" dirty="0"/>
        </a:p>
      </dgm:t>
    </dgm:pt>
    <dgm:pt modelId="{23D5B5B2-D637-4F6D-B9F7-52C17212B684}" type="parTrans" cxnId="{C43F70ED-22E2-4858-B872-09A3468CCC5C}">
      <dgm:prSet/>
      <dgm:spPr/>
      <dgm:t>
        <a:bodyPr/>
        <a:lstStyle/>
        <a:p>
          <a:endParaRPr lang="en-US"/>
        </a:p>
      </dgm:t>
    </dgm:pt>
    <dgm:pt modelId="{B3D60561-C863-4F49-AC67-06199965477D}" type="sibTrans" cxnId="{C43F70ED-22E2-4858-B872-09A3468CCC5C}">
      <dgm:prSet/>
      <dgm:spPr/>
      <dgm:t>
        <a:bodyPr/>
        <a:lstStyle/>
        <a:p>
          <a:endParaRPr lang="en-US"/>
        </a:p>
      </dgm:t>
    </dgm:pt>
    <dgm:pt modelId="{7B03E60E-1705-4EE1-A471-40AE3D0B7E80}">
      <dgm:prSet phldrT="[Text]" custT="1"/>
      <dgm:spPr/>
      <dgm:t>
        <a:bodyPr/>
        <a:lstStyle/>
        <a:p>
          <a:r>
            <a:rPr lang="en-US" sz="1100" dirty="0"/>
            <a:t>Electronic Laboratory and Disease Reporting (ELDRS)</a:t>
          </a:r>
        </a:p>
        <a:p>
          <a:r>
            <a:rPr lang="en-US" sz="1100" dirty="0">
              <a:latin typeface="Calibri Light" panose="020F0302020204030204"/>
            </a:rPr>
            <a:t>Co-Chairs</a:t>
          </a:r>
          <a:r>
            <a:rPr lang="en-US" sz="1100" dirty="0"/>
            <a:t>: Jennifer Stewart (NC) and Nancy Barrett (CT)</a:t>
          </a:r>
        </a:p>
      </dgm:t>
    </dgm:pt>
    <dgm:pt modelId="{1C0490B2-4520-42A4-9C44-C7C9CEEE26B0}" type="parTrans" cxnId="{E86A21B1-E8EC-42A8-B2EC-C3469D21E585}">
      <dgm:prSet/>
      <dgm:spPr/>
      <dgm:t>
        <a:bodyPr/>
        <a:lstStyle/>
        <a:p>
          <a:endParaRPr lang="en-US"/>
        </a:p>
      </dgm:t>
    </dgm:pt>
    <dgm:pt modelId="{ED26B463-C0FE-445B-8E08-82DA21557067}" type="sibTrans" cxnId="{E86A21B1-E8EC-42A8-B2EC-C3469D21E585}">
      <dgm:prSet/>
      <dgm:spPr/>
      <dgm:t>
        <a:bodyPr/>
        <a:lstStyle/>
        <a:p>
          <a:endParaRPr lang="en-US"/>
        </a:p>
      </dgm:t>
    </dgm:pt>
    <dgm:pt modelId="{3582BF95-44F6-4AEC-9E2F-6A3C371ADF0D}">
      <dgm:prSet phldrT="[Text]" custT="1"/>
      <dgm:spPr/>
      <dgm:t>
        <a:bodyPr/>
        <a:lstStyle/>
        <a:p>
          <a:r>
            <a:rPr lang="en-US" sz="1100" dirty="0"/>
            <a:t>National ELR Workgroup</a:t>
          </a:r>
        </a:p>
        <a:p>
          <a:r>
            <a:rPr lang="en-US" sz="1100" dirty="0">
              <a:solidFill>
                <a:schemeClr val="bg1"/>
              </a:solidFill>
            </a:rPr>
            <a:t>Co-chairs: Nicole Kikuchi (FL) and Cody McNeese (OR)</a:t>
          </a:r>
        </a:p>
      </dgm:t>
    </dgm:pt>
    <dgm:pt modelId="{408AA119-D0E1-4FD9-BB95-5E1B5CECC716}" type="parTrans" cxnId="{0E55F92D-FA7E-46DA-9DF2-C4D1500C3431}">
      <dgm:prSet/>
      <dgm:spPr/>
      <dgm:t>
        <a:bodyPr/>
        <a:lstStyle/>
        <a:p>
          <a:endParaRPr lang="en-US"/>
        </a:p>
      </dgm:t>
    </dgm:pt>
    <dgm:pt modelId="{4410BBDA-7AAD-42AD-AFAE-B0E1A5F1C3AF}" type="sibTrans" cxnId="{0E55F92D-FA7E-46DA-9DF2-C4D1500C3431}">
      <dgm:prSet/>
      <dgm:spPr/>
      <dgm:t>
        <a:bodyPr/>
        <a:lstStyle/>
        <a:p>
          <a:endParaRPr lang="en-US"/>
        </a:p>
      </dgm:t>
    </dgm:pt>
    <dgm:pt modelId="{785DBC6D-8D4A-41D6-9B25-2EDD77FCA1A2}">
      <dgm:prSet phldrT="[Text]" custT="1"/>
      <dgm:spPr/>
      <dgm:t>
        <a:bodyPr/>
        <a:lstStyle/>
        <a:p>
          <a:r>
            <a:rPr lang="en-US" sz="1100" dirty="0"/>
            <a:t>Surveillance Policy</a:t>
          </a:r>
        </a:p>
        <a:p>
          <a:r>
            <a:rPr lang="en-US" sz="1100" dirty="0"/>
            <a:t>Co-Chairs: Tracy Miller (ND) and Josh Clayton (SD)</a:t>
          </a:r>
        </a:p>
      </dgm:t>
    </dgm:pt>
    <dgm:pt modelId="{66D9D8DB-5A87-46AD-8C1E-589A1BB5C40D}" type="parTrans" cxnId="{591D2D5D-7C85-4ECA-B596-916D5F3E8187}">
      <dgm:prSet/>
      <dgm:spPr/>
      <dgm:t>
        <a:bodyPr/>
        <a:lstStyle/>
        <a:p>
          <a:endParaRPr lang="en-US"/>
        </a:p>
      </dgm:t>
    </dgm:pt>
    <dgm:pt modelId="{3019D82A-5AF8-4771-B702-0D1DD5C5B420}" type="sibTrans" cxnId="{591D2D5D-7C85-4ECA-B596-916D5F3E8187}">
      <dgm:prSet/>
      <dgm:spPr/>
      <dgm:t>
        <a:bodyPr/>
        <a:lstStyle/>
        <a:p>
          <a:endParaRPr lang="en-US"/>
        </a:p>
      </dgm:t>
    </dgm:pt>
    <dgm:pt modelId="{C951C881-B0B0-4EBD-86BA-54CD101DC188}">
      <dgm:prSet phldrT="[Text]" custT="1"/>
      <dgm:spPr/>
      <dgm:t>
        <a:bodyPr/>
        <a:lstStyle/>
        <a:p>
          <a:r>
            <a:rPr lang="en-US" sz="1000" dirty="0"/>
            <a:t>Data Release, Presentation, Access, Suppression, and Sharing Workgroup</a:t>
          </a:r>
        </a:p>
        <a:p>
          <a:r>
            <a:rPr lang="en-US" sz="1000" dirty="0"/>
            <a:t>Co-chairs: MaryKate Martelon (MA) and Abigail Cheney (MI)</a:t>
          </a:r>
        </a:p>
      </dgm:t>
    </dgm:pt>
    <dgm:pt modelId="{94D36793-EB6D-42E0-B808-5B9E6835B0F2}" type="parTrans" cxnId="{55A603DC-958A-4129-88C7-569F26686E78}">
      <dgm:prSet/>
      <dgm:spPr/>
      <dgm:t>
        <a:bodyPr/>
        <a:lstStyle/>
        <a:p>
          <a:endParaRPr lang="en-US"/>
        </a:p>
      </dgm:t>
    </dgm:pt>
    <dgm:pt modelId="{C8B7E7AC-2FA7-4472-A867-4864DE5B5A87}" type="sibTrans" cxnId="{55A603DC-958A-4129-88C7-569F26686E78}">
      <dgm:prSet/>
      <dgm:spPr/>
      <dgm:t>
        <a:bodyPr/>
        <a:lstStyle/>
        <a:p>
          <a:endParaRPr lang="en-US"/>
        </a:p>
      </dgm:t>
    </dgm:pt>
    <dgm:pt modelId="{B642BB4B-3EAB-4CB5-B831-4A8AB519B2C6}">
      <dgm:prSet phldrT="[Text]" custT="1"/>
      <dgm:spPr/>
      <dgm:t>
        <a:bodyPr/>
        <a:lstStyle/>
        <a:p>
          <a:r>
            <a:rPr lang="en-US" sz="2000" dirty="0"/>
            <a:t>Steering Committee</a:t>
          </a:r>
        </a:p>
      </dgm:t>
    </dgm:pt>
    <dgm:pt modelId="{C093AE46-72BA-445C-9526-5FBDE5773A93}" type="parTrans" cxnId="{1A4B91F6-A4A9-4F94-9F1A-318541B5790A}">
      <dgm:prSet/>
      <dgm:spPr/>
      <dgm:t>
        <a:bodyPr/>
        <a:lstStyle/>
        <a:p>
          <a:endParaRPr lang="en-US"/>
        </a:p>
      </dgm:t>
    </dgm:pt>
    <dgm:pt modelId="{7E86034C-AEBD-4B95-B7FA-509B0EF4F154}" type="sibTrans" cxnId="{1A4B91F6-A4A9-4F94-9F1A-318541B5790A}">
      <dgm:prSet/>
      <dgm:spPr/>
      <dgm:t>
        <a:bodyPr/>
        <a:lstStyle/>
        <a:p>
          <a:endParaRPr lang="en-US"/>
        </a:p>
      </dgm:t>
    </dgm:pt>
    <dgm:pt modelId="{D4FF5CB4-40A8-4A20-AEE0-BDC40F31DD93}">
      <dgm:prSet phldrT="[Text]" custT="1"/>
      <dgm:spPr/>
      <dgm:t>
        <a:bodyPr/>
        <a:lstStyle/>
        <a:p>
          <a:r>
            <a:rPr lang="en-US" sz="2000" dirty="0"/>
            <a:t>Subcommittees</a:t>
          </a:r>
          <a:endParaRPr lang="en-US" sz="2700" dirty="0"/>
        </a:p>
      </dgm:t>
    </dgm:pt>
    <dgm:pt modelId="{1EB0C40F-8D2E-4B04-BF4A-8D265CEA53D3}" type="parTrans" cxnId="{112C4057-2E63-4B7A-83DC-97F2FB6EE01E}">
      <dgm:prSet/>
      <dgm:spPr/>
      <dgm:t>
        <a:bodyPr/>
        <a:lstStyle/>
        <a:p>
          <a:endParaRPr lang="en-US"/>
        </a:p>
      </dgm:t>
    </dgm:pt>
    <dgm:pt modelId="{11D0D27B-3F9A-443C-B6BD-CB3F4ED9786B}" type="sibTrans" cxnId="{112C4057-2E63-4B7A-83DC-97F2FB6EE01E}">
      <dgm:prSet/>
      <dgm:spPr/>
      <dgm:t>
        <a:bodyPr/>
        <a:lstStyle/>
        <a:p>
          <a:endParaRPr lang="en-US"/>
        </a:p>
      </dgm:t>
    </dgm:pt>
    <dgm:pt modelId="{A40634B3-0D76-4C77-BF5C-41C54D19E04B}">
      <dgm:prSet phldrT="[Text]" custT="1"/>
      <dgm:spPr/>
      <dgm:t>
        <a:bodyPr/>
        <a:lstStyle/>
        <a:p>
          <a:r>
            <a:rPr lang="en-US" sz="2000" dirty="0"/>
            <a:t>Workgroups</a:t>
          </a:r>
          <a:endParaRPr lang="en-US" sz="2700" dirty="0"/>
        </a:p>
      </dgm:t>
    </dgm:pt>
    <dgm:pt modelId="{F841CF6E-7D67-4A10-A497-5E5A7DEBD942}" type="parTrans" cxnId="{71061F2F-37B9-4DAB-834F-1FAEF51531FE}">
      <dgm:prSet/>
      <dgm:spPr/>
      <dgm:t>
        <a:bodyPr/>
        <a:lstStyle/>
        <a:p>
          <a:endParaRPr lang="en-US"/>
        </a:p>
      </dgm:t>
    </dgm:pt>
    <dgm:pt modelId="{D6591941-771C-4915-8B5B-F6B048750E8B}" type="sibTrans" cxnId="{71061F2F-37B9-4DAB-834F-1FAEF51531FE}">
      <dgm:prSet/>
      <dgm:spPr/>
      <dgm:t>
        <a:bodyPr/>
        <a:lstStyle/>
        <a:p>
          <a:endParaRPr lang="en-US"/>
        </a:p>
      </dgm:t>
    </dgm:pt>
    <dgm:pt modelId="{D587E23F-064B-466D-855D-117EF4D04159}">
      <dgm:prSet custT="1"/>
      <dgm:spPr/>
      <dgm:t>
        <a:bodyPr/>
        <a:lstStyle/>
        <a:p>
          <a:r>
            <a:rPr lang="en-US" sz="1100" dirty="0"/>
            <a:t>Surveillance Practice &amp; Implementation (SPIS)</a:t>
          </a:r>
        </a:p>
        <a:p>
          <a:r>
            <a:rPr lang="en-US" sz="1100" dirty="0">
              <a:solidFill>
                <a:schemeClr val="bg1"/>
              </a:solidFill>
            </a:rPr>
            <a:t>Chair: Rachelle Boulton (UT)</a:t>
          </a:r>
        </a:p>
      </dgm:t>
    </dgm:pt>
    <dgm:pt modelId="{85E110E5-CEF8-49FC-A541-3611335428A9}" type="parTrans" cxnId="{2EAEC658-DF3B-481A-A947-AB0122E7393E}">
      <dgm:prSet/>
      <dgm:spPr/>
      <dgm:t>
        <a:bodyPr/>
        <a:lstStyle/>
        <a:p>
          <a:endParaRPr lang="en-US"/>
        </a:p>
      </dgm:t>
    </dgm:pt>
    <dgm:pt modelId="{D0E8F579-8467-45C1-A962-10AE3C6BEAE6}" type="sibTrans" cxnId="{2EAEC658-DF3B-481A-A947-AB0122E7393E}">
      <dgm:prSet/>
      <dgm:spPr/>
      <dgm:t>
        <a:bodyPr/>
        <a:lstStyle/>
        <a:p>
          <a:endParaRPr lang="en-US"/>
        </a:p>
      </dgm:t>
    </dgm:pt>
    <dgm:pt modelId="{26BBD7F0-8040-4B7D-A978-842090E7D21F}">
      <dgm:prSet custT="1"/>
      <dgm:spPr/>
      <dgm:t>
        <a:bodyPr/>
        <a:lstStyle/>
        <a:p>
          <a:r>
            <a:rPr lang="en-US" sz="1100" dirty="0"/>
            <a:t>Data Standardization Workgroup</a:t>
          </a:r>
        </a:p>
        <a:p>
          <a:r>
            <a:rPr lang="en-US" sz="1100" dirty="0"/>
            <a:t>Co-chairs: Molly Crockett (MA) and Laura Erhart (AZ)</a:t>
          </a:r>
        </a:p>
      </dgm:t>
    </dgm:pt>
    <dgm:pt modelId="{B9594BFD-9193-487D-8C2F-C8C71D58E2A5}" type="parTrans" cxnId="{860FBBEB-2129-450E-ACD9-360CDA43B4A3}">
      <dgm:prSet/>
      <dgm:spPr/>
      <dgm:t>
        <a:bodyPr/>
        <a:lstStyle/>
        <a:p>
          <a:endParaRPr lang="en-US"/>
        </a:p>
      </dgm:t>
    </dgm:pt>
    <dgm:pt modelId="{608B792C-FC35-4BFB-B5AA-082C292172E7}" type="sibTrans" cxnId="{860FBBEB-2129-450E-ACD9-360CDA43B4A3}">
      <dgm:prSet/>
      <dgm:spPr/>
      <dgm:t>
        <a:bodyPr/>
        <a:lstStyle/>
        <a:p>
          <a:endParaRPr lang="en-US"/>
        </a:p>
      </dgm:t>
    </dgm:pt>
    <dgm:pt modelId="{88C0293B-25FB-4941-9A10-2A9336C62385}">
      <dgm:prSet custT="1"/>
      <dgm:spPr/>
      <dgm:t>
        <a:bodyPr/>
        <a:lstStyle/>
        <a:p>
          <a:r>
            <a:rPr lang="en-US" sz="1100" dirty="0"/>
            <a:t>NNDSS Evaluation Workgroup</a:t>
          </a:r>
        </a:p>
      </dgm:t>
    </dgm:pt>
    <dgm:pt modelId="{95D543F4-8B94-4B45-8E95-B8B30A7791D6}" type="parTrans" cxnId="{CED7B0AC-7F7C-4610-8AC1-78139CD9A960}">
      <dgm:prSet/>
      <dgm:spPr/>
      <dgm:t>
        <a:bodyPr/>
        <a:lstStyle/>
        <a:p>
          <a:endParaRPr lang="en-US"/>
        </a:p>
      </dgm:t>
    </dgm:pt>
    <dgm:pt modelId="{ACFCB4D4-7412-4D71-B904-C0442903732C}" type="sibTrans" cxnId="{CED7B0AC-7F7C-4610-8AC1-78139CD9A960}">
      <dgm:prSet/>
      <dgm:spPr/>
      <dgm:t>
        <a:bodyPr/>
        <a:lstStyle/>
        <a:p>
          <a:endParaRPr lang="en-US"/>
        </a:p>
      </dgm:t>
    </dgm:pt>
    <dgm:pt modelId="{71C7AF53-D2D9-4237-A793-9AB84E28507C}">
      <dgm:prSet custT="1"/>
      <dgm:spPr/>
      <dgm:t>
        <a:bodyPr/>
        <a:lstStyle/>
        <a:p>
          <a:r>
            <a:rPr lang="en-US" sz="1100" dirty="0" err="1"/>
            <a:t>eCR</a:t>
          </a:r>
          <a:r>
            <a:rPr lang="en-US" sz="1100" dirty="0"/>
            <a:t> Workgroup</a:t>
          </a:r>
        </a:p>
        <a:p>
          <a:r>
            <a:rPr lang="en-US" sz="1100" dirty="0"/>
            <a:t>Co-chairs: Ann Kayser (MN) and Melanie Epstein-Corbin (CA)</a:t>
          </a:r>
        </a:p>
      </dgm:t>
    </dgm:pt>
    <dgm:pt modelId="{A966FDEC-FA6F-40A4-8CA4-7AB9063CD03B}" type="parTrans" cxnId="{5F020C53-69C1-45B6-9EFA-272846C9130D}">
      <dgm:prSet/>
      <dgm:spPr/>
      <dgm:t>
        <a:bodyPr/>
        <a:lstStyle/>
        <a:p>
          <a:endParaRPr lang="en-US"/>
        </a:p>
      </dgm:t>
    </dgm:pt>
    <dgm:pt modelId="{A85C4FD6-E7DB-4EF6-A016-B1A19D195ECF}" type="sibTrans" cxnId="{5F020C53-69C1-45B6-9EFA-272846C9130D}">
      <dgm:prSet/>
      <dgm:spPr/>
      <dgm:t>
        <a:bodyPr/>
        <a:lstStyle/>
        <a:p>
          <a:endParaRPr lang="en-US"/>
        </a:p>
      </dgm:t>
    </dgm:pt>
    <dgm:pt modelId="{287545B8-9159-4A0A-A51C-406F6CBA3E82}" type="pres">
      <dgm:prSet presAssocID="{9D587515-5DA1-485E-B70D-E537D38CF04F}" presName="mainComposite" presStyleCnt="0">
        <dgm:presLayoutVars>
          <dgm:chPref val="1"/>
          <dgm:dir/>
          <dgm:animOne val="branch"/>
          <dgm:animLvl val="lvl"/>
          <dgm:resizeHandles val="exact"/>
        </dgm:presLayoutVars>
      </dgm:prSet>
      <dgm:spPr/>
    </dgm:pt>
    <dgm:pt modelId="{3E6AC63E-9367-4E00-87A3-387FE4612EDF}" type="pres">
      <dgm:prSet presAssocID="{9D587515-5DA1-485E-B70D-E537D38CF04F}" presName="hierFlow" presStyleCnt="0"/>
      <dgm:spPr/>
    </dgm:pt>
    <dgm:pt modelId="{57115732-EF55-4373-8674-A6D9A94EAF8F}" type="pres">
      <dgm:prSet presAssocID="{9D587515-5DA1-485E-B70D-E537D38CF04F}" presName="firstBuf" presStyleCnt="0"/>
      <dgm:spPr/>
    </dgm:pt>
    <dgm:pt modelId="{6E59EA20-8FAD-45F7-88FF-78732DB280C3}" type="pres">
      <dgm:prSet presAssocID="{9D587515-5DA1-485E-B70D-E537D38CF04F}" presName="hierChild1" presStyleCnt="0">
        <dgm:presLayoutVars>
          <dgm:chPref val="1"/>
          <dgm:animOne val="branch"/>
          <dgm:animLvl val="lvl"/>
        </dgm:presLayoutVars>
      </dgm:prSet>
      <dgm:spPr/>
    </dgm:pt>
    <dgm:pt modelId="{9A106974-3B16-4C51-8402-AFE14748D34A}" type="pres">
      <dgm:prSet presAssocID="{B0812B72-9E31-4CF2-9D15-7006B9DC6265}" presName="Name14" presStyleCnt="0"/>
      <dgm:spPr/>
    </dgm:pt>
    <dgm:pt modelId="{AC83DEFF-3850-44B4-BF72-82348E6A6F2A}" type="pres">
      <dgm:prSet presAssocID="{B0812B72-9E31-4CF2-9D15-7006B9DC6265}" presName="level1Shape" presStyleLbl="node0" presStyleIdx="0" presStyleCnt="1" custScaleX="313943" custScaleY="173831" custLinFactNeighborY="-27129">
        <dgm:presLayoutVars>
          <dgm:chPref val="3"/>
        </dgm:presLayoutVars>
      </dgm:prSet>
      <dgm:spPr/>
    </dgm:pt>
    <dgm:pt modelId="{85F1B127-3B62-440B-8F25-2DE146C80755}" type="pres">
      <dgm:prSet presAssocID="{B0812B72-9E31-4CF2-9D15-7006B9DC6265}" presName="hierChild2" presStyleCnt="0"/>
      <dgm:spPr/>
    </dgm:pt>
    <dgm:pt modelId="{E633633A-2519-4A1A-A0BE-CF26F5ED853F}" type="pres">
      <dgm:prSet presAssocID="{1C0490B2-4520-42A4-9C44-C7C9CEEE26B0}" presName="Name19" presStyleLbl="parChTrans1D2" presStyleIdx="0" presStyleCnt="3"/>
      <dgm:spPr/>
    </dgm:pt>
    <dgm:pt modelId="{D1C315F1-E4FC-40E5-B68A-8440D9518646}" type="pres">
      <dgm:prSet presAssocID="{7B03E60E-1705-4EE1-A471-40AE3D0B7E80}" presName="Name21" presStyleCnt="0"/>
      <dgm:spPr/>
    </dgm:pt>
    <dgm:pt modelId="{2F9C4A97-3A83-470A-ADE7-8B73FCD03696}" type="pres">
      <dgm:prSet presAssocID="{7B03E60E-1705-4EE1-A471-40AE3D0B7E80}" presName="level2Shape" presStyleLbl="node2" presStyleIdx="0" presStyleCnt="3" custScaleX="315244" custScaleY="189874" custLinFactNeighborX="-76332" custLinFactNeighborY="808"/>
      <dgm:spPr/>
    </dgm:pt>
    <dgm:pt modelId="{561AA08C-A8EB-4F86-919C-E0E131E262F0}" type="pres">
      <dgm:prSet presAssocID="{7B03E60E-1705-4EE1-A471-40AE3D0B7E80}" presName="hierChild3" presStyleCnt="0"/>
      <dgm:spPr/>
    </dgm:pt>
    <dgm:pt modelId="{31178D07-2B7B-4D48-A63A-069501EC6224}" type="pres">
      <dgm:prSet presAssocID="{408AA119-D0E1-4FD9-BB95-5E1B5CECC716}" presName="Name19" presStyleLbl="parChTrans1D3" presStyleIdx="0" presStyleCnt="5"/>
      <dgm:spPr/>
    </dgm:pt>
    <dgm:pt modelId="{1E6F6442-BF64-4EE1-93D4-2C3997171808}" type="pres">
      <dgm:prSet presAssocID="{3582BF95-44F6-4AEC-9E2F-6A3C371ADF0D}" presName="Name21" presStyleCnt="0"/>
      <dgm:spPr/>
    </dgm:pt>
    <dgm:pt modelId="{55347230-33E8-49A1-8ADC-73E594161AE0}" type="pres">
      <dgm:prSet presAssocID="{3582BF95-44F6-4AEC-9E2F-6A3C371ADF0D}" presName="level2Shape" presStyleLbl="node3" presStyleIdx="0" presStyleCnt="5" custScaleX="283439" custScaleY="206753" custLinFactX="-19041" custLinFactY="15891" custLinFactNeighborX="-100000" custLinFactNeighborY="100000"/>
      <dgm:spPr/>
    </dgm:pt>
    <dgm:pt modelId="{505F4175-261E-4362-A781-F4432B823775}" type="pres">
      <dgm:prSet presAssocID="{3582BF95-44F6-4AEC-9E2F-6A3C371ADF0D}" presName="hierChild3" presStyleCnt="0"/>
      <dgm:spPr/>
    </dgm:pt>
    <dgm:pt modelId="{3DAB3F9A-9C86-4945-8CBC-C05BBD05849C}" type="pres">
      <dgm:prSet presAssocID="{A966FDEC-FA6F-40A4-8CA4-7AB9063CD03B}" presName="Name19" presStyleLbl="parChTrans1D3" presStyleIdx="1" presStyleCnt="5"/>
      <dgm:spPr/>
    </dgm:pt>
    <dgm:pt modelId="{7B125E03-BAB3-471C-9CFD-17B185BAD9C5}" type="pres">
      <dgm:prSet presAssocID="{71C7AF53-D2D9-4237-A793-9AB84E28507C}" presName="Name21" presStyleCnt="0"/>
      <dgm:spPr/>
    </dgm:pt>
    <dgm:pt modelId="{B9E20C23-A2A1-469A-A48F-B8DA9E531B0D}" type="pres">
      <dgm:prSet presAssocID="{71C7AF53-D2D9-4237-A793-9AB84E28507C}" presName="level2Shape" presStyleLbl="node3" presStyleIdx="1" presStyleCnt="5" custScaleX="179193" custScaleY="296727" custLinFactX="-1967" custLinFactNeighborX="-100000" custLinFactNeighborY="42744"/>
      <dgm:spPr/>
    </dgm:pt>
    <dgm:pt modelId="{D40B6171-A08B-4BD2-8572-2AAC033FBB91}" type="pres">
      <dgm:prSet presAssocID="{71C7AF53-D2D9-4237-A793-9AB84E28507C}" presName="hierChild3" presStyleCnt="0"/>
      <dgm:spPr/>
    </dgm:pt>
    <dgm:pt modelId="{5F717A1A-49C0-44BF-A041-956D687B6CBF}" type="pres">
      <dgm:prSet presAssocID="{66D9D8DB-5A87-46AD-8C1E-589A1BB5C40D}" presName="Name19" presStyleLbl="parChTrans1D2" presStyleIdx="1" presStyleCnt="3"/>
      <dgm:spPr/>
    </dgm:pt>
    <dgm:pt modelId="{95B5E470-F29F-4AAD-B824-1184E5E3415D}" type="pres">
      <dgm:prSet presAssocID="{785DBC6D-8D4A-41D6-9B25-2EDD77FCA1A2}" presName="Name21" presStyleCnt="0"/>
      <dgm:spPr/>
    </dgm:pt>
    <dgm:pt modelId="{85CDB8B0-7266-4CCD-99B3-52C78305AA51}" type="pres">
      <dgm:prSet presAssocID="{785DBC6D-8D4A-41D6-9B25-2EDD77FCA1A2}" presName="level2Shape" presStyleLbl="node2" presStyleIdx="1" presStyleCnt="3" custScaleX="240876" custScaleY="190651" custLinFactNeighborX="-15578" custLinFactNeighborY="4550"/>
      <dgm:spPr/>
    </dgm:pt>
    <dgm:pt modelId="{AAC5A216-66D1-4664-AC58-474DB12995DE}" type="pres">
      <dgm:prSet presAssocID="{785DBC6D-8D4A-41D6-9B25-2EDD77FCA1A2}" presName="hierChild3" presStyleCnt="0"/>
      <dgm:spPr/>
    </dgm:pt>
    <dgm:pt modelId="{6CD708D4-ED83-43C7-88AE-6F2C6B043E0F}" type="pres">
      <dgm:prSet presAssocID="{94D36793-EB6D-42E0-B808-5B9E6835B0F2}" presName="Name19" presStyleLbl="parChTrans1D3" presStyleIdx="2" presStyleCnt="5"/>
      <dgm:spPr/>
    </dgm:pt>
    <dgm:pt modelId="{FA571FAD-36AA-4AA9-909A-83A34D669753}" type="pres">
      <dgm:prSet presAssocID="{C951C881-B0B0-4EBD-86BA-54CD101DC188}" presName="Name21" presStyleCnt="0"/>
      <dgm:spPr/>
    </dgm:pt>
    <dgm:pt modelId="{C99484C2-BFFF-413E-9EE1-E1B9A9ED4E5C}" type="pres">
      <dgm:prSet presAssocID="{C951C881-B0B0-4EBD-86BA-54CD101DC188}" presName="level2Shape" presStyleLbl="node3" presStyleIdx="2" presStyleCnt="5" custScaleX="231210" custScaleY="282851" custLinFactNeighborX="-17173" custLinFactNeighborY="42183"/>
      <dgm:spPr/>
    </dgm:pt>
    <dgm:pt modelId="{33BEDBD0-B47C-45E8-9388-ED4138C8DAA1}" type="pres">
      <dgm:prSet presAssocID="{C951C881-B0B0-4EBD-86BA-54CD101DC188}" presName="hierChild3" presStyleCnt="0"/>
      <dgm:spPr/>
    </dgm:pt>
    <dgm:pt modelId="{1840DA4B-BF8B-4B7C-AF62-AAE71309575F}" type="pres">
      <dgm:prSet presAssocID="{85E110E5-CEF8-49FC-A541-3611335428A9}" presName="Name19" presStyleLbl="parChTrans1D2" presStyleIdx="2" presStyleCnt="3"/>
      <dgm:spPr/>
    </dgm:pt>
    <dgm:pt modelId="{05EC7385-F7C7-4A38-BDF5-2C9319CC3E1A}" type="pres">
      <dgm:prSet presAssocID="{D587E23F-064B-466D-855D-117EF4D04159}" presName="Name21" presStyleCnt="0"/>
      <dgm:spPr/>
    </dgm:pt>
    <dgm:pt modelId="{64646D7A-65DA-42B3-8BF3-FDA8122B15B8}" type="pres">
      <dgm:prSet presAssocID="{D587E23F-064B-466D-855D-117EF4D04159}" presName="level2Shape" presStyleLbl="node2" presStyleIdx="2" presStyleCnt="3" custScaleX="262455" custScaleY="208280"/>
      <dgm:spPr/>
    </dgm:pt>
    <dgm:pt modelId="{47DD295F-4DCA-409E-BC3D-5B74B266B26C}" type="pres">
      <dgm:prSet presAssocID="{D587E23F-064B-466D-855D-117EF4D04159}" presName="hierChild3" presStyleCnt="0"/>
      <dgm:spPr/>
    </dgm:pt>
    <dgm:pt modelId="{3804407F-8225-4052-8FB9-DEF8835689EF}" type="pres">
      <dgm:prSet presAssocID="{B9594BFD-9193-487D-8C2F-C8C71D58E2A5}" presName="Name19" presStyleLbl="parChTrans1D3" presStyleIdx="3" presStyleCnt="5"/>
      <dgm:spPr/>
    </dgm:pt>
    <dgm:pt modelId="{E57CCCC2-C9D1-484B-BFE6-9F0BF716B0F5}" type="pres">
      <dgm:prSet presAssocID="{26BBD7F0-8040-4B7D-A978-842090E7D21F}" presName="Name21" presStyleCnt="0"/>
      <dgm:spPr/>
    </dgm:pt>
    <dgm:pt modelId="{1C031B7E-C038-4057-B1E0-43C5368EC2D9}" type="pres">
      <dgm:prSet presAssocID="{26BBD7F0-8040-4B7D-A978-842090E7D21F}" presName="level2Shape" presStyleLbl="node3" presStyleIdx="3" presStyleCnt="5" custScaleX="259421" custScaleY="245387" custLinFactNeighborX="-3024" custLinFactNeighborY="76713"/>
      <dgm:spPr/>
    </dgm:pt>
    <dgm:pt modelId="{E97D3AA2-E70E-4ABA-9A9A-3C72DA049A7D}" type="pres">
      <dgm:prSet presAssocID="{26BBD7F0-8040-4B7D-A978-842090E7D21F}" presName="hierChild3" presStyleCnt="0"/>
      <dgm:spPr/>
    </dgm:pt>
    <dgm:pt modelId="{60FE46F9-9DA9-4BE2-B5B1-A9150CC51A0B}" type="pres">
      <dgm:prSet presAssocID="{95D543F4-8B94-4B45-8E95-B8B30A7791D6}" presName="Name19" presStyleLbl="parChTrans1D3" presStyleIdx="4" presStyleCnt="5"/>
      <dgm:spPr/>
    </dgm:pt>
    <dgm:pt modelId="{76019D78-8895-4346-B854-5F2C7FD93E76}" type="pres">
      <dgm:prSet presAssocID="{88C0293B-25FB-4941-9A10-2A9336C62385}" presName="Name21" presStyleCnt="0"/>
      <dgm:spPr/>
    </dgm:pt>
    <dgm:pt modelId="{E44EB69B-431B-4F01-A319-C14ED44D69AA}" type="pres">
      <dgm:prSet presAssocID="{88C0293B-25FB-4941-9A10-2A9336C62385}" presName="level2Shape" presStyleLbl="node3" presStyleIdx="4" presStyleCnt="5" custScaleX="195191" custScaleY="172423" custLinFactNeighborX="-3477" custLinFactNeighborY="81717"/>
      <dgm:spPr/>
    </dgm:pt>
    <dgm:pt modelId="{E67B006F-7BE0-4CB6-A8C2-86AE99FDDAC2}" type="pres">
      <dgm:prSet presAssocID="{88C0293B-25FB-4941-9A10-2A9336C62385}" presName="hierChild3" presStyleCnt="0"/>
      <dgm:spPr/>
    </dgm:pt>
    <dgm:pt modelId="{A9E18481-AD4F-47E2-B5D0-3C2724ACD27A}" type="pres">
      <dgm:prSet presAssocID="{9D587515-5DA1-485E-B70D-E537D38CF04F}" presName="bgShapesFlow" presStyleCnt="0"/>
      <dgm:spPr/>
    </dgm:pt>
    <dgm:pt modelId="{3722DD2E-103F-4689-8CF9-95CA35AC71FA}" type="pres">
      <dgm:prSet presAssocID="{B642BB4B-3EAB-4CB5-B831-4A8AB519B2C6}" presName="rectComp" presStyleCnt="0"/>
      <dgm:spPr/>
    </dgm:pt>
    <dgm:pt modelId="{BFA0C7A1-A01F-4222-B945-DEA285321C77}" type="pres">
      <dgm:prSet presAssocID="{B642BB4B-3EAB-4CB5-B831-4A8AB519B2C6}" presName="bgRect" presStyleLbl="bgShp" presStyleIdx="0" presStyleCnt="3" custScaleY="171542" custLinFactNeighborX="334" custLinFactNeighborY="-29002"/>
      <dgm:spPr/>
    </dgm:pt>
    <dgm:pt modelId="{BB7B4EDD-41F5-434B-B7AC-CFA69079E8E5}" type="pres">
      <dgm:prSet presAssocID="{B642BB4B-3EAB-4CB5-B831-4A8AB519B2C6}" presName="bgRectTx" presStyleLbl="bgShp" presStyleIdx="0" presStyleCnt="3">
        <dgm:presLayoutVars>
          <dgm:bulletEnabled val="1"/>
        </dgm:presLayoutVars>
      </dgm:prSet>
      <dgm:spPr/>
    </dgm:pt>
    <dgm:pt modelId="{648577EC-7A74-4263-A776-38243F09D8D8}" type="pres">
      <dgm:prSet presAssocID="{B642BB4B-3EAB-4CB5-B831-4A8AB519B2C6}" presName="spComp" presStyleCnt="0"/>
      <dgm:spPr/>
    </dgm:pt>
    <dgm:pt modelId="{8FF9CFAF-B6A8-4893-984C-1F74FFCD805E}" type="pres">
      <dgm:prSet presAssocID="{B642BB4B-3EAB-4CB5-B831-4A8AB519B2C6}" presName="vSp" presStyleCnt="0"/>
      <dgm:spPr/>
    </dgm:pt>
    <dgm:pt modelId="{6D27E9B2-B67B-41FB-B1A1-1B11561E80C0}" type="pres">
      <dgm:prSet presAssocID="{D4FF5CB4-40A8-4A20-AEE0-BDC40F31DD93}" presName="rectComp" presStyleCnt="0"/>
      <dgm:spPr/>
    </dgm:pt>
    <dgm:pt modelId="{30BACED5-C79B-41D4-9983-B62310D0A23A}" type="pres">
      <dgm:prSet presAssocID="{D4FF5CB4-40A8-4A20-AEE0-BDC40F31DD93}" presName="bgRect" presStyleLbl="bgShp" presStyleIdx="1" presStyleCnt="3" custScaleY="194810" custLinFactNeighborX="334" custLinFactNeighborY="-23121"/>
      <dgm:spPr/>
    </dgm:pt>
    <dgm:pt modelId="{69A3D3A7-FBC3-4A68-9EB3-0E7D801F9EC9}" type="pres">
      <dgm:prSet presAssocID="{D4FF5CB4-40A8-4A20-AEE0-BDC40F31DD93}" presName="bgRectTx" presStyleLbl="bgShp" presStyleIdx="1" presStyleCnt="3">
        <dgm:presLayoutVars>
          <dgm:bulletEnabled val="1"/>
        </dgm:presLayoutVars>
      </dgm:prSet>
      <dgm:spPr/>
    </dgm:pt>
    <dgm:pt modelId="{E93E85CF-B2B0-4468-9783-5B52556810C1}" type="pres">
      <dgm:prSet presAssocID="{D4FF5CB4-40A8-4A20-AEE0-BDC40F31DD93}" presName="spComp" presStyleCnt="0"/>
      <dgm:spPr/>
    </dgm:pt>
    <dgm:pt modelId="{1B3005B8-8F95-440E-BC8D-886C65BD0368}" type="pres">
      <dgm:prSet presAssocID="{D4FF5CB4-40A8-4A20-AEE0-BDC40F31DD93}" presName="vSp" presStyleCnt="0"/>
      <dgm:spPr/>
    </dgm:pt>
    <dgm:pt modelId="{D4965EC8-DE71-4810-88BE-2F4838B8DF27}" type="pres">
      <dgm:prSet presAssocID="{A40634B3-0D76-4C77-BF5C-41C54D19E04B}" presName="rectComp" presStyleCnt="0"/>
      <dgm:spPr/>
    </dgm:pt>
    <dgm:pt modelId="{3788937E-A736-4FA9-A68C-01E76972ED34}" type="pres">
      <dgm:prSet presAssocID="{A40634B3-0D76-4C77-BF5C-41C54D19E04B}" presName="bgRect" presStyleLbl="bgShp" presStyleIdx="2" presStyleCnt="3" custScaleY="285055" custLinFactNeighborX="167" custLinFactNeighborY="-13735"/>
      <dgm:spPr/>
    </dgm:pt>
    <dgm:pt modelId="{185E3093-D3DB-4BB9-82D7-E5FABD3E08F4}" type="pres">
      <dgm:prSet presAssocID="{A40634B3-0D76-4C77-BF5C-41C54D19E04B}" presName="bgRectTx" presStyleLbl="bgShp" presStyleIdx="2" presStyleCnt="3">
        <dgm:presLayoutVars>
          <dgm:bulletEnabled val="1"/>
        </dgm:presLayoutVars>
      </dgm:prSet>
      <dgm:spPr/>
    </dgm:pt>
  </dgm:ptLst>
  <dgm:cxnLst>
    <dgm:cxn modelId="{5C00D700-9B66-4AE5-B0F4-9AEC6653F9FD}" type="presOf" srcId="{9D587515-5DA1-485E-B70D-E537D38CF04F}" destId="{287545B8-9159-4A0A-A51C-406F6CBA3E82}" srcOrd="0" destOrd="0" presId="urn:microsoft.com/office/officeart/2005/8/layout/hierarchy6"/>
    <dgm:cxn modelId="{1E294A04-94F2-4BD7-86D5-6592381074BB}" type="presOf" srcId="{94D36793-EB6D-42E0-B808-5B9E6835B0F2}" destId="{6CD708D4-ED83-43C7-88AE-6F2C6B043E0F}" srcOrd="0" destOrd="0" presId="urn:microsoft.com/office/officeart/2005/8/layout/hierarchy6"/>
    <dgm:cxn modelId="{AB154505-9EC5-4418-80F0-D810F04916D4}" type="presOf" srcId="{3582BF95-44F6-4AEC-9E2F-6A3C371ADF0D}" destId="{55347230-33E8-49A1-8ADC-73E594161AE0}" srcOrd="0" destOrd="0" presId="urn:microsoft.com/office/officeart/2005/8/layout/hierarchy6"/>
    <dgm:cxn modelId="{DFA59906-8A9B-43D2-A34A-51DF5AFFC1D9}" type="presOf" srcId="{7B03E60E-1705-4EE1-A471-40AE3D0B7E80}" destId="{2F9C4A97-3A83-470A-ADE7-8B73FCD03696}" srcOrd="0" destOrd="0" presId="urn:microsoft.com/office/officeart/2005/8/layout/hierarchy6"/>
    <dgm:cxn modelId="{2D136E1C-F6C2-4ADE-9D87-25B3BA9F780B}" type="presOf" srcId="{408AA119-D0E1-4FD9-BB95-5E1B5CECC716}" destId="{31178D07-2B7B-4D48-A63A-069501EC6224}" srcOrd="0" destOrd="0" presId="urn:microsoft.com/office/officeart/2005/8/layout/hierarchy6"/>
    <dgm:cxn modelId="{250B991C-A5C2-400B-8B3C-C809FEED4DE9}" type="presOf" srcId="{71C7AF53-D2D9-4237-A793-9AB84E28507C}" destId="{B9E20C23-A2A1-469A-A48F-B8DA9E531B0D}" srcOrd="0" destOrd="0" presId="urn:microsoft.com/office/officeart/2005/8/layout/hierarchy6"/>
    <dgm:cxn modelId="{471B5526-EF66-48B5-A862-D995DBA7DFA1}" type="presOf" srcId="{95D543F4-8B94-4B45-8E95-B8B30A7791D6}" destId="{60FE46F9-9DA9-4BE2-B5B1-A9150CC51A0B}" srcOrd="0" destOrd="0" presId="urn:microsoft.com/office/officeart/2005/8/layout/hierarchy6"/>
    <dgm:cxn modelId="{C983602D-E258-4E17-B9CF-31A5E2320E04}" type="presOf" srcId="{B642BB4B-3EAB-4CB5-B831-4A8AB519B2C6}" destId="{BB7B4EDD-41F5-434B-B7AC-CFA69079E8E5}" srcOrd="1" destOrd="0" presId="urn:microsoft.com/office/officeart/2005/8/layout/hierarchy6"/>
    <dgm:cxn modelId="{0E55F92D-FA7E-46DA-9DF2-C4D1500C3431}" srcId="{7B03E60E-1705-4EE1-A471-40AE3D0B7E80}" destId="{3582BF95-44F6-4AEC-9E2F-6A3C371ADF0D}" srcOrd="0" destOrd="0" parTransId="{408AA119-D0E1-4FD9-BB95-5E1B5CECC716}" sibTransId="{4410BBDA-7AAD-42AD-AFAE-B0E1A5F1C3AF}"/>
    <dgm:cxn modelId="{71061F2F-37B9-4DAB-834F-1FAEF51531FE}" srcId="{9D587515-5DA1-485E-B70D-E537D38CF04F}" destId="{A40634B3-0D76-4C77-BF5C-41C54D19E04B}" srcOrd="3" destOrd="0" parTransId="{F841CF6E-7D67-4A10-A497-5E5A7DEBD942}" sibTransId="{D6591941-771C-4915-8B5B-F6B048750E8B}"/>
    <dgm:cxn modelId="{591D2D5D-7C85-4ECA-B596-916D5F3E8187}" srcId="{B0812B72-9E31-4CF2-9D15-7006B9DC6265}" destId="{785DBC6D-8D4A-41D6-9B25-2EDD77FCA1A2}" srcOrd="1" destOrd="0" parTransId="{66D9D8DB-5A87-46AD-8C1E-589A1BB5C40D}" sibTransId="{3019D82A-5AF8-4771-B702-0D1DD5C5B420}"/>
    <dgm:cxn modelId="{50B71043-44B0-4541-A8A2-B91EEF155825}" type="presOf" srcId="{1C0490B2-4520-42A4-9C44-C7C9CEEE26B0}" destId="{E633633A-2519-4A1A-A0BE-CF26F5ED853F}" srcOrd="0" destOrd="0" presId="urn:microsoft.com/office/officeart/2005/8/layout/hierarchy6"/>
    <dgm:cxn modelId="{1FF55143-8E76-4E23-A025-A48E1529FCF4}" type="presOf" srcId="{26BBD7F0-8040-4B7D-A978-842090E7D21F}" destId="{1C031B7E-C038-4057-B1E0-43C5368EC2D9}" srcOrd="0" destOrd="0" presId="urn:microsoft.com/office/officeart/2005/8/layout/hierarchy6"/>
    <dgm:cxn modelId="{B79A244B-1D94-40FC-8D62-AECDF16A9977}" type="presOf" srcId="{66D9D8DB-5A87-46AD-8C1E-589A1BB5C40D}" destId="{5F717A1A-49C0-44BF-A041-956D687B6CBF}" srcOrd="0" destOrd="0" presId="urn:microsoft.com/office/officeart/2005/8/layout/hierarchy6"/>
    <dgm:cxn modelId="{5F020C53-69C1-45B6-9EFA-272846C9130D}" srcId="{7B03E60E-1705-4EE1-A471-40AE3D0B7E80}" destId="{71C7AF53-D2D9-4237-A793-9AB84E28507C}" srcOrd="1" destOrd="0" parTransId="{A966FDEC-FA6F-40A4-8CA4-7AB9063CD03B}" sibTransId="{A85C4FD6-E7DB-4EF6-A016-B1A19D195ECF}"/>
    <dgm:cxn modelId="{112C4057-2E63-4B7A-83DC-97F2FB6EE01E}" srcId="{9D587515-5DA1-485E-B70D-E537D38CF04F}" destId="{D4FF5CB4-40A8-4A20-AEE0-BDC40F31DD93}" srcOrd="2" destOrd="0" parTransId="{1EB0C40F-8D2E-4B04-BF4A-8D265CEA53D3}" sibTransId="{11D0D27B-3F9A-443C-B6BD-CB3F4ED9786B}"/>
    <dgm:cxn modelId="{2EAEC658-DF3B-481A-A947-AB0122E7393E}" srcId="{B0812B72-9E31-4CF2-9D15-7006B9DC6265}" destId="{D587E23F-064B-466D-855D-117EF4D04159}" srcOrd="2" destOrd="0" parTransId="{85E110E5-CEF8-49FC-A541-3611335428A9}" sibTransId="{D0E8F579-8467-45C1-A962-10AE3C6BEAE6}"/>
    <dgm:cxn modelId="{5D42FB58-A456-4C7A-B804-EEC4F7A6E912}" type="presOf" srcId="{B0812B72-9E31-4CF2-9D15-7006B9DC6265}" destId="{AC83DEFF-3850-44B4-BF72-82348E6A6F2A}" srcOrd="0" destOrd="0" presId="urn:microsoft.com/office/officeart/2005/8/layout/hierarchy6"/>
    <dgm:cxn modelId="{97A43B59-2B7B-485C-9BDF-F68CF78E487C}" type="presOf" srcId="{A40634B3-0D76-4C77-BF5C-41C54D19E04B}" destId="{185E3093-D3DB-4BB9-82D7-E5FABD3E08F4}" srcOrd="1" destOrd="0" presId="urn:microsoft.com/office/officeart/2005/8/layout/hierarchy6"/>
    <dgm:cxn modelId="{02F7F181-0CB4-4812-B4DF-C174C6F0254A}" type="presOf" srcId="{B9594BFD-9193-487D-8C2F-C8C71D58E2A5}" destId="{3804407F-8225-4052-8FB9-DEF8835689EF}" srcOrd="0" destOrd="0" presId="urn:microsoft.com/office/officeart/2005/8/layout/hierarchy6"/>
    <dgm:cxn modelId="{2369AF8E-8A46-47BF-BD20-3EEFAE4AA58B}" type="presOf" srcId="{85E110E5-CEF8-49FC-A541-3611335428A9}" destId="{1840DA4B-BF8B-4B7C-AF62-AAE71309575F}" srcOrd="0" destOrd="0" presId="urn:microsoft.com/office/officeart/2005/8/layout/hierarchy6"/>
    <dgm:cxn modelId="{CED7B0AC-7F7C-4610-8AC1-78139CD9A960}" srcId="{D587E23F-064B-466D-855D-117EF4D04159}" destId="{88C0293B-25FB-4941-9A10-2A9336C62385}" srcOrd="1" destOrd="0" parTransId="{95D543F4-8B94-4B45-8E95-B8B30A7791D6}" sibTransId="{ACFCB4D4-7412-4D71-B904-C0442903732C}"/>
    <dgm:cxn modelId="{2CAB5FAE-36D4-4C01-BF12-19734D6557D2}" type="presOf" srcId="{D4FF5CB4-40A8-4A20-AEE0-BDC40F31DD93}" destId="{30BACED5-C79B-41D4-9983-B62310D0A23A}" srcOrd="0" destOrd="0" presId="urn:microsoft.com/office/officeart/2005/8/layout/hierarchy6"/>
    <dgm:cxn modelId="{E86A21B1-E8EC-42A8-B2EC-C3469D21E585}" srcId="{B0812B72-9E31-4CF2-9D15-7006B9DC6265}" destId="{7B03E60E-1705-4EE1-A471-40AE3D0B7E80}" srcOrd="0" destOrd="0" parTransId="{1C0490B2-4520-42A4-9C44-C7C9CEEE26B0}" sibTransId="{ED26B463-C0FE-445B-8E08-82DA21557067}"/>
    <dgm:cxn modelId="{C0FD5BB9-D7A2-459E-917D-3CA4763BA517}" type="presOf" srcId="{B642BB4B-3EAB-4CB5-B831-4A8AB519B2C6}" destId="{BFA0C7A1-A01F-4222-B945-DEA285321C77}" srcOrd="0" destOrd="0" presId="urn:microsoft.com/office/officeart/2005/8/layout/hierarchy6"/>
    <dgm:cxn modelId="{63FEF3BD-7E2F-4A51-B945-D302908D2A42}" type="presOf" srcId="{D4FF5CB4-40A8-4A20-AEE0-BDC40F31DD93}" destId="{69A3D3A7-FBC3-4A68-9EB3-0E7D801F9EC9}" srcOrd="1" destOrd="0" presId="urn:microsoft.com/office/officeart/2005/8/layout/hierarchy6"/>
    <dgm:cxn modelId="{F8A265BE-E1D1-4236-8955-3BDBB36E9E39}" type="presOf" srcId="{A40634B3-0D76-4C77-BF5C-41C54D19E04B}" destId="{3788937E-A736-4FA9-A68C-01E76972ED34}" srcOrd="0" destOrd="0" presId="urn:microsoft.com/office/officeart/2005/8/layout/hierarchy6"/>
    <dgm:cxn modelId="{55A603DC-958A-4129-88C7-569F26686E78}" srcId="{785DBC6D-8D4A-41D6-9B25-2EDD77FCA1A2}" destId="{C951C881-B0B0-4EBD-86BA-54CD101DC188}" srcOrd="0" destOrd="0" parTransId="{94D36793-EB6D-42E0-B808-5B9E6835B0F2}" sibTransId="{C8B7E7AC-2FA7-4472-A867-4864DE5B5A87}"/>
    <dgm:cxn modelId="{45A0CEDF-6FB9-4A06-9014-E731A62B71B0}" type="presOf" srcId="{D587E23F-064B-466D-855D-117EF4D04159}" destId="{64646D7A-65DA-42B3-8BF3-FDA8122B15B8}" srcOrd="0" destOrd="0" presId="urn:microsoft.com/office/officeart/2005/8/layout/hierarchy6"/>
    <dgm:cxn modelId="{D47988E2-10C6-4965-8AD9-858334ACDFAA}" type="presOf" srcId="{C951C881-B0B0-4EBD-86BA-54CD101DC188}" destId="{C99484C2-BFFF-413E-9EE1-E1B9A9ED4E5C}" srcOrd="0" destOrd="0" presId="urn:microsoft.com/office/officeart/2005/8/layout/hierarchy6"/>
    <dgm:cxn modelId="{860FBBEB-2129-450E-ACD9-360CDA43B4A3}" srcId="{D587E23F-064B-466D-855D-117EF4D04159}" destId="{26BBD7F0-8040-4B7D-A978-842090E7D21F}" srcOrd="0" destOrd="0" parTransId="{B9594BFD-9193-487D-8C2F-C8C71D58E2A5}" sibTransId="{608B792C-FC35-4BFB-B5AA-082C292172E7}"/>
    <dgm:cxn modelId="{C43F70ED-22E2-4858-B872-09A3468CCC5C}" srcId="{9D587515-5DA1-485E-B70D-E537D38CF04F}" destId="{B0812B72-9E31-4CF2-9D15-7006B9DC6265}" srcOrd="0" destOrd="0" parTransId="{23D5B5B2-D637-4F6D-B9F7-52C17212B684}" sibTransId="{B3D60561-C863-4F49-AC67-06199965477D}"/>
    <dgm:cxn modelId="{F6CD07F2-524E-43DE-A175-C197CFFFD073}" type="presOf" srcId="{88C0293B-25FB-4941-9A10-2A9336C62385}" destId="{E44EB69B-431B-4F01-A319-C14ED44D69AA}" srcOrd="0" destOrd="0" presId="urn:microsoft.com/office/officeart/2005/8/layout/hierarchy6"/>
    <dgm:cxn modelId="{165B8AF3-14A4-4444-BC3C-4790D0A40ABF}" type="presOf" srcId="{A966FDEC-FA6F-40A4-8CA4-7AB9063CD03B}" destId="{3DAB3F9A-9C86-4945-8CBC-C05BBD05849C}" srcOrd="0" destOrd="0" presId="urn:microsoft.com/office/officeart/2005/8/layout/hierarchy6"/>
    <dgm:cxn modelId="{1A4B91F6-A4A9-4F94-9F1A-318541B5790A}" srcId="{9D587515-5DA1-485E-B70D-E537D38CF04F}" destId="{B642BB4B-3EAB-4CB5-B831-4A8AB519B2C6}" srcOrd="1" destOrd="0" parTransId="{C093AE46-72BA-445C-9526-5FBDE5773A93}" sibTransId="{7E86034C-AEBD-4B95-B7FA-509B0EF4F154}"/>
    <dgm:cxn modelId="{D5CDF6FE-8AF1-4DF0-B0E8-5BC4D2D3FED9}" type="presOf" srcId="{785DBC6D-8D4A-41D6-9B25-2EDD77FCA1A2}" destId="{85CDB8B0-7266-4CCD-99B3-52C78305AA51}" srcOrd="0" destOrd="0" presId="urn:microsoft.com/office/officeart/2005/8/layout/hierarchy6"/>
    <dgm:cxn modelId="{E71CDE92-4FAC-469F-A9F6-549C48F3C45B}" type="presParOf" srcId="{287545B8-9159-4A0A-A51C-406F6CBA3E82}" destId="{3E6AC63E-9367-4E00-87A3-387FE4612EDF}" srcOrd="0" destOrd="0" presId="urn:microsoft.com/office/officeart/2005/8/layout/hierarchy6"/>
    <dgm:cxn modelId="{B983DB58-21A5-4550-B5C8-DD377AD62A6D}" type="presParOf" srcId="{3E6AC63E-9367-4E00-87A3-387FE4612EDF}" destId="{57115732-EF55-4373-8674-A6D9A94EAF8F}" srcOrd="0" destOrd="0" presId="urn:microsoft.com/office/officeart/2005/8/layout/hierarchy6"/>
    <dgm:cxn modelId="{66477F42-FEC1-419A-A861-ED47E9FC900D}" type="presParOf" srcId="{3E6AC63E-9367-4E00-87A3-387FE4612EDF}" destId="{6E59EA20-8FAD-45F7-88FF-78732DB280C3}" srcOrd="1" destOrd="0" presId="urn:microsoft.com/office/officeart/2005/8/layout/hierarchy6"/>
    <dgm:cxn modelId="{EF948D70-5A64-42C3-A74F-11CE4B5690CD}" type="presParOf" srcId="{6E59EA20-8FAD-45F7-88FF-78732DB280C3}" destId="{9A106974-3B16-4C51-8402-AFE14748D34A}" srcOrd="0" destOrd="0" presId="urn:microsoft.com/office/officeart/2005/8/layout/hierarchy6"/>
    <dgm:cxn modelId="{89ECC01F-6FFC-4055-A583-E1CBB0FC3C2D}" type="presParOf" srcId="{9A106974-3B16-4C51-8402-AFE14748D34A}" destId="{AC83DEFF-3850-44B4-BF72-82348E6A6F2A}" srcOrd="0" destOrd="0" presId="urn:microsoft.com/office/officeart/2005/8/layout/hierarchy6"/>
    <dgm:cxn modelId="{202E0981-4BAD-43F0-90C0-AF61AF781339}" type="presParOf" srcId="{9A106974-3B16-4C51-8402-AFE14748D34A}" destId="{85F1B127-3B62-440B-8F25-2DE146C80755}" srcOrd="1" destOrd="0" presId="urn:microsoft.com/office/officeart/2005/8/layout/hierarchy6"/>
    <dgm:cxn modelId="{1644F706-3307-4FED-91E4-4EE100A1FB63}" type="presParOf" srcId="{85F1B127-3B62-440B-8F25-2DE146C80755}" destId="{E633633A-2519-4A1A-A0BE-CF26F5ED853F}" srcOrd="0" destOrd="0" presId="urn:microsoft.com/office/officeart/2005/8/layout/hierarchy6"/>
    <dgm:cxn modelId="{5237A2EA-3116-4246-A3CB-25A904448690}" type="presParOf" srcId="{85F1B127-3B62-440B-8F25-2DE146C80755}" destId="{D1C315F1-E4FC-40E5-B68A-8440D9518646}" srcOrd="1" destOrd="0" presId="urn:microsoft.com/office/officeart/2005/8/layout/hierarchy6"/>
    <dgm:cxn modelId="{2FE88F4C-52F0-4A2E-83B0-B9DC9F8FD6EC}" type="presParOf" srcId="{D1C315F1-E4FC-40E5-B68A-8440D9518646}" destId="{2F9C4A97-3A83-470A-ADE7-8B73FCD03696}" srcOrd="0" destOrd="0" presId="urn:microsoft.com/office/officeart/2005/8/layout/hierarchy6"/>
    <dgm:cxn modelId="{ECB02ECC-3F83-4758-AEA9-91C7D0711BDF}" type="presParOf" srcId="{D1C315F1-E4FC-40E5-B68A-8440D9518646}" destId="{561AA08C-A8EB-4F86-919C-E0E131E262F0}" srcOrd="1" destOrd="0" presId="urn:microsoft.com/office/officeart/2005/8/layout/hierarchy6"/>
    <dgm:cxn modelId="{6DAB18A5-FF8C-486E-940B-1E9FD94C0EB1}" type="presParOf" srcId="{561AA08C-A8EB-4F86-919C-E0E131E262F0}" destId="{31178D07-2B7B-4D48-A63A-069501EC6224}" srcOrd="0" destOrd="0" presId="urn:microsoft.com/office/officeart/2005/8/layout/hierarchy6"/>
    <dgm:cxn modelId="{0C63CCFF-5047-482E-9A0F-A6850758676D}" type="presParOf" srcId="{561AA08C-A8EB-4F86-919C-E0E131E262F0}" destId="{1E6F6442-BF64-4EE1-93D4-2C3997171808}" srcOrd="1" destOrd="0" presId="urn:microsoft.com/office/officeart/2005/8/layout/hierarchy6"/>
    <dgm:cxn modelId="{A68980D8-7E77-4E5C-98DD-79ADE85DF920}" type="presParOf" srcId="{1E6F6442-BF64-4EE1-93D4-2C3997171808}" destId="{55347230-33E8-49A1-8ADC-73E594161AE0}" srcOrd="0" destOrd="0" presId="urn:microsoft.com/office/officeart/2005/8/layout/hierarchy6"/>
    <dgm:cxn modelId="{48E21D75-F111-4344-AF56-97AD3578B25C}" type="presParOf" srcId="{1E6F6442-BF64-4EE1-93D4-2C3997171808}" destId="{505F4175-261E-4362-A781-F4432B823775}" srcOrd="1" destOrd="0" presId="urn:microsoft.com/office/officeart/2005/8/layout/hierarchy6"/>
    <dgm:cxn modelId="{58BCACA2-6A73-470A-80F0-0DE70349BACA}" type="presParOf" srcId="{561AA08C-A8EB-4F86-919C-E0E131E262F0}" destId="{3DAB3F9A-9C86-4945-8CBC-C05BBD05849C}" srcOrd="2" destOrd="0" presId="urn:microsoft.com/office/officeart/2005/8/layout/hierarchy6"/>
    <dgm:cxn modelId="{72CDE95E-CBEE-4CB8-B482-4C002FCAAFBD}" type="presParOf" srcId="{561AA08C-A8EB-4F86-919C-E0E131E262F0}" destId="{7B125E03-BAB3-471C-9CFD-17B185BAD9C5}" srcOrd="3" destOrd="0" presId="urn:microsoft.com/office/officeart/2005/8/layout/hierarchy6"/>
    <dgm:cxn modelId="{EF1C6C3A-D1F8-4452-94FC-639C0EF14212}" type="presParOf" srcId="{7B125E03-BAB3-471C-9CFD-17B185BAD9C5}" destId="{B9E20C23-A2A1-469A-A48F-B8DA9E531B0D}" srcOrd="0" destOrd="0" presId="urn:microsoft.com/office/officeart/2005/8/layout/hierarchy6"/>
    <dgm:cxn modelId="{A86A3F70-CBB6-4E22-B4D2-5E5D2F469457}" type="presParOf" srcId="{7B125E03-BAB3-471C-9CFD-17B185BAD9C5}" destId="{D40B6171-A08B-4BD2-8572-2AAC033FBB91}" srcOrd="1" destOrd="0" presId="urn:microsoft.com/office/officeart/2005/8/layout/hierarchy6"/>
    <dgm:cxn modelId="{749F20F1-3075-4746-85CB-D76B6A410403}" type="presParOf" srcId="{85F1B127-3B62-440B-8F25-2DE146C80755}" destId="{5F717A1A-49C0-44BF-A041-956D687B6CBF}" srcOrd="2" destOrd="0" presId="urn:microsoft.com/office/officeart/2005/8/layout/hierarchy6"/>
    <dgm:cxn modelId="{B6C85F69-8981-4445-8600-34675BE300E7}" type="presParOf" srcId="{85F1B127-3B62-440B-8F25-2DE146C80755}" destId="{95B5E470-F29F-4AAD-B824-1184E5E3415D}" srcOrd="3" destOrd="0" presId="urn:microsoft.com/office/officeart/2005/8/layout/hierarchy6"/>
    <dgm:cxn modelId="{4C62B6C8-41A3-470F-A99B-898380EFE5E0}" type="presParOf" srcId="{95B5E470-F29F-4AAD-B824-1184E5E3415D}" destId="{85CDB8B0-7266-4CCD-99B3-52C78305AA51}" srcOrd="0" destOrd="0" presId="urn:microsoft.com/office/officeart/2005/8/layout/hierarchy6"/>
    <dgm:cxn modelId="{686A5AAD-E0DA-467B-8271-579C4A4C30C4}" type="presParOf" srcId="{95B5E470-F29F-4AAD-B824-1184E5E3415D}" destId="{AAC5A216-66D1-4664-AC58-474DB12995DE}" srcOrd="1" destOrd="0" presId="urn:microsoft.com/office/officeart/2005/8/layout/hierarchy6"/>
    <dgm:cxn modelId="{3E564731-7340-4F8B-85DB-C34D58388F0C}" type="presParOf" srcId="{AAC5A216-66D1-4664-AC58-474DB12995DE}" destId="{6CD708D4-ED83-43C7-88AE-6F2C6B043E0F}" srcOrd="0" destOrd="0" presId="urn:microsoft.com/office/officeart/2005/8/layout/hierarchy6"/>
    <dgm:cxn modelId="{7B9BCB24-7993-49E0-ACB4-1FA081029AD5}" type="presParOf" srcId="{AAC5A216-66D1-4664-AC58-474DB12995DE}" destId="{FA571FAD-36AA-4AA9-909A-83A34D669753}" srcOrd="1" destOrd="0" presId="urn:microsoft.com/office/officeart/2005/8/layout/hierarchy6"/>
    <dgm:cxn modelId="{64B7A5E7-D0BE-449A-937E-17281AB9E66C}" type="presParOf" srcId="{FA571FAD-36AA-4AA9-909A-83A34D669753}" destId="{C99484C2-BFFF-413E-9EE1-E1B9A9ED4E5C}" srcOrd="0" destOrd="0" presId="urn:microsoft.com/office/officeart/2005/8/layout/hierarchy6"/>
    <dgm:cxn modelId="{737AFF76-1518-4E08-88D2-91A20D70EFE5}" type="presParOf" srcId="{FA571FAD-36AA-4AA9-909A-83A34D669753}" destId="{33BEDBD0-B47C-45E8-9388-ED4138C8DAA1}" srcOrd="1" destOrd="0" presId="urn:microsoft.com/office/officeart/2005/8/layout/hierarchy6"/>
    <dgm:cxn modelId="{F7820D3D-C2A8-42CC-BADB-1A8B6BC485E7}" type="presParOf" srcId="{85F1B127-3B62-440B-8F25-2DE146C80755}" destId="{1840DA4B-BF8B-4B7C-AF62-AAE71309575F}" srcOrd="4" destOrd="0" presId="urn:microsoft.com/office/officeart/2005/8/layout/hierarchy6"/>
    <dgm:cxn modelId="{2F6137CB-C87F-4A93-B7AD-A87ECAFDBE31}" type="presParOf" srcId="{85F1B127-3B62-440B-8F25-2DE146C80755}" destId="{05EC7385-F7C7-4A38-BDF5-2C9319CC3E1A}" srcOrd="5" destOrd="0" presId="urn:microsoft.com/office/officeart/2005/8/layout/hierarchy6"/>
    <dgm:cxn modelId="{B73568FA-BA24-4D21-84DB-C500F4C59B64}" type="presParOf" srcId="{05EC7385-F7C7-4A38-BDF5-2C9319CC3E1A}" destId="{64646D7A-65DA-42B3-8BF3-FDA8122B15B8}" srcOrd="0" destOrd="0" presId="urn:microsoft.com/office/officeart/2005/8/layout/hierarchy6"/>
    <dgm:cxn modelId="{5B6B7424-49AC-46B6-BC24-61FAB3222A38}" type="presParOf" srcId="{05EC7385-F7C7-4A38-BDF5-2C9319CC3E1A}" destId="{47DD295F-4DCA-409E-BC3D-5B74B266B26C}" srcOrd="1" destOrd="0" presId="urn:microsoft.com/office/officeart/2005/8/layout/hierarchy6"/>
    <dgm:cxn modelId="{381E7BD6-5832-4E02-9772-29CA0B4302A9}" type="presParOf" srcId="{47DD295F-4DCA-409E-BC3D-5B74B266B26C}" destId="{3804407F-8225-4052-8FB9-DEF8835689EF}" srcOrd="0" destOrd="0" presId="urn:microsoft.com/office/officeart/2005/8/layout/hierarchy6"/>
    <dgm:cxn modelId="{9987CD18-DCE0-498D-B149-FA122B2FFC0F}" type="presParOf" srcId="{47DD295F-4DCA-409E-BC3D-5B74B266B26C}" destId="{E57CCCC2-C9D1-484B-BFE6-9F0BF716B0F5}" srcOrd="1" destOrd="0" presId="urn:microsoft.com/office/officeart/2005/8/layout/hierarchy6"/>
    <dgm:cxn modelId="{6A102413-52C3-4393-9753-AF39FB0D93FA}" type="presParOf" srcId="{E57CCCC2-C9D1-484B-BFE6-9F0BF716B0F5}" destId="{1C031B7E-C038-4057-B1E0-43C5368EC2D9}" srcOrd="0" destOrd="0" presId="urn:microsoft.com/office/officeart/2005/8/layout/hierarchy6"/>
    <dgm:cxn modelId="{004B14E5-C979-4F30-B550-B47761D975F9}" type="presParOf" srcId="{E57CCCC2-C9D1-484B-BFE6-9F0BF716B0F5}" destId="{E97D3AA2-E70E-4ABA-9A9A-3C72DA049A7D}" srcOrd="1" destOrd="0" presId="urn:microsoft.com/office/officeart/2005/8/layout/hierarchy6"/>
    <dgm:cxn modelId="{CA01FFE1-8DFD-4FED-9D16-FD00DAF489AC}" type="presParOf" srcId="{47DD295F-4DCA-409E-BC3D-5B74B266B26C}" destId="{60FE46F9-9DA9-4BE2-B5B1-A9150CC51A0B}" srcOrd="2" destOrd="0" presId="urn:microsoft.com/office/officeart/2005/8/layout/hierarchy6"/>
    <dgm:cxn modelId="{DC4EEAE8-82AC-4ED1-A7CA-42EF2A3F4B54}" type="presParOf" srcId="{47DD295F-4DCA-409E-BC3D-5B74B266B26C}" destId="{76019D78-8895-4346-B854-5F2C7FD93E76}" srcOrd="3" destOrd="0" presId="urn:microsoft.com/office/officeart/2005/8/layout/hierarchy6"/>
    <dgm:cxn modelId="{CA6C505D-ACAE-45DA-BCD6-DC0E4E30E73D}" type="presParOf" srcId="{76019D78-8895-4346-B854-5F2C7FD93E76}" destId="{E44EB69B-431B-4F01-A319-C14ED44D69AA}" srcOrd="0" destOrd="0" presId="urn:microsoft.com/office/officeart/2005/8/layout/hierarchy6"/>
    <dgm:cxn modelId="{245A4A96-35BA-4A32-8DDC-0A7DE75F9972}" type="presParOf" srcId="{76019D78-8895-4346-B854-5F2C7FD93E76}" destId="{E67B006F-7BE0-4CB6-A8C2-86AE99FDDAC2}" srcOrd="1" destOrd="0" presId="urn:microsoft.com/office/officeart/2005/8/layout/hierarchy6"/>
    <dgm:cxn modelId="{F2ECD0C5-5510-49EC-AEA0-93BC97F1A1CC}" type="presParOf" srcId="{287545B8-9159-4A0A-A51C-406F6CBA3E82}" destId="{A9E18481-AD4F-47E2-B5D0-3C2724ACD27A}" srcOrd="1" destOrd="0" presId="urn:microsoft.com/office/officeart/2005/8/layout/hierarchy6"/>
    <dgm:cxn modelId="{F40D0177-CBF6-4E20-8BE4-000E1A16AE53}" type="presParOf" srcId="{A9E18481-AD4F-47E2-B5D0-3C2724ACD27A}" destId="{3722DD2E-103F-4689-8CF9-95CA35AC71FA}" srcOrd="0" destOrd="0" presId="urn:microsoft.com/office/officeart/2005/8/layout/hierarchy6"/>
    <dgm:cxn modelId="{772BF626-4388-446F-BD7F-2E80AB4B3811}" type="presParOf" srcId="{3722DD2E-103F-4689-8CF9-95CA35AC71FA}" destId="{BFA0C7A1-A01F-4222-B945-DEA285321C77}" srcOrd="0" destOrd="0" presId="urn:microsoft.com/office/officeart/2005/8/layout/hierarchy6"/>
    <dgm:cxn modelId="{C8C8FC62-B847-45A8-8F12-E4D05E999FDD}" type="presParOf" srcId="{3722DD2E-103F-4689-8CF9-95CA35AC71FA}" destId="{BB7B4EDD-41F5-434B-B7AC-CFA69079E8E5}" srcOrd="1" destOrd="0" presId="urn:microsoft.com/office/officeart/2005/8/layout/hierarchy6"/>
    <dgm:cxn modelId="{B62DDB1C-919E-4B46-BB42-55093DF40A1A}" type="presParOf" srcId="{A9E18481-AD4F-47E2-B5D0-3C2724ACD27A}" destId="{648577EC-7A74-4263-A776-38243F09D8D8}" srcOrd="1" destOrd="0" presId="urn:microsoft.com/office/officeart/2005/8/layout/hierarchy6"/>
    <dgm:cxn modelId="{33570420-835A-4F74-9B91-1ECC8FA2B181}" type="presParOf" srcId="{648577EC-7A74-4263-A776-38243F09D8D8}" destId="{8FF9CFAF-B6A8-4893-984C-1F74FFCD805E}" srcOrd="0" destOrd="0" presId="urn:microsoft.com/office/officeart/2005/8/layout/hierarchy6"/>
    <dgm:cxn modelId="{354F09CB-1535-49CF-93E3-A4A267103E2D}" type="presParOf" srcId="{A9E18481-AD4F-47E2-B5D0-3C2724ACD27A}" destId="{6D27E9B2-B67B-41FB-B1A1-1B11561E80C0}" srcOrd="2" destOrd="0" presId="urn:microsoft.com/office/officeart/2005/8/layout/hierarchy6"/>
    <dgm:cxn modelId="{68D00965-5908-4422-94A2-BFCF371C8CAC}" type="presParOf" srcId="{6D27E9B2-B67B-41FB-B1A1-1B11561E80C0}" destId="{30BACED5-C79B-41D4-9983-B62310D0A23A}" srcOrd="0" destOrd="0" presId="urn:microsoft.com/office/officeart/2005/8/layout/hierarchy6"/>
    <dgm:cxn modelId="{57AB503B-6603-4BAF-B36C-AC8690A6B84F}" type="presParOf" srcId="{6D27E9B2-B67B-41FB-B1A1-1B11561E80C0}" destId="{69A3D3A7-FBC3-4A68-9EB3-0E7D801F9EC9}" srcOrd="1" destOrd="0" presId="urn:microsoft.com/office/officeart/2005/8/layout/hierarchy6"/>
    <dgm:cxn modelId="{25ABF4D5-17F4-4B03-938E-DCAF00313CCE}" type="presParOf" srcId="{A9E18481-AD4F-47E2-B5D0-3C2724ACD27A}" destId="{E93E85CF-B2B0-4468-9783-5B52556810C1}" srcOrd="3" destOrd="0" presId="urn:microsoft.com/office/officeart/2005/8/layout/hierarchy6"/>
    <dgm:cxn modelId="{FE4038CC-AC4D-49BF-A089-CE8DCECB1D0C}" type="presParOf" srcId="{E93E85CF-B2B0-4468-9783-5B52556810C1}" destId="{1B3005B8-8F95-440E-BC8D-886C65BD0368}" srcOrd="0" destOrd="0" presId="urn:microsoft.com/office/officeart/2005/8/layout/hierarchy6"/>
    <dgm:cxn modelId="{D7F83D18-8F33-4ABB-901C-801422B75CC5}" type="presParOf" srcId="{A9E18481-AD4F-47E2-B5D0-3C2724ACD27A}" destId="{D4965EC8-DE71-4810-88BE-2F4838B8DF27}" srcOrd="4" destOrd="0" presId="urn:microsoft.com/office/officeart/2005/8/layout/hierarchy6"/>
    <dgm:cxn modelId="{5128E5ED-5CB5-4264-B56E-B1CAB453C4C9}" type="presParOf" srcId="{D4965EC8-DE71-4810-88BE-2F4838B8DF27}" destId="{3788937E-A736-4FA9-A68C-01E76972ED34}" srcOrd="0" destOrd="0" presId="urn:microsoft.com/office/officeart/2005/8/layout/hierarchy6"/>
    <dgm:cxn modelId="{2D2AED46-2021-4F1D-B6FE-4B47B5AD9DE9}" type="presParOf" srcId="{D4965EC8-DE71-4810-88BE-2F4838B8DF27}" destId="{185E3093-D3DB-4BB9-82D7-E5FABD3E08F4}"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8937E-A736-4FA9-A68C-01E76972ED34}">
      <dsp:nvSpPr>
        <dsp:cNvPr id="0" name=""/>
        <dsp:cNvSpPr/>
      </dsp:nvSpPr>
      <dsp:spPr>
        <a:xfrm>
          <a:off x="0" y="3523935"/>
          <a:ext cx="10845046" cy="13253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Workgroups</a:t>
          </a:r>
          <a:endParaRPr lang="en-US" sz="2700" kern="1200" dirty="0"/>
        </a:p>
      </dsp:txBody>
      <dsp:txXfrm>
        <a:off x="0" y="3523935"/>
        <a:ext cx="3253513" cy="1325331"/>
      </dsp:txXfrm>
    </dsp:sp>
    <dsp:sp modelId="{30BACED5-C79B-41D4-9983-B62310D0A23A}">
      <dsp:nvSpPr>
        <dsp:cNvPr id="0" name=""/>
        <dsp:cNvSpPr/>
      </dsp:nvSpPr>
      <dsp:spPr>
        <a:xfrm>
          <a:off x="0" y="2497058"/>
          <a:ext cx="10845046" cy="90574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Subcommittees</a:t>
          </a:r>
          <a:endParaRPr lang="en-US" sz="2700" kern="1200" dirty="0"/>
        </a:p>
      </dsp:txBody>
      <dsp:txXfrm>
        <a:off x="0" y="2497058"/>
        <a:ext cx="3253513" cy="905747"/>
      </dsp:txXfrm>
    </dsp:sp>
    <dsp:sp modelId="{BFA0C7A1-A01F-4222-B945-DEA285321C77}">
      <dsp:nvSpPr>
        <dsp:cNvPr id="0" name=""/>
        <dsp:cNvSpPr/>
      </dsp:nvSpPr>
      <dsp:spPr>
        <a:xfrm>
          <a:off x="0" y="1594660"/>
          <a:ext cx="10845046" cy="7975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Steering Committee</a:t>
          </a:r>
        </a:p>
      </dsp:txBody>
      <dsp:txXfrm>
        <a:off x="0" y="1594660"/>
        <a:ext cx="3253513" cy="797565"/>
      </dsp:txXfrm>
    </dsp:sp>
    <dsp:sp modelId="{AC83DEFF-3850-44B4-BF72-82348E6A6F2A}">
      <dsp:nvSpPr>
        <dsp:cNvPr id="0" name=""/>
        <dsp:cNvSpPr/>
      </dsp:nvSpPr>
      <dsp:spPr>
        <a:xfrm>
          <a:off x="5963505" y="1663135"/>
          <a:ext cx="1824554" cy="6735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S/I Steering Committee</a:t>
          </a:r>
        </a:p>
        <a:p>
          <a:pPr marL="0" lvl="0" indent="0" algn="ctr" defTabSz="466725" rtl="0">
            <a:lnSpc>
              <a:spcPct val="90000"/>
            </a:lnSpc>
            <a:spcBef>
              <a:spcPct val="0"/>
            </a:spcBef>
            <a:spcAft>
              <a:spcPct val="35000"/>
            </a:spcAft>
            <a:buNone/>
          </a:pPr>
          <a:r>
            <a:rPr lang="en-US" sz="1050" kern="1200" dirty="0"/>
            <a:t>Chair: </a:t>
          </a:r>
          <a:r>
            <a:rPr lang="en-US" sz="1050" kern="1200" dirty="0">
              <a:latin typeface="Calibri Light" panose="020F0302020204030204"/>
            </a:rPr>
            <a:t>Jim Collins (MI)</a:t>
          </a:r>
          <a:endParaRPr lang="en-US" sz="1050" kern="1200" dirty="0"/>
        </a:p>
        <a:p>
          <a:pPr marL="0" lvl="0" indent="0" algn="ctr" defTabSz="466725">
            <a:lnSpc>
              <a:spcPct val="90000"/>
            </a:lnSpc>
            <a:spcBef>
              <a:spcPct val="0"/>
            </a:spcBef>
            <a:spcAft>
              <a:spcPct val="35000"/>
            </a:spcAft>
            <a:buNone/>
          </a:pPr>
          <a:r>
            <a:rPr lang="en-US" sz="1050" kern="1200" dirty="0"/>
            <a:t>Vice Chair: </a:t>
          </a:r>
          <a:r>
            <a:rPr lang="en-US" sz="1050" kern="1200" dirty="0">
              <a:latin typeface="Calibri Light" panose="020F0302020204030204"/>
            </a:rPr>
            <a:t>vacant</a:t>
          </a:r>
          <a:endParaRPr lang="en-US" sz="1050" kern="1200" dirty="0"/>
        </a:p>
      </dsp:txBody>
      <dsp:txXfrm>
        <a:off x="5983231" y="1682861"/>
        <a:ext cx="1785102" cy="634054"/>
      </dsp:txXfrm>
    </dsp:sp>
    <dsp:sp modelId="{E633633A-2519-4A1A-A0BE-CF26F5ED853F}">
      <dsp:nvSpPr>
        <dsp:cNvPr id="0" name=""/>
        <dsp:cNvSpPr/>
      </dsp:nvSpPr>
      <dsp:spPr>
        <a:xfrm>
          <a:off x="4242771" y="2336642"/>
          <a:ext cx="2633011" cy="263221"/>
        </a:xfrm>
        <a:custGeom>
          <a:avLst/>
          <a:gdLst/>
          <a:ahLst/>
          <a:cxnLst/>
          <a:rect l="0" t="0" r="0" b="0"/>
          <a:pathLst>
            <a:path>
              <a:moveTo>
                <a:pt x="2633011" y="0"/>
              </a:moveTo>
              <a:lnTo>
                <a:pt x="2633011" y="131610"/>
              </a:lnTo>
              <a:lnTo>
                <a:pt x="0" y="131610"/>
              </a:lnTo>
              <a:lnTo>
                <a:pt x="0" y="2632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9C4A97-3A83-470A-ADE7-8B73FCD03696}">
      <dsp:nvSpPr>
        <dsp:cNvPr id="0" name=""/>
        <dsp:cNvSpPr/>
      </dsp:nvSpPr>
      <dsp:spPr>
        <a:xfrm>
          <a:off x="3326713" y="2599863"/>
          <a:ext cx="1832115" cy="7356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Electronic Laboratory and Disease Reporting (ELDRS)</a:t>
          </a:r>
        </a:p>
        <a:p>
          <a:pPr marL="0" lvl="0" indent="0" algn="ctr" defTabSz="488950">
            <a:lnSpc>
              <a:spcPct val="90000"/>
            </a:lnSpc>
            <a:spcBef>
              <a:spcPct val="0"/>
            </a:spcBef>
            <a:spcAft>
              <a:spcPct val="35000"/>
            </a:spcAft>
            <a:buNone/>
          </a:pPr>
          <a:r>
            <a:rPr lang="en-US" sz="1100" kern="1200" dirty="0">
              <a:latin typeface="Calibri Light" panose="020F0302020204030204"/>
            </a:rPr>
            <a:t>Co-Chairs</a:t>
          </a:r>
          <a:r>
            <a:rPr lang="en-US" sz="1100" kern="1200" dirty="0"/>
            <a:t>: Jennifer Stewart (NC) and Nancy Barrett (CT)</a:t>
          </a:r>
        </a:p>
      </dsp:txBody>
      <dsp:txXfrm>
        <a:off x="3348260" y="2621410"/>
        <a:ext cx="1789021" cy="692571"/>
      </dsp:txXfrm>
    </dsp:sp>
    <dsp:sp modelId="{31178D07-2B7B-4D48-A63A-069501EC6224}">
      <dsp:nvSpPr>
        <dsp:cNvPr id="0" name=""/>
        <dsp:cNvSpPr/>
      </dsp:nvSpPr>
      <dsp:spPr>
        <a:xfrm>
          <a:off x="3386670" y="3335528"/>
          <a:ext cx="856100" cy="600867"/>
        </a:xfrm>
        <a:custGeom>
          <a:avLst/>
          <a:gdLst/>
          <a:ahLst/>
          <a:cxnLst/>
          <a:rect l="0" t="0" r="0" b="0"/>
          <a:pathLst>
            <a:path>
              <a:moveTo>
                <a:pt x="856100" y="0"/>
              </a:moveTo>
              <a:lnTo>
                <a:pt x="856100" y="300433"/>
              </a:lnTo>
              <a:lnTo>
                <a:pt x="0" y="300433"/>
              </a:lnTo>
              <a:lnTo>
                <a:pt x="0" y="6008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347230-33E8-49A1-8ADC-73E594161AE0}">
      <dsp:nvSpPr>
        <dsp:cNvPr id="0" name=""/>
        <dsp:cNvSpPr/>
      </dsp:nvSpPr>
      <dsp:spPr>
        <a:xfrm>
          <a:off x="2563033" y="3936396"/>
          <a:ext cx="1647273" cy="801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National ELR Workgroup</a:t>
          </a:r>
        </a:p>
        <a:p>
          <a:pPr marL="0" lvl="0" indent="0" algn="ctr" defTabSz="488950">
            <a:lnSpc>
              <a:spcPct val="90000"/>
            </a:lnSpc>
            <a:spcBef>
              <a:spcPct val="0"/>
            </a:spcBef>
            <a:spcAft>
              <a:spcPct val="35000"/>
            </a:spcAft>
            <a:buNone/>
          </a:pPr>
          <a:r>
            <a:rPr lang="en-US" sz="1100" kern="1200" dirty="0">
              <a:solidFill>
                <a:schemeClr val="bg1"/>
              </a:solidFill>
            </a:rPr>
            <a:t>Co-chairs: Nicole Kikuchi (FL) and Cody McNeese (OR)</a:t>
          </a:r>
        </a:p>
      </dsp:txBody>
      <dsp:txXfrm>
        <a:off x="2586495" y="3959858"/>
        <a:ext cx="1600349" cy="754138"/>
      </dsp:txXfrm>
    </dsp:sp>
    <dsp:sp modelId="{3DAB3F9A-9C86-4945-8CBC-C05BBD05849C}">
      <dsp:nvSpPr>
        <dsp:cNvPr id="0" name=""/>
        <dsp:cNvSpPr/>
      </dsp:nvSpPr>
      <dsp:spPr>
        <a:xfrm>
          <a:off x="4242771" y="3335528"/>
          <a:ext cx="761828" cy="317460"/>
        </a:xfrm>
        <a:custGeom>
          <a:avLst/>
          <a:gdLst/>
          <a:ahLst/>
          <a:cxnLst/>
          <a:rect l="0" t="0" r="0" b="0"/>
          <a:pathLst>
            <a:path>
              <a:moveTo>
                <a:pt x="0" y="0"/>
              </a:moveTo>
              <a:lnTo>
                <a:pt x="0" y="158730"/>
              </a:lnTo>
              <a:lnTo>
                <a:pt x="761828" y="158730"/>
              </a:lnTo>
              <a:lnTo>
                <a:pt x="761828" y="3174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E20C23-A2A1-469A-A48F-B8DA9E531B0D}">
      <dsp:nvSpPr>
        <dsp:cNvPr id="0" name=""/>
        <dsp:cNvSpPr/>
      </dsp:nvSpPr>
      <dsp:spPr>
        <a:xfrm>
          <a:off x="4483888" y="3652989"/>
          <a:ext cx="1041422" cy="11496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err="1"/>
            <a:t>eCR</a:t>
          </a:r>
          <a:r>
            <a:rPr lang="en-US" sz="1100" kern="1200" dirty="0"/>
            <a:t> Workgroup</a:t>
          </a:r>
        </a:p>
        <a:p>
          <a:pPr marL="0" lvl="0" indent="0" algn="ctr" defTabSz="488950">
            <a:lnSpc>
              <a:spcPct val="90000"/>
            </a:lnSpc>
            <a:spcBef>
              <a:spcPct val="0"/>
            </a:spcBef>
            <a:spcAft>
              <a:spcPct val="35000"/>
            </a:spcAft>
            <a:buNone/>
          </a:pPr>
          <a:r>
            <a:rPr lang="en-US" sz="1100" kern="1200" dirty="0"/>
            <a:t>Co-chairs: Ann Kayser (MN) and Melanie Epstein-Corbin (CA)</a:t>
          </a:r>
        </a:p>
      </dsp:txBody>
      <dsp:txXfrm>
        <a:off x="4514390" y="3683491"/>
        <a:ext cx="980418" cy="1088662"/>
      </dsp:txXfrm>
    </dsp:sp>
    <dsp:sp modelId="{5F717A1A-49C0-44BF-A041-956D687B6CBF}">
      <dsp:nvSpPr>
        <dsp:cNvPr id="0" name=""/>
        <dsp:cNvSpPr/>
      </dsp:nvSpPr>
      <dsp:spPr>
        <a:xfrm>
          <a:off x="6827879" y="2336642"/>
          <a:ext cx="91440" cy="277719"/>
        </a:xfrm>
        <a:custGeom>
          <a:avLst/>
          <a:gdLst/>
          <a:ahLst/>
          <a:cxnLst/>
          <a:rect l="0" t="0" r="0" b="0"/>
          <a:pathLst>
            <a:path>
              <a:moveTo>
                <a:pt x="47903" y="0"/>
              </a:moveTo>
              <a:lnTo>
                <a:pt x="47903" y="138859"/>
              </a:lnTo>
              <a:lnTo>
                <a:pt x="45720" y="138859"/>
              </a:lnTo>
              <a:lnTo>
                <a:pt x="45720" y="2777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CDB8B0-7266-4CCD-99B3-52C78305AA51}">
      <dsp:nvSpPr>
        <dsp:cNvPr id="0" name=""/>
        <dsp:cNvSpPr/>
      </dsp:nvSpPr>
      <dsp:spPr>
        <a:xfrm>
          <a:off x="6173645" y="2614361"/>
          <a:ext cx="1399908" cy="7386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Surveillance Policy</a:t>
          </a:r>
        </a:p>
        <a:p>
          <a:pPr marL="0" lvl="0" indent="0" algn="ctr" defTabSz="488950">
            <a:lnSpc>
              <a:spcPct val="90000"/>
            </a:lnSpc>
            <a:spcBef>
              <a:spcPct val="0"/>
            </a:spcBef>
            <a:spcAft>
              <a:spcPct val="35000"/>
            </a:spcAft>
            <a:buNone/>
          </a:pPr>
          <a:r>
            <a:rPr lang="en-US" sz="1100" kern="1200" dirty="0"/>
            <a:t>Co-Chairs: Tracy Miller (ND) and Josh Clayton (SD)</a:t>
          </a:r>
        </a:p>
      </dsp:txBody>
      <dsp:txXfrm>
        <a:off x="6195280" y="2635996"/>
        <a:ext cx="1356638" cy="695405"/>
      </dsp:txXfrm>
    </dsp:sp>
    <dsp:sp modelId="{6CD708D4-ED83-43C7-88AE-6F2C6B043E0F}">
      <dsp:nvSpPr>
        <dsp:cNvPr id="0" name=""/>
        <dsp:cNvSpPr/>
      </dsp:nvSpPr>
      <dsp:spPr>
        <a:xfrm>
          <a:off x="6818609" y="3353037"/>
          <a:ext cx="91440" cy="300788"/>
        </a:xfrm>
        <a:custGeom>
          <a:avLst/>
          <a:gdLst/>
          <a:ahLst/>
          <a:cxnLst/>
          <a:rect l="0" t="0" r="0" b="0"/>
          <a:pathLst>
            <a:path>
              <a:moveTo>
                <a:pt x="54989" y="0"/>
              </a:moveTo>
              <a:lnTo>
                <a:pt x="54989" y="150394"/>
              </a:lnTo>
              <a:lnTo>
                <a:pt x="45720" y="150394"/>
              </a:lnTo>
              <a:lnTo>
                <a:pt x="45720" y="3007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9484C2-BFFF-413E-9EE1-E1B9A9ED4E5C}">
      <dsp:nvSpPr>
        <dsp:cNvPr id="0" name=""/>
        <dsp:cNvSpPr/>
      </dsp:nvSpPr>
      <dsp:spPr>
        <a:xfrm>
          <a:off x="6192463" y="3653825"/>
          <a:ext cx="1343731" cy="10959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Data Release, Presentation, Access, Suppression, and Sharing Workgroup</a:t>
          </a:r>
        </a:p>
        <a:p>
          <a:pPr marL="0" lvl="0" indent="0" algn="ctr" defTabSz="444500">
            <a:lnSpc>
              <a:spcPct val="90000"/>
            </a:lnSpc>
            <a:spcBef>
              <a:spcPct val="0"/>
            </a:spcBef>
            <a:spcAft>
              <a:spcPct val="35000"/>
            </a:spcAft>
            <a:buNone/>
          </a:pPr>
          <a:r>
            <a:rPr lang="en-US" sz="1000" kern="1200" dirty="0"/>
            <a:t>Co-chairs: MaryKate Martelon (MA) and Abigail Cheney (MI)</a:t>
          </a:r>
        </a:p>
      </dsp:txBody>
      <dsp:txXfrm>
        <a:off x="6224561" y="3685923"/>
        <a:ext cx="1279535" cy="1031707"/>
      </dsp:txXfrm>
    </dsp:sp>
    <dsp:sp modelId="{1840DA4B-BF8B-4B7C-AF62-AAE71309575F}">
      <dsp:nvSpPr>
        <dsp:cNvPr id="0" name=""/>
        <dsp:cNvSpPr/>
      </dsp:nvSpPr>
      <dsp:spPr>
        <a:xfrm>
          <a:off x="6875783" y="2336642"/>
          <a:ext cx="2342788" cy="260090"/>
        </a:xfrm>
        <a:custGeom>
          <a:avLst/>
          <a:gdLst/>
          <a:ahLst/>
          <a:cxnLst/>
          <a:rect l="0" t="0" r="0" b="0"/>
          <a:pathLst>
            <a:path>
              <a:moveTo>
                <a:pt x="0" y="0"/>
              </a:moveTo>
              <a:lnTo>
                <a:pt x="0" y="130045"/>
              </a:lnTo>
              <a:lnTo>
                <a:pt x="2342788" y="130045"/>
              </a:lnTo>
              <a:lnTo>
                <a:pt x="2342788" y="2600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646D7A-65DA-42B3-8BF3-FDA8122B15B8}">
      <dsp:nvSpPr>
        <dsp:cNvPr id="0" name=""/>
        <dsp:cNvSpPr/>
      </dsp:nvSpPr>
      <dsp:spPr>
        <a:xfrm>
          <a:off x="8455911" y="2596732"/>
          <a:ext cx="1525319" cy="8069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Surveillance Practice &amp; Implementation (SPIS)</a:t>
          </a:r>
        </a:p>
        <a:p>
          <a:pPr marL="0" lvl="0" indent="0" algn="ctr" defTabSz="488950">
            <a:lnSpc>
              <a:spcPct val="90000"/>
            </a:lnSpc>
            <a:spcBef>
              <a:spcPct val="0"/>
            </a:spcBef>
            <a:spcAft>
              <a:spcPct val="35000"/>
            </a:spcAft>
            <a:buNone/>
          </a:pPr>
          <a:r>
            <a:rPr lang="en-US" sz="1100" kern="1200" dirty="0">
              <a:solidFill>
                <a:schemeClr val="bg1"/>
              </a:solidFill>
            </a:rPr>
            <a:t>Chair: Rachelle Boulton (UT)</a:t>
          </a:r>
        </a:p>
      </dsp:txBody>
      <dsp:txXfrm>
        <a:off x="8479547" y="2620368"/>
        <a:ext cx="1478047" cy="759707"/>
      </dsp:txXfrm>
    </dsp:sp>
    <dsp:sp modelId="{3804407F-8225-4052-8FB9-DEF8835689EF}">
      <dsp:nvSpPr>
        <dsp:cNvPr id="0" name=""/>
        <dsp:cNvSpPr/>
      </dsp:nvSpPr>
      <dsp:spPr>
        <a:xfrm>
          <a:off x="8546621" y="3403712"/>
          <a:ext cx="671950" cy="452203"/>
        </a:xfrm>
        <a:custGeom>
          <a:avLst/>
          <a:gdLst/>
          <a:ahLst/>
          <a:cxnLst/>
          <a:rect l="0" t="0" r="0" b="0"/>
          <a:pathLst>
            <a:path>
              <a:moveTo>
                <a:pt x="671950" y="0"/>
              </a:moveTo>
              <a:lnTo>
                <a:pt x="671950" y="226101"/>
              </a:lnTo>
              <a:lnTo>
                <a:pt x="0" y="226101"/>
              </a:lnTo>
              <a:lnTo>
                <a:pt x="0" y="4522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031B7E-C038-4057-B1E0-43C5368EC2D9}">
      <dsp:nvSpPr>
        <dsp:cNvPr id="0" name=""/>
        <dsp:cNvSpPr/>
      </dsp:nvSpPr>
      <dsp:spPr>
        <a:xfrm>
          <a:off x="7792777" y="3855915"/>
          <a:ext cx="1507686" cy="9507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Data Standardization Workgroup</a:t>
          </a:r>
        </a:p>
        <a:p>
          <a:pPr marL="0" lvl="0" indent="0" algn="ctr" defTabSz="488950">
            <a:lnSpc>
              <a:spcPct val="90000"/>
            </a:lnSpc>
            <a:spcBef>
              <a:spcPct val="0"/>
            </a:spcBef>
            <a:spcAft>
              <a:spcPct val="35000"/>
            </a:spcAft>
            <a:buNone/>
          </a:pPr>
          <a:r>
            <a:rPr lang="en-US" sz="1100" kern="1200" dirty="0"/>
            <a:t>Co-chairs: Molly Crockett (MA) and Laura Erhart (AZ)</a:t>
          </a:r>
        </a:p>
      </dsp:txBody>
      <dsp:txXfrm>
        <a:off x="7820623" y="3883761"/>
        <a:ext cx="1451994" cy="895057"/>
      </dsp:txXfrm>
    </dsp:sp>
    <dsp:sp modelId="{60FE46F9-9DA9-4BE2-B5B1-A9150CC51A0B}">
      <dsp:nvSpPr>
        <dsp:cNvPr id="0" name=""/>
        <dsp:cNvSpPr/>
      </dsp:nvSpPr>
      <dsp:spPr>
        <a:xfrm>
          <a:off x="9218571" y="3403712"/>
          <a:ext cx="820811" cy="471591"/>
        </a:xfrm>
        <a:custGeom>
          <a:avLst/>
          <a:gdLst/>
          <a:ahLst/>
          <a:cxnLst/>
          <a:rect l="0" t="0" r="0" b="0"/>
          <a:pathLst>
            <a:path>
              <a:moveTo>
                <a:pt x="0" y="0"/>
              </a:moveTo>
              <a:lnTo>
                <a:pt x="0" y="235795"/>
              </a:lnTo>
              <a:lnTo>
                <a:pt x="820811" y="235795"/>
              </a:lnTo>
              <a:lnTo>
                <a:pt x="820811" y="4715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4EB69B-431B-4F01-A319-C14ED44D69AA}">
      <dsp:nvSpPr>
        <dsp:cNvPr id="0" name=""/>
        <dsp:cNvSpPr/>
      </dsp:nvSpPr>
      <dsp:spPr>
        <a:xfrm>
          <a:off x="9472183" y="3875303"/>
          <a:ext cx="1134398" cy="6680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NNDSS Evaluation Workgroup</a:t>
          </a:r>
        </a:p>
      </dsp:txBody>
      <dsp:txXfrm>
        <a:off x="9491750" y="3894870"/>
        <a:ext cx="1095264" cy="6289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A9290-A62E-4381-8612-B8CB558EBF35}" type="datetimeFigureOut">
              <a:rPr lang="en-US"/>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BA679-2E03-44F4-BE36-E6398CC43D1F}" type="slidenum">
              <a:rPr lang="en-US"/>
              <a:t>‹#›</a:t>
            </a:fld>
            <a:endParaRPr lang="en-US"/>
          </a:p>
        </p:txBody>
      </p:sp>
    </p:spTree>
    <p:extLst>
      <p:ext uri="{BB962C8B-B14F-4D97-AF65-F5344CB8AC3E}">
        <p14:creationId xmlns:p14="http://schemas.microsoft.com/office/powerpoint/2010/main" val="79097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base" latinLnBrk="0" hangingPunct="1">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964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20</a:t>
            </a:fld>
            <a:endParaRPr lang="en-US"/>
          </a:p>
        </p:txBody>
      </p:sp>
    </p:spTree>
    <p:extLst>
      <p:ext uri="{BB962C8B-B14F-4D97-AF65-F5344CB8AC3E}">
        <p14:creationId xmlns:p14="http://schemas.microsoft.com/office/powerpoint/2010/main" val="3781469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21</a:t>
            </a:fld>
            <a:endParaRPr lang="en-US"/>
          </a:p>
        </p:txBody>
      </p:sp>
    </p:spTree>
    <p:extLst>
      <p:ext uri="{BB962C8B-B14F-4D97-AF65-F5344CB8AC3E}">
        <p14:creationId xmlns:p14="http://schemas.microsoft.com/office/powerpoint/2010/main" val="3988076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E8BA679-2E03-44F4-BE36-E6398CC43D1F}" type="slidenum">
              <a:rPr lang="en-US"/>
              <a:t>22</a:t>
            </a:fld>
            <a:endParaRPr lang="en-US"/>
          </a:p>
        </p:txBody>
      </p:sp>
    </p:spTree>
    <p:extLst>
      <p:ext uri="{BB962C8B-B14F-4D97-AF65-F5344CB8AC3E}">
        <p14:creationId xmlns:p14="http://schemas.microsoft.com/office/powerpoint/2010/main" val="3202356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E8BA679-2E03-44F4-BE36-E6398CC43D1F}" type="slidenum">
              <a:rPr lang="en-US"/>
              <a:t>23</a:t>
            </a:fld>
            <a:endParaRPr lang="en-US"/>
          </a:p>
        </p:txBody>
      </p:sp>
    </p:spTree>
    <p:extLst>
      <p:ext uri="{BB962C8B-B14F-4D97-AF65-F5344CB8AC3E}">
        <p14:creationId xmlns:p14="http://schemas.microsoft.com/office/powerpoint/2010/main" val="1039731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24</a:t>
            </a:fld>
            <a:endParaRPr lang="en-US"/>
          </a:p>
        </p:txBody>
      </p:sp>
    </p:spTree>
    <p:extLst>
      <p:ext uri="{BB962C8B-B14F-4D97-AF65-F5344CB8AC3E}">
        <p14:creationId xmlns:p14="http://schemas.microsoft.com/office/powerpoint/2010/main" val="3469918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25</a:t>
            </a:fld>
            <a:endParaRPr lang="en-US"/>
          </a:p>
        </p:txBody>
      </p:sp>
    </p:spTree>
    <p:extLst>
      <p:ext uri="{BB962C8B-B14F-4D97-AF65-F5344CB8AC3E}">
        <p14:creationId xmlns:p14="http://schemas.microsoft.com/office/powerpoint/2010/main" val="2685514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smtClean="0"/>
              <a:t>26</a:t>
            </a:fld>
            <a:endParaRPr lang="en-US"/>
          </a:p>
        </p:txBody>
      </p:sp>
    </p:spTree>
    <p:extLst>
      <p:ext uri="{BB962C8B-B14F-4D97-AF65-F5344CB8AC3E}">
        <p14:creationId xmlns:p14="http://schemas.microsoft.com/office/powerpoint/2010/main" val="1338510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28</a:t>
            </a:fld>
            <a:endParaRPr lang="en-US"/>
          </a:p>
        </p:txBody>
      </p:sp>
    </p:spTree>
    <p:extLst>
      <p:ext uri="{BB962C8B-B14F-4D97-AF65-F5344CB8AC3E}">
        <p14:creationId xmlns:p14="http://schemas.microsoft.com/office/powerpoint/2010/main" val="2543448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32</a:t>
            </a:fld>
            <a:endParaRPr lang="en-US"/>
          </a:p>
        </p:txBody>
      </p:sp>
    </p:spTree>
    <p:extLst>
      <p:ext uri="{BB962C8B-B14F-4D97-AF65-F5344CB8AC3E}">
        <p14:creationId xmlns:p14="http://schemas.microsoft.com/office/powerpoint/2010/main" val="3551482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33</a:t>
            </a:fld>
            <a:endParaRPr lang="en-US"/>
          </a:p>
        </p:txBody>
      </p:sp>
    </p:spTree>
    <p:extLst>
      <p:ext uri="{BB962C8B-B14F-4D97-AF65-F5344CB8AC3E}">
        <p14:creationId xmlns:p14="http://schemas.microsoft.com/office/powerpoint/2010/main" val="1204738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4</a:t>
            </a:fld>
            <a:endParaRPr lang="en-US"/>
          </a:p>
        </p:txBody>
      </p:sp>
    </p:spTree>
    <p:extLst>
      <p:ext uri="{BB962C8B-B14F-4D97-AF65-F5344CB8AC3E}">
        <p14:creationId xmlns:p14="http://schemas.microsoft.com/office/powerpoint/2010/main" val="1585671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8BA679-2E03-44F4-BE36-E6398CC43D1F}" type="slidenum">
              <a:rPr lang="en-US" smtClean="0"/>
              <a:t>34</a:t>
            </a:fld>
            <a:endParaRPr lang="en-US"/>
          </a:p>
        </p:txBody>
      </p:sp>
    </p:spTree>
    <p:extLst>
      <p:ext uri="{BB962C8B-B14F-4D97-AF65-F5344CB8AC3E}">
        <p14:creationId xmlns:p14="http://schemas.microsoft.com/office/powerpoint/2010/main" val="36252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35</a:t>
            </a:fld>
            <a:endParaRPr lang="en-US"/>
          </a:p>
        </p:txBody>
      </p:sp>
    </p:spTree>
    <p:extLst>
      <p:ext uri="{BB962C8B-B14F-4D97-AF65-F5344CB8AC3E}">
        <p14:creationId xmlns:p14="http://schemas.microsoft.com/office/powerpoint/2010/main" val="3364004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36</a:t>
            </a:fld>
            <a:endParaRPr lang="en-US"/>
          </a:p>
        </p:txBody>
      </p:sp>
    </p:spTree>
    <p:extLst>
      <p:ext uri="{BB962C8B-B14F-4D97-AF65-F5344CB8AC3E}">
        <p14:creationId xmlns:p14="http://schemas.microsoft.com/office/powerpoint/2010/main" val="3616648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37</a:t>
            </a:fld>
            <a:endParaRPr lang="en-US"/>
          </a:p>
        </p:txBody>
      </p:sp>
    </p:spTree>
    <p:extLst>
      <p:ext uri="{BB962C8B-B14F-4D97-AF65-F5344CB8AC3E}">
        <p14:creationId xmlns:p14="http://schemas.microsoft.com/office/powerpoint/2010/main" val="3433832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40</a:t>
            </a:fld>
            <a:endParaRPr lang="en-US"/>
          </a:p>
        </p:txBody>
      </p:sp>
    </p:spTree>
    <p:extLst>
      <p:ext uri="{BB962C8B-B14F-4D97-AF65-F5344CB8AC3E}">
        <p14:creationId xmlns:p14="http://schemas.microsoft.com/office/powerpoint/2010/main" val="738560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41</a:t>
            </a:fld>
            <a:endParaRPr lang="en-US"/>
          </a:p>
        </p:txBody>
      </p:sp>
    </p:spTree>
    <p:extLst>
      <p:ext uri="{BB962C8B-B14F-4D97-AF65-F5344CB8AC3E}">
        <p14:creationId xmlns:p14="http://schemas.microsoft.com/office/powerpoint/2010/main" val="116109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457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B403-0D3A-4BC1-B943-7CDD939F0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163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6</a:t>
            </a:fld>
            <a:endParaRPr lang="en-US"/>
          </a:p>
        </p:txBody>
      </p:sp>
    </p:spTree>
    <p:extLst>
      <p:ext uri="{BB962C8B-B14F-4D97-AF65-F5344CB8AC3E}">
        <p14:creationId xmlns:p14="http://schemas.microsoft.com/office/powerpoint/2010/main" val="3749334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7</a:t>
            </a:fld>
            <a:endParaRPr lang="en-US"/>
          </a:p>
        </p:txBody>
      </p:sp>
    </p:spTree>
    <p:extLst>
      <p:ext uri="{BB962C8B-B14F-4D97-AF65-F5344CB8AC3E}">
        <p14:creationId xmlns:p14="http://schemas.microsoft.com/office/powerpoint/2010/main" val="2485732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9</a:t>
            </a:fld>
            <a:endParaRPr lang="en-US"/>
          </a:p>
        </p:txBody>
      </p:sp>
    </p:spTree>
    <p:extLst>
      <p:ext uri="{BB962C8B-B14F-4D97-AF65-F5344CB8AC3E}">
        <p14:creationId xmlns:p14="http://schemas.microsoft.com/office/powerpoint/2010/main" val="1134781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a:t>10</a:t>
            </a:fld>
            <a:endParaRPr lang="en-US"/>
          </a:p>
        </p:txBody>
      </p:sp>
    </p:spTree>
    <p:extLst>
      <p:ext uri="{BB962C8B-B14F-4D97-AF65-F5344CB8AC3E}">
        <p14:creationId xmlns:p14="http://schemas.microsoft.com/office/powerpoint/2010/main" val="379461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a:t>11</a:t>
            </a:fld>
            <a:endParaRPr lang="en-US"/>
          </a:p>
        </p:txBody>
      </p:sp>
    </p:spTree>
    <p:extLst>
      <p:ext uri="{BB962C8B-B14F-4D97-AF65-F5344CB8AC3E}">
        <p14:creationId xmlns:p14="http://schemas.microsoft.com/office/powerpoint/2010/main" val="2489795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A679-2E03-44F4-BE36-E6398CC43D1F}" type="slidenum">
              <a:rPr lang="en-US" smtClean="0"/>
              <a:t>17</a:t>
            </a:fld>
            <a:endParaRPr lang="en-US"/>
          </a:p>
        </p:txBody>
      </p:sp>
    </p:spTree>
    <p:extLst>
      <p:ext uri="{BB962C8B-B14F-4D97-AF65-F5344CB8AC3E}">
        <p14:creationId xmlns:p14="http://schemas.microsoft.com/office/powerpoint/2010/main" val="2985609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endParaRPr lang="en-US" dirty="0">
              <a:cs typeface="Calibri"/>
            </a:endParaRPr>
          </a:p>
        </p:txBody>
      </p:sp>
      <p:sp>
        <p:nvSpPr>
          <p:cNvPr id="4" name="Slide Number Placeholder 3"/>
          <p:cNvSpPr>
            <a:spLocks noGrp="1"/>
          </p:cNvSpPr>
          <p:nvPr>
            <p:ph type="sldNum" sz="quarter" idx="5"/>
          </p:nvPr>
        </p:nvSpPr>
        <p:spPr/>
        <p:txBody>
          <a:bodyPr/>
          <a:lstStyle/>
          <a:p>
            <a:fld id="{DE8BA679-2E03-44F4-BE36-E6398CC43D1F}" type="slidenum">
              <a:rPr lang="en-US"/>
              <a:t>19</a:t>
            </a:fld>
            <a:endParaRPr lang="en-US"/>
          </a:p>
        </p:txBody>
      </p:sp>
    </p:spTree>
    <p:extLst>
      <p:ext uri="{BB962C8B-B14F-4D97-AF65-F5344CB8AC3E}">
        <p14:creationId xmlns:p14="http://schemas.microsoft.com/office/powerpoint/2010/main" val="3636025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w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w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w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w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w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w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wm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wmf"/><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4530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25585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931444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ener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283781" y="343819"/>
            <a:ext cx="9175531" cy="782621"/>
          </a:xfrm>
          <a:prstGeom prst="rect">
            <a:avLst/>
          </a:prstGeom>
        </p:spPr>
        <p:txBody>
          <a:bodyPr anchor="ctr"/>
          <a:lstStyle>
            <a:lvl1pPr>
              <a:defRPr>
                <a:solidFill>
                  <a:srgbClr val="15345A"/>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84" y="1547310"/>
            <a:ext cx="11627913"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028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346551" y="2594160"/>
            <a:ext cx="9621636" cy="906463"/>
          </a:xfrm>
        </p:spPr>
        <p:txBody>
          <a:bodyPr anchor="ctr">
            <a:normAutofit/>
          </a:bodyPr>
          <a:lstStyle>
            <a:lvl1pPr marL="0" indent="0" algn="ctr">
              <a:buNone/>
              <a:defRPr sz="1519" baseline="0">
                <a:solidFill>
                  <a:schemeClr val="bg1"/>
                </a:solidFill>
                <a:latin typeface="Arial" panose="020B0604020202020204" pitchFamily="34" charset="0"/>
                <a:cs typeface="Arial" panose="020B0604020202020204" pitchFamily="34" charset="0"/>
              </a:defRPr>
            </a:lvl1pPr>
          </a:lstStyle>
          <a:p>
            <a:pPr lvl="0"/>
            <a:r>
              <a:rPr lang="en-US"/>
              <a:t>Insert Title Here</a:t>
            </a:r>
          </a:p>
        </p:txBody>
      </p:sp>
    </p:spTree>
    <p:extLst>
      <p:ext uri="{BB962C8B-B14F-4D97-AF65-F5344CB8AC3E}">
        <p14:creationId xmlns:p14="http://schemas.microsoft.com/office/powerpoint/2010/main" val="1985878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yle 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42E85-3970-E796-6A75-C39271266EC9}"/>
              </a:ext>
            </a:extLst>
          </p:cNvPr>
          <p:cNvSpPr>
            <a:spLocks noGrp="1"/>
          </p:cNvSpPr>
          <p:nvPr>
            <p:ph type="title"/>
          </p:nvPr>
        </p:nvSpPr>
        <p:spPr>
          <a:xfrm>
            <a:off x="838200" y="1222513"/>
            <a:ext cx="10515600" cy="964096"/>
          </a:xfrm>
        </p:spPr>
        <p:txBody>
          <a:bodyPr/>
          <a:lstStyle/>
          <a:p>
            <a:endParaRPr lang="en-US"/>
          </a:p>
        </p:txBody>
      </p:sp>
      <p:sp>
        <p:nvSpPr>
          <p:cNvPr id="4" name="Content Placeholder 2">
            <a:extLst>
              <a:ext uri="{FF2B5EF4-FFF2-40B4-BE49-F238E27FC236}">
                <a16:creationId xmlns:a16="http://schemas.microsoft.com/office/drawing/2014/main" id="{6AFD62D5-2953-FD6D-6FAC-3657A414E087}"/>
              </a:ext>
            </a:extLst>
          </p:cNvPr>
          <p:cNvSpPr>
            <a:spLocks noGrp="1"/>
          </p:cNvSpPr>
          <p:nvPr>
            <p:ph idx="1"/>
          </p:nvPr>
        </p:nvSpPr>
        <p:spPr>
          <a:xfrm>
            <a:off x="838200" y="2276061"/>
            <a:ext cx="10515600" cy="3250096"/>
          </a:xfrm>
        </p:spPr>
        <p:txBody>
          <a:bodyPr/>
          <a:lstStyle/>
          <a:p>
            <a:endParaRPr lang="en-US"/>
          </a:p>
        </p:txBody>
      </p:sp>
    </p:spTree>
    <p:extLst>
      <p:ext uri="{BB962C8B-B14F-4D97-AF65-F5344CB8AC3E}">
        <p14:creationId xmlns:p14="http://schemas.microsoft.com/office/powerpoint/2010/main" val="2589003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yle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4725A5-95C8-E088-8FF7-B6A2B6AC4B99}"/>
              </a:ext>
            </a:extLst>
          </p:cNvPr>
          <p:cNvSpPr>
            <a:spLocks noGrp="1"/>
          </p:cNvSpPr>
          <p:nvPr>
            <p:ph type="title"/>
          </p:nvPr>
        </p:nvSpPr>
        <p:spPr>
          <a:xfrm>
            <a:off x="838200" y="1349100"/>
            <a:ext cx="10515600" cy="1113868"/>
          </a:xfrm>
        </p:spPr>
        <p:txBody>
          <a:bodyPr/>
          <a:lstStyle/>
          <a:p>
            <a:endParaRPr lang="en-US"/>
          </a:p>
        </p:txBody>
      </p:sp>
      <p:sp>
        <p:nvSpPr>
          <p:cNvPr id="4" name="Content Placeholder 2">
            <a:extLst>
              <a:ext uri="{FF2B5EF4-FFF2-40B4-BE49-F238E27FC236}">
                <a16:creationId xmlns:a16="http://schemas.microsoft.com/office/drawing/2014/main" id="{6D888A4E-10AF-5D4B-F3C2-16A9E0F0A871}"/>
              </a:ext>
            </a:extLst>
          </p:cNvPr>
          <p:cNvSpPr>
            <a:spLocks noGrp="1"/>
          </p:cNvSpPr>
          <p:nvPr>
            <p:ph sz="half" idx="1"/>
          </p:nvPr>
        </p:nvSpPr>
        <p:spPr>
          <a:xfrm>
            <a:off x="838200" y="2574235"/>
            <a:ext cx="5181600" cy="3269974"/>
          </a:xfrm>
        </p:spPr>
        <p:txBody>
          <a:bodyPr/>
          <a:lstStyle>
            <a:lvl1pPr marL="0" indent="0">
              <a:buNone/>
              <a:defRPr/>
            </a:lvl1pPr>
          </a:lstStyle>
          <a:p>
            <a:endParaRPr lang="en-US"/>
          </a:p>
        </p:txBody>
      </p:sp>
      <p:sp>
        <p:nvSpPr>
          <p:cNvPr id="5" name="Content Placeholder 3">
            <a:extLst>
              <a:ext uri="{FF2B5EF4-FFF2-40B4-BE49-F238E27FC236}">
                <a16:creationId xmlns:a16="http://schemas.microsoft.com/office/drawing/2014/main" id="{76976DF0-7F13-3D88-684C-18C8390FDAA1}"/>
              </a:ext>
            </a:extLst>
          </p:cNvPr>
          <p:cNvSpPr>
            <a:spLocks noGrp="1"/>
          </p:cNvSpPr>
          <p:nvPr>
            <p:ph sz="half" idx="2"/>
          </p:nvPr>
        </p:nvSpPr>
        <p:spPr>
          <a:xfrm>
            <a:off x="6172200" y="2574235"/>
            <a:ext cx="5181600" cy="3269974"/>
          </a:xfrm>
        </p:spPr>
        <p:txBody>
          <a:bodyPr/>
          <a:lstStyle>
            <a:lvl1pPr marL="0" indent="0">
              <a:buNone/>
              <a:defRPr/>
            </a:lvl1pPr>
          </a:lstStyle>
          <a:p>
            <a:endParaRPr lang="en-US"/>
          </a:p>
        </p:txBody>
      </p:sp>
    </p:spTree>
    <p:extLst>
      <p:ext uri="{BB962C8B-B14F-4D97-AF65-F5344CB8AC3E}">
        <p14:creationId xmlns:p14="http://schemas.microsoft.com/office/powerpoint/2010/main" val="429097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yle 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E26773-E465-B777-6832-841D5067D069}"/>
              </a:ext>
            </a:extLst>
          </p:cNvPr>
          <p:cNvSpPr>
            <a:spLocks noGrp="1"/>
          </p:cNvSpPr>
          <p:nvPr>
            <p:ph type="ctrTitle"/>
          </p:nvPr>
        </p:nvSpPr>
        <p:spPr>
          <a:xfrm>
            <a:off x="284205" y="430385"/>
            <a:ext cx="11652422" cy="2387600"/>
          </a:xfrm>
        </p:spPr>
        <p:txBody>
          <a:bodyPr anchor="b">
            <a:normAutofit/>
          </a:bodyPr>
          <a:lstStyle>
            <a:lvl1pPr algn="ctr">
              <a:defRPr sz="6000"/>
            </a:lvl1pPr>
          </a:lstStyle>
          <a:p>
            <a:endParaRPr lang="en-US"/>
          </a:p>
        </p:txBody>
      </p:sp>
      <p:sp>
        <p:nvSpPr>
          <p:cNvPr id="4" name="Subtitle 2">
            <a:extLst>
              <a:ext uri="{FF2B5EF4-FFF2-40B4-BE49-F238E27FC236}">
                <a16:creationId xmlns:a16="http://schemas.microsoft.com/office/drawing/2014/main" id="{0A7BA9A1-20FA-0B57-53D2-F4D47FF4A7AE}"/>
              </a:ext>
            </a:extLst>
          </p:cNvPr>
          <p:cNvSpPr>
            <a:spLocks noGrp="1"/>
          </p:cNvSpPr>
          <p:nvPr>
            <p:ph type="subTitle" idx="1"/>
          </p:nvPr>
        </p:nvSpPr>
        <p:spPr>
          <a:xfrm>
            <a:off x="284205" y="2910059"/>
            <a:ext cx="11652422" cy="2387599"/>
          </a:xfrm>
        </p:spPr>
        <p:txBody>
          <a:bodyPr>
            <a:normAutofit/>
          </a:bodyPr>
          <a:lstStyle>
            <a:lvl1pPr marL="0" indent="0" algn="ctr">
              <a:buNone/>
              <a:defRPr sz="2400"/>
            </a:lvl1pPr>
          </a:lstStyle>
          <a:p>
            <a:endParaRPr lang="en-US"/>
          </a:p>
        </p:txBody>
      </p:sp>
    </p:spTree>
    <p:extLst>
      <p:ext uri="{BB962C8B-B14F-4D97-AF65-F5344CB8AC3E}">
        <p14:creationId xmlns:p14="http://schemas.microsoft.com/office/powerpoint/2010/main" val="1014021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yle 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19DE1C9-41E5-0278-4307-3AC5FCA8190E}"/>
              </a:ext>
            </a:extLst>
          </p:cNvPr>
          <p:cNvSpPr>
            <a:spLocks noGrp="1"/>
          </p:cNvSpPr>
          <p:nvPr>
            <p:ph type="title"/>
          </p:nvPr>
        </p:nvSpPr>
        <p:spPr>
          <a:xfrm>
            <a:off x="394945" y="333633"/>
            <a:ext cx="3932237" cy="1600200"/>
          </a:xfrm>
        </p:spPr>
        <p:txBody>
          <a:bodyPr anchor="b">
            <a:normAutofit/>
          </a:bodyPr>
          <a:lstStyle>
            <a:lvl1pPr>
              <a:defRPr sz="3200"/>
            </a:lvl1pPr>
          </a:lstStyle>
          <a:p>
            <a:endParaRPr lang="en-US"/>
          </a:p>
        </p:txBody>
      </p:sp>
      <p:sp>
        <p:nvSpPr>
          <p:cNvPr id="4" name="Picture Placeholder 2">
            <a:extLst>
              <a:ext uri="{FF2B5EF4-FFF2-40B4-BE49-F238E27FC236}">
                <a16:creationId xmlns:a16="http://schemas.microsoft.com/office/drawing/2014/main" id="{306572EF-10D7-CAA2-BEBB-7AACA32F431C}"/>
              </a:ext>
            </a:extLst>
          </p:cNvPr>
          <p:cNvSpPr>
            <a:spLocks noGrp="1"/>
          </p:cNvSpPr>
          <p:nvPr>
            <p:ph type="pic" idx="1"/>
          </p:nvPr>
        </p:nvSpPr>
        <p:spPr>
          <a:xfrm>
            <a:off x="4590062" y="333633"/>
            <a:ext cx="6879695" cy="4824776"/>
          </a:xfrm>
        </p:spPr>
      </p:sp>
      <p:sp>
        <p:nvSpPr>
          <p:cNvPr id="5" name="Text Placeholder 3">
            <a:extLst>
              <a:ext uri="{FF2B5EF4-FFF2-40B4-BE49-F238E27FC236}">
                <a16:creationId xmlns:a16="http://schemas.microsoft.com/office/drawing/2014/main" id="{9FED238E-A648-8D9C-35D8-F9C35F552339}"/>
              </a:ext>
            </a:extLst>
          </p:cNvPr>
          <p:cNvSpPr>
            <a:spLocks noGrp="1"/>
          </p:cNvSpPr>
          <p:nvPr>
            <p:ph type="body" sz="half" idx="2"/>
          </p:nvPr>
        </p:nvSpPr>
        <p:spPr>
          <a:xfrm>
            <a:off x="394945" y="2109916"/>
            <a:ext cx="3932237" cy="3048493"/>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1993608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yle F">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AB1523-DD5E-AD95-F3CE-B203E99EAAC5}"/>
              </a:ext>
            </a:extLst>
          </p:cNvPr>
          <p:cNvSpPr>
            <a:spLocks noGrp="1"/>
          </p:cNvSpPr>
          <p:nvPr>
            <p:ph type="title"/>
          </p:nvPr>
        </p:nvSpPr>
        <p:spPr>
          <a:xfrm>
            <a:off x="301487" y="1518064"/>
            <a:ext cx="11595652" cy="1325563"/>
          </a:xfrm>
        </p:spPr>
        <p:txBody>
          <a:bodyPr/>
          <a:lstStyle/>
          <a:p>
            <a:endParaRPr lang="en-US"/>
          </a:p>
        </p:txBody>
      </p:sp>
      <p:sp>
        <p:nvSpPr>
          <p:cNvPr id="4" name="Content Placeholder 2">
            <a:extLst>
              <a:ext uri="{FF2B5EF4-FFF2-40B4-BE49-F238E27FC236}">
                <a16:creationId xmlns:a16="http://schemas.microsoft.com/office/drawing/2014/main" id="{CA9E4A99-4ECF-7F5D-95EF-9A7B4499CFE4}"/>
              </a:ext>
            </a:extLst>
          </p:cNvPr>
          <p:cNvSpPr>
            <a:spLocks noGrp="1"/>
          </p:cNvSpPr>
          <p:nvPr>
            <p:ph idx="1"/>
          </p:nvPr>
        </p:nvSpPr>
        <p:spPr>
          <a:xfrm>
            <a:off x="301487" y="2978564"/>
            <a:ext cx="11595652" cy="3004793"/>
          </a:xfrm>
        </p:spPr>
        <p:txBody>
          <a:bodyPr/>
          <a:lstStyle/>
          <a:p>
            <a:endParaRPr lang="en-US"/>
          </a:p>
        </p:txBody>
      </p:sp>
    </p:spTree>
    <p:extLst>
      <p:ext uri="{BB962C8B-B14F-4D97-AF65-F5344CB8AC3E}">
        <p14:creationId xmlns:p14="http://schemas.microsoft.com/office/powerpoint/2010/main" val="647179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tyle 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1A2409-2D86-333A-B711-B50208D1FB91}"/>
              </a:ext>
            </a:extLst>
          </p:cNvPr>
          <p:cNvSpPr>
            <a:spLocks noGrp="1"/>
          </p:cNvSpPr>
          <p:nvPr>
            <p:ph type="title"/>
          </p:nvPr>
        </p:nvSpPr>
        <p:spPr>
          <a:xfrm>
            <a:off x="1649895" y="365125"/>
            <a:ext cx="10108095" cy="1325563"/>
          </a:xfrm>
        </p:spPr>
        <p:txBody>
          <a:bodyPr/>
          <a:lstStyle/>
          <a:p>
            <a:endParaRPr lang="en-US"/>
          </a:p>
        </p:txBody>
      </p:sp>
      <p:sp>
        <p:nvSpPr>
          <p:cNvPr id="4" name="Content Placeholder 2">
            <a:extLst>
              <a:ext uri="{FF2B5EF4-FFF2-40B4-BE49-F238E27FC236}">
                <a16:creationId xmlns:a16="http://schemas.microsoft.com/office/drawing/2014/main" id="{315B1FAB-1531-5309-81EF-463B8EC90F62}"/>
              </a:ext>
            </a:extLst>
          </p:cNvPr>
          <p:cNvSpPr>
            <a:spLocks noGrp="1"/>
          </p:cNvSpPr>
          <p:nvPr>
            <p:ph idx="1"/>
          </p:nvPr>
        </p:nvSpPr>
        <p:spPr>
          <a:xfrm>
            <a:off x="1649894" y="1825625"/>
            <a:ext cx="10108097" cy="3700532"/>
          </a:xfrm>
        </p:spPr>
        <p:txBody>
          <a:bodyPr/>
          <a:lstStyle/>
          <a:p>
            <a:endParaRPr lang="en-US"/>
          </a:p>
        </p:txBody>
      </p:sp>
    </p:spTree>
    <p:extLst>
      <p:ext uri="{BB962C8B-B14F-4D97-AF65-F5344CB8AC3E}">
        <p14:creationId xmlns:p14="http://schemas.microsoft.com/office/powerpoint/2010/main" val="2866266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32259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yle 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A5DE5E-2A91-0CE9-738E-CEF77376A6BF}"/>
              </a:ext>
            </a:extLst>
          </p:cNvPr>
          <p:cNvSpPr>
            <a:spLocks noGrp="1"/>
          </p:cNvSpPr>
          <p:nvPr>
            <p:ph type="ctrTitle"/>
          </p:nvPr>
        </p:nvSpPr>
        <p:spPr>
          <a:xfrm>
            <a:off x="606287" y="805071"/>
            <a:ext cx="11042374" cy="795130"/>
          </a:xfrm>
        </p:spPr>
        <p:txBody>
          <a:bodyPr>
            <a:noAutofit/>
          </a:bodyPr>
          <a:lstStyle>
            <a:lvl1pPr algn="ctr">
              <a:defRPr sz="5400"/>
            </a:lvl1pPr>
          </a:lstStyle>
          <a:p>
            <a:endParaRPr lang="en-US"/>
          </a:p>
        </p:txBody>
      </p:sp>
      <p:sp>
        <p:nvSpPr>
          <p:cNvPr id="8" name="Subtitle 2">
            <a:extLst>
              <a:ext uri="{FF2B5EF4-FFF2-40B4-BE49-F238E27FC236}">
                <a16:creationId xmlns:a16="http://schemas.microsoft.com/office/drawing/2014/main" id="{168E6EE8-8EC6-540D-58B5-D0DC232FBA71}"/>
              </a:ext>
            </a:extLst>
          </p:cNvPr>
          <p:cNvSpPr>
            <a:spLocks noGrp="1"/>
          </p:cNvSpPr>
          <p:nvPr>
            <p:ph type="subTitle" idx="1"/>
          </p:nvPr>
        </p:nvSpPr>
        <p:spPr>
          <a:xfrm>
            <a:off x="606287" y="1729409"/>
            <a:ext cx="11042374" cy="3528391"/>
          </a:xfrm>
        </p:spPr>
        <p:txBody>
          <a:bodyPr>
            <a:normAutofit/>
          </a:bodyPr>
          <a:lstStyle>
            <a:lvl1pPr marL="0" indent="0" algn="ctr">
              <a:buNone/>
              <a:defRPr sz="2400"/>
            </a:lvl1pPr>
          </a:lstStyle>
          <a:p>
            <a:endParaRPr lang="en-US"/>
          </a:p>
        </p:txBody>
      </p:sp>
    </p:spTree>
    <p:extLst>
      <p:ext uri="{BB962C8B-B14F-4D97-AF65-F5344CB8AC3E}">
        <p14:creationId xmlns:p14="http://schemas.microsoft.com/office/powerpoint/2010/main" val="3759142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yle 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4725A5-95C8-E088-8FF7-B6A2B6AC4B99}"/>
              </a:ext>
            </a:extLst>
          </p:cNvPr>
          <p:cNvSpPr>
            <a:spLocks noGrp="1"/>
          </p:cNvSpPr>
          <p:nvPr>
            <p:ph type="title"/>
          </p:nvPr>
        </p:nvSpPr>
        <p:spPr>
          <a:xfrm>
            <a:off x="838200" y="1349100"/>
            <a:ext cx="10515600" cy="1113868"/>
          </a:xfrm>
        </p:spPr>
        <p:txBody>
          <a:bodyPr/>
          <a:lstStyle/>
          <a:p>
            <a:endParaRPr lang="en-US"/>
          </a:p>
        </p:txBody>
      </p:sp>
      <p:sp>
        <p:nvSpPr>
          <p:cNvPr id="4" name="Content Placeholder 2">
            <a:extLst>
              <a:ext uri="{FF2B5EF4-FFF2-40B4-BE49-F238E27FC236}">
                <a16:creationId xmlns:a16="http://schemas.microsoft.com/office/drawing/2014/main" id="{6D888A4E-10AF-5D4B-F3C2-16A9E0F0A871}"/>
              </a:ext>
            </a:extLst>
          </p:cNvPr>
          <p:cNvSpPr>
            <a:spLocks noGrp="1"/>
          </p:cNvSpPr>
          <p:nvPr>
            <p:ph sz="half" idx="1"/>
          </p:nvPr>
        </p:nvSpPr>
        <p:spPr>
          <a:xfrm>
            <a:off x="838200" y="2574235"/>
            <a:ext cx="5181600" cy="3269974"/>
          </a:xfrm>
        </p:spPr>
        <p:txBody>
          <a:bodyPr/>
          <a:lstStyle>
            <a:lvl1pPr marL="0" indent="0">
              <a:buNone/>
              <a:defRPr/>
            </a:lvl1pPr>
          </a:lstStyle>
          <a:p>
            <a:endParaRPr lang="en-US"/>
          </a:p>
        </p:txBody>
      </p:sp>
      <p:sp>
        <p:nvSpPr>
          <p:cNvPr id="5" name="Content Placeholder 3">
            <a:extLst>
              <a:ext uri="{FF2B5EF4-FFF2-40B4-BE49-F238E27FC236}">
                <a16:creationId xmlns:a16="http://schemas.microsoft.com/office/drawing/2014/main" id="{76976DF0-7F13-3D88-684C-18C8390FDAA1}"/>
              </a:ext>
            </a:extLst>
          </p:cNvPr>
          <p:cNvSpPr>
            <a:spLocks noGrp="1"/>
          </p:cNvSpPr>
          <p:nvPr>
            <p:ph sz="half" idx="2"/>
          </p:nvPr>
        </p:nvSpPr>
        <p:spPr>
          <a:xfrm>
            <a:off x="6172200" y="2574235"/>
            <a:ext cx="5181600" cy="3269974"/>
          </a:xfrm>
        </p:spPr>
        <p:txBody>
          <a:bodyPr/>
          <a:lstStyle>
            <a:lvl1pPr marL="0" indent="0">
              <a:buNone/>
              <a:defRPr/>
            </a:lvl1pPr>
          </a:lstStyle>
          <a:p>
            <a:endParaRPr lang="en-US"/>
          </a:p>
        </p:txBody>
      </p:sp>
    </p:spTree>
    <p:extLst>
      <p:ext uri="{BB962C8B-B14F-4D97-AF65-F5344CB8AC3E}">
        <p14:creationId xmlns:p14="http://schemas.microsoft.com/office/powerpoint/2010/main" val="3973759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yle 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19DE1C9-41E5-0278-4307-3AC5FCA8190E}"/>
              </a:ext>
            </a:extLst>
          </p:cNvPr>
          <p:cNvSpPr>
            <a:spLocks noGrp="1"/>
          </p:cNvSpPr>
          <p:nvPr>
            <p:ph type="title"/>
          </p:nvPr>
        </p:nvSpPr>
        <p:spPr>
          <a:xfrm>
            <a:off x="394945" y="333633"/>
            <a:ext cx="3932237" cy="1600200"/>
          </a:xfrm>
        </p:spPr>
        <p:txBody>
          <a:bodyPr anchor="b">
            <a:normAutofit/>
          </a:bodyPr>
          <a:lstStyle>
            <a:lvl1pPr>
              <a:defRPr sz="3200"/>
            </a:lvl1pPr>
          </a:lstStyle>
          <a:p>
            <a:endParaRPr lang="en-US"/>
          </a:p>
        </p:txBody>
      </p:sp>
      <p:sp>
        <p:nvSpPr>
          <p:cNvPr id="4" name="Picture Placeholder 2">
            <a:extLst>
              <a:ext uri="{FF2B5EF4-FFF2-40B4-BE49-F238E27FC236}">
                <a16:creationId xmlns:a16="http://schemas.microsoft.com/office/drawing/2014/main" id="{306572EF-10D7-CAA2-BEBB-7AACA32F431C}"/>
              </a:ext>
            </a:extLst>
          </p:cNvPr>
          <p:cNvSpPr>
            <a:spLocks noGrp="1"/>
          </p:cNvSpPr>
          <p:nvPr>
            <p:ph type="pic" idx="1"/>
          </p:nvPr>
        </p:nvSpPr>
        <p:spPr>
          <a:xfrm>
            <a:off x="4590062" y="333633"/>
            <a:ext cx="6879695" cy="4824776"/>
          </a:xfrm>
        </p:spPr>
      </p:sp>
      <p:sp>
        <p:nvSpPr>
          <p:cNvPr id="5" name="Text Placeholder 3">
            <a:extLst>
              <a:ext uri="{FF2B5EF4-FFF2-40B4-BE49-F238E27FC236}">
                <a16:creationId xmlns:a16="http://schemas.microsoft.com/office/drawing/2014/main" id="{9FED238E-A648-8D9C-35D8-F9C35F552339}"/>
              </a:ext>
            </a:extLst>
          </p:cNvPr>
          <p:cNvSpPr>
            <a:spLocks noGrp="1"/>
          </p:cNvSpPr>
          <p:nvPr>
            <p:ph type="body" sz="half" idx="2"/>
          </p:nvPr>
        </p:nvSpPr>
        <p:spPr>
          <a:xfrm>
            <a:off x="394945" y="2109916"/>
            <a:ext cx="3932237" cy="3048493"/>
          </a:xfrm>
        </p:spPr>
        <p:txBody>
          <a:bodyPr>
            <a:normAutofit/>
          </a:bodyPr>
          <a:lstStyle>
            <a:lvl1pPr marL="0" indent="0">
              <a:buNone/>
              <a:defRPr sz="1600"/>
            </a:lvl1pPr>
          </a:lstStyle>
          <a:p>
            <a:endParaRPr lang="en-US"/>
          </a:p>
        </p:txBody>
      </p:sp>
    </p:spTree>
    <p:extLst>
      <p:ext uri="{BB962C8B-B14F-4D97-AF65-F5344CB8AC3E}">
        <p14:creationId xmlns:p14="http://schemas.microsoft.com/office/powerpoint/2010/main" val="1297630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yle 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E26773-E465-B777-6832-841D5067D069}"/>
              </a:ext>
            </a:extLst>
          </p:cNvPr>
          <p:cNvSpPr>
            <a:spLocks noGrp="1"/>
          </p:cNvSpPr>
          <p:nvPr>
            <p:ph type="ctrTitle"/>
          </p:nvPr>
        </p:nvSpPr>
        <p:spPr>
          <a:xfrm>
            <a:off x="284205" y="430385"/>
            <a:ext cx="11652422" cy="2387600"/>
          </a:xfrm>
        </p:spPr>
        <p:txBody>
          <a:bodyPr anchor="b">
            <a:normAutofit/>
          </a:bodyPr>
          <a:lstStyle>
            <a:lvl1pPr algn="ctr">
              <a:defRPr sz="6000"/>
            </a:lvl1pPr>
          </a:lstStyle>
          <a:p>
            <a:endParaRPr lang="en-US"/>
          </a:p>
        </p:txBody>
      </p:sp>
      <p:sp>
        <p:nvSpPr>
          <p:cNvPr id="4" name="Subtitle 2">
            <a:extLst>
              <a:ext uri="{FF2B5EF4-FFF2-40B4-BE49-F238E27FC236}">
                <a16:creationId xmlns:a16="http://schemas.microsoft.com/office/drawing/2014/main" id="{0A7BA9A1-20FA-0B57-53D2-F4D47FF4A7AE}"/>
              </a:ext>
            </a:extLst>
          </p:cNvPr>
          <p:cNvSpPr>
            <a:spLocks noGrp="1"/>
          </p:cNvSpPr>
          <p:nvPr>
            <p:ph type="subTitle" idx="1"/>
          </p:nvPr>
        </p:nvSpPr>
        <p:spPr>
          <a:xfrm>
            <a:off x="284205" y="2910059"/>
            <a:ext cx="11652422" cy="2387599"/>
          </a:xfrm>
        </p:spPr>
        <p:txBody>
          <a:bodyPr>
            <a:normAutofit/>
          </a:bodyPr>
          <a:lstStyle>
            <a:lvl1pPr marL="0" indent="0" algn="ctr">
              <a:buNone/>
              <a:defRPr sz="2400"/>
            </a:lvl1pPr>
          </a:lstStyle>
          <a:p>
            <a:endParaRPr lang="en-US"/>
          </a:p>
        </p:txBody>
      </p:sp>
    </p:spTree>
    <p:extLst>
      <p:ext uri="{BB962C8B-B14F-4D97-AF65-F5344CB8AC3E}">
        <p14:creationId xmlns:p14="http://schemas.microsoft.com/office/powerpoint/2010/main" val="1704432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yle 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1A2409-2D86-333A-B711-B50208D1FB91}"/>
              </a:ext>
            </a:extLst>
          </p:cNvPr>
          <p:cNvSpPr>
            <a:spLocks noGrp="1"/>
          </p:cNvSpPr>
          <p:nvPr>
            <p:ph type="title"/>
          </p:nvPr>
        </p:nvSpPr>
        <p:spPr>
          <a:xfrm>
            <a:off x="1649895" y="365125"/>
            <a:ext cx="10108095" cy="1325563"/>
          </a:xfrm>
        </p:spPr>
        <p:txBody>
          <a:bodyPr/>
          <a:lstStyle/>
          <a:p>
            <a:endParaRPr lang="en-US"/>
          </a:p>
        </p:txBody>
      </p:sp>
      <p:sp>
        <p:nvSpPr>
          <p:cNvPr id="4" name="Content Placeholder 2">
            <a:extLst>
              <a:ext uri="{FF2B5EF4-FFF2-40B4-BE49-F238E27FC236}">
                <a16:creationId xmlns:a16="http://schemas.microsoft.com/office/drawing/2014/main" id="{315B1FAB-1531-5309-81EF-463B8EC90F62}"/>
              </a:ext>
            </a:extLst>
          </p:cNvPr>
          <p:cNvSpPr>
            <a:spLocks noGrp="1"/>
          </p:cNvSpPr>
          <p:nvPr>
            <p:ph idx="1"/>
          </p:nvPr>
        </p:nvSpPr>
        <p:spPr>
          <a:xfrm>
            <a:off x="1649894" y="1825625"/>
            <a:ext cx="10108097" cy="3700532"/>
          </a:xfrm>
        </p:spPr>
        <p:txBody>
          <a:bodyPr/>
          <a:lstStyle/>
          <a:p>
            <a:endParaRPr lang="en-US"/>
          </a:p>
        </p:txBody>
      </p:sp>
    </p:spTree>
    <p:extLst>
      <p:ext uri="{BB962C8B-B14F-4D97-AF65-F5344CB8AC3E}">
        <p14:creationId xmlns:p14="http://schemas.microsoft.com/office/powerpoint/2010/main" val="1666444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yle F">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AB1523-DD5E-AD95-F3CE-B203E99EAAC5}"/>
              </a:ext>
            </a:extLst>
          </p:cNvPr>
          <p:cNvSpPr>
            <a:spLocks noGrp="1"/>
          </p:cNvSpPr>
          <p:nvPr>
            <p:ph type="title"/>
          </p:nvPr>
        </p:nvSpPr>
        <p:spPr>
          <a:xfrm>
            <a:off x="301487" y="1518064"/>
            <a:ext cx="11595652" cy="1325563"/>
          </a:xfrm>
        </p:spPr>
        <p:txBody>
          <a:bodyPr/>
          <a:lstStyle/>
          <a:p>
            <a:endParaRPr lang="en-US"/>
          </a:p>
        </p:txBody>
      </p:sp>
      <p:sp>
        <p:nvSpPr>
          <p:cNvPr id="4" name="Content Placeholder 2">
            <a:extLst>
              <a:ext uri="{FF2B5EF4-FFF2-40B4-BE49-F238E27FC236}">
                <a16:creationId xmlns:a16="http://schemas.microsoft.com/office/drawing/2014/main" id="{CA9E4A99-4ECF-7F5D-95EF-9A7B4499CFE4}"/>
              </a:ext>
            </a:extLst>
          </p:cNvPr>
          <p:cNvSpPr>
            <a:spLocks noGrp="1"/>
          </p:cNvSpPr>
          <p:nvPr>
            <p:ph idx="1"/>
          </p:nvPr>
        </p:nvSpPr>
        <p:spPr>
          <a:xfrm>
            <a:off x="301487" y="2978564"/>
            <a:ext cx="11595652" cy="3004793"/>
          </a:xfrm>
        </p:spPr>
        <p:txBody>
          <a:bodyPr/>
          <a:lstStyle/>
          <a:p>
            <a:endParaRPr lang="en-US"/>
          </a:p>
        </p:txBody>
      </p:sp>
    </p:spTree>
    <p:extLst>
      <p:ext uri="{BB962C8B-B14F-4D97-AF65-F5344CB8AC3E}">
        <p14:creationId xmlns:p14="http://schemas.microsoft.com/office/powerpoint/2010/main" val="40404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yle 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42E85-3970-E796-6A75-C39271266EC9}"/>
              </a:ext>
            </a:extLst>
          </p:cNvPr>
          <p:cNvSpPr>
            <a:spLocks noGrp="1"/>
          </p:cNvSpPr>
          <p:nvPr>
            <p:ph type="title"/>
          </p:nvPr>
        </p:nvSpPr>
        <p:spPr>
          <a:xfrm>
            <a:off x="838200" y="1222513"/>
            <a:ext cx="10515600" cy="964096"/>
          </a:xfrm>
        </p:spPr>
        <p:txBody>
          <a:bodyPr/>
          <a:lstStyle/>
          <a:p>
            <a:endParaRPr lang="en-US"/>
          </a:p>
        </p:txBody>
      </p:sp>
      <p:sp>
        <p:nvSpPr>
          <p:cNvPr id="4" name="Content Placeholder 2">
            <a:extLst>
              <a:ext uri="{FF2B5EF4-FFF2-40B4-BE49-F238E27FC236}">
                <a16:creationId xmlns:a16="http://schemas.microsoft.com/office/drawing/2014/main" id="{6AFD62D5-2953-FD6D-6FAC-3657A414E087}"/>
              </a:ext>
            </a:extLst>
          </p:cNvPr>
          <p:cNvSpPr>
            <a:spLocks noGrp="1"/>
          </p:cNvSpPr>
          <p:nvPr>
            <p:ph idx="1"/>
          </p:nvPr>
        </p:nvSpPr>
        <p:spPr>
          <a:xfrm>
            <a:off x="838200" y="2276061"/>
            <a:ext cx="10515600" cy="3250096"/>
          </a:xfrm>
        </p:spPr>
        <p:txBody>
          <a:bodyPr/>
          <a:lstStyle/>
          <a:p>
            <a:endParaRPr lang="en-US"/>
          </a:p>
        </p:txBody>
      </p:sp>
    </p:spTree>
    <p:extLst>
      <p:ext uri="{BB962C8B-B14F-4D97-AF65-F5344CB8AC3E}">
        <p14:creationId xmlns:p14="http://schemas.microsoft.com/office/powerpoint/2010/main" val="3951467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39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ward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283780" y="343813"/>
            <a:ext cx="9175531" cy="782621"/>
          </a:xfrm>
          <a:prstGeom prst="rect">
            <a:avLst/>
          </a:prstGeom>
        </p:spPr>
        <p:txBody>
          <a:bodyPr anchor="ctr"/>
          <a:lstStyle>
            <a:lvl1pPr>
              <a:defRPr>
                <a:solidFill>
                  <a:srgbClr val="58595B"/>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79" y="1547310"/>
            <a:ext cx="11627913"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640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ener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BF7-2FB9-4FB8-8F76-B165A6F979F6}"/>
              </a:ext>
            </a:extLst>
          </p:cNvPr>
          <p:cNvSpPr>
            <a:spLocks noGrp="1"/>
          </p:cNvSpPr>
          <p:nvPr>
            <p:ph type="title"/>
          </p:nvPr>
        </p:nvSpPr>
        <p:spPr>
          <a:xfrm>
            <a:off x="283780" y="343813"/>
            <a:ext cx="9175531" cy="782621"/>
          </a:xfrm>
          <a:prstGeom prst="rect">
            <a:avLst/>
          </a:prstGeom>
        </p:spPr>
        <p:txBody>
          <a:bodyPr anchor="ctr"/>
          <a:lstStyle>
            <a:lvl1pPr>
              <a:defRPr>
                <a:solidFill>
                  <a:srgbClr val="15345A"/>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42C74989-0ACC-E34D-9C96-CCEE213DE438}"/>
              </a:ext>
            </a:extLst>
          </p:cNvPr>
          <p:cNvSpPr>
            <a:spLocks noGrp="1"/>
          </p:cNvSpPr>
          <p:nvPr>
            <p:ph idx="1"/>
          </p:nvPr>
        </p:nvSpPr>
        <p:spPr>
          <a:xfrm>
            <a:off x="283779" y="1547310"/>
            <a:ext cx="11627913" cy="4270686"/>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36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49950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8EEB-8276-1F4D-9141-A051ECCD7F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60D3A1-0428-4A42-A88B-BA388B563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490828-1C04-C749-82F8-80F14BD04E4D}"/>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5" name="Footer Placeholder 4">
            <a:extLst>
              <a:ext uri="{FF2B5EF4-FFF2-40B4-BE49-F238E27FC236}">
                <a16:creationId xmlns:a16="http://schemas.microsoft.com/office/drawing/2014/main" id="{0BB363D7-DCF1-D842-9127-074AD26EF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D4C29-777F-3D4A-B10C-E86833099B4D}"/>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485355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5B7FE-CAEE-E94E-B369-182C01CAAB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1F750F-F173-D140-917E-0ADFB4D1E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67B71-62F9-5B42-983A-9C425263DD26}"/>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5" name="Footer Placeholder 4">
            <a:extLst>
              <a:ext uri="{FF2B5EF4-FFF2-40B4-BE49-F238E27FC236}">
                <a16:creationId xmlns:a16="http://schemas.microsoft.com/office/drawing/2014/main" id="{5D6C5BAD-CB32-8845-B4BD-15CF1603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3C93C-C15E-9746-8B24-860135C6B7A5}"/>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1295628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73A5-33B9-E944-9F14-7122162658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40A0E2-3AF3-6743-A865-246860C2D2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B873A1-AB4A-0B49-B1C4-3D8E44CF1252}"/>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5" name="Footer Placeholder 4">
            <a:extLst>
              <a:ext uri="{FF2B5EF4-FFF2-40B4-BE49-F238E27FC236}">
                <a16:creationId xmlns:a16="http://schemas.microsoft.com/office/drawing/2014/main" id="{7A8E139A-F47D-E846-BC9D-8D2EBD9A6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C2B6F-16A9-E34F-A19B-D49B1AD17779}"/>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3344192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A475-07E5-0B49-A1E1-6FA834C44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A6E19-3B6A-4140-9938-888CBE6C2F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1408B5-BCF4-CB45-9865-597D4D6F01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6A6126-5F37-604D-BA42-C9B84BF7D36C}"/>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6" name="Footer Placeholder 5">
            <a:extLst>
              <a:ext uri="{FF2B5EF4-FFF2-40B4-BE49-F238E27FC236}">
                <a16:creationId xmlns:a16="http://schemas.microsoft.com/office/drawing/2014/main" id="{57CFDD55-345B-394A-AC0D-0AF0BAE325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DC97B9-B916-094C-90F7-0D9012936B0E}"/>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1885131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85D40-0076-0340-B6E3-57D676818D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712F-E61B-B14F-8C45-E00F75A07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BAC97-CF96-F042-8E33-4F86A2F9EB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263E6-4B26-5447-87C3-F4205D973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9E2723-2D76-DE4B-A79A-199EC2762C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CD4FB2-0124-6D44-96C5-F67E3550593B}"/>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8" name="Footer Placeholder 7">
            <a:extLst>
              <a:ext uri="{FF2B5EF4-FFF2-40B4-BE49-F238E27FC236}">
                <a16:creationId xmlns:a16="http://schemas.microsoft.com/office/drawing/2014/main" id="{A3164E5E-DEB7-CB4F-9991-134C06B2B4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C31382-22CC-BB4D-BE3F-057F08D80B3C}"/>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4137523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204BC-A1A4-754C-ACDB-66E497313B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39ED39-6821-924A-A6AF-262193700BC0}"/>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4" name="Footer Placeholder 3">
            <a:extLst>
              <a:ext uri="{FF2B5EF4-FFF2-40B4-BE49-F238E27FC236}">
                <a16:creationId xmlns:a16="http://schemas.microsoft.com/office/drawing/2014/main" id="{AF772D63-FA90-C141-A134-A03684FAB5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4EFD89-057D-C647-979F-E8F5A025C26E}"/>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2977432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D7C8C3-9DB3-5246-A84D-8ABDB4F0D8D0}"/>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3" name="Footer Placeholder 2">
            <a:extLst>
              <a:ext uri="{FF2B5EF4-FFF2-40B4-BE49-F238E27FC236}">
                <a16:creationId xmlns:a16="http://schemas.microsoft.com/office/drawing/2014/main" id="{D29D73F5-968E-FC47-8B94-2298ECDF25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03AD6D-E87B-A545-8797-D3FB67F4B011}"/>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1699802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01A03-31ED-274E-8AC9-14FCB9CDE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7A124D-62F4-944C-B298-C4E83BBD27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04C43E-03B3-D645-A542-9BA6DE81DA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D5F88B-AF42-6F4D-BBDF-61B4FAD15370}"/>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6" name="Footer Placeholder 5">
            <a:extLst>
              <a:ext uri="{FF2B5EF4-FFF2-40B4-BE49-F238E27FC236}">
                <a16:creationId xmlns:a16="http://schemas.microsoft.com/office/drawing/2014/main" id="{203E1968-C31B-2C4B-B713-B1857AC1C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B80B2F-9568-AB42-8A10-75374CDBCE2E}"/>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2247417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AD1D8-7077-EF4A-ACC0-B99D1527F1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A5FA2E-F981-874F-9B9D-D56ED3255E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400D82-83A1-954A-B965-ECDC5F398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6BFDB-236F-AB4D-86B1-9514CD678187}"/>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6" name="Footer Placeholder 5">
            <a:extLst>
              <a:ext uri="{FF2B5EF4-FFF2-40B4-BE49-F238E27FC236}">
                <a16:creationId xmlns:a16="http://schemas.microsoft.com/office/drawing/2014/main" id="{BC925FB6-DDD0-CB4C-84A1-E5495CD8BF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E6441-F568-A048-8119-F041F6827367}"/>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3748139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7197D-6FE1-C549-B665-B115A70F5F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7BD178-C915-4B44-AA11-A13E3A9DFD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8FD25-4059-4143-B826-FD1DA1F3DA7F}"/>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5" name="Footer Placeholder 4">
            <a:extLst>
              <a:ext uri="{FF2B5EF4-FFF2-40B4-BE49-F238E27FC236}">
                <a16:creationId xmlns:a16="http://schemas.microsoft.com/office/drawing/2014/main" id="{324EA006-0257-2A41-B92B-4116B94EA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8FA82-3EDB-A040-9EAB-A67F68D84C9A}"/>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197370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23597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1C5CE-EEDE-FA42-B0E8-765B37977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D6D3F3-EFAD-F544-9428-D547E507E2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5E87-BEEF-B441-BD12-4355074CB69C}"/>
              </a:ext>
            </a:extLst>
          </p:cNvPr>
          <p:cNvSpPr>
            <a:spLocks noGrp="1"/>
          </p:cNvSpPr>
          <p:nvPr>
            <p:ph type="dt" sz="half" idx="10"/>
          </p:nvPr>
        </p:nvSpPr>
        <p:spPr/>
        <p:txBody>
          <a:bodyPr/>
          <a:lstStyle/>
          <a:p>
            <a:fld id="{DCC59AF2-9511-6F49-AFCB-1DF46D80A85D}" type="datetimeFigureOut">
              <a:rPr lang="en-US" smtClean="0"/>
              <a:t>7/26/2023</a:t>
            </a:fld>
            <a:endParaRPr lang="en-US"/>
          </a:p>
        </p:txBody>
      </p:sp>
      <p:sp>
        <p:nvSpPr>
          <p:cNvPr id="5" name="Footer Placeholder 4">
            <a:extLst>
              <a:ext uri="{FF2B5EF4-FFF2-40B4-BE49-F238E27FC236}">
                <a16:creationId xmlns:a16="http://schemas.microsoft.com/office/drawing/2014/main" id="{DDC7C455-3C2A-7242-9E3B-F1EECD618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2885A-6593-BA44-A485-446C006C844B}"/>
              </a:ext>
            </a:extLst>
          </p:cNvPr>
          <p:cNvSpPr>
            <a:spLocks noGrp="1"/>
          </p:cNvSpPr>
          <p:nvPr>
            <p:ph type="sldNum" sz="quarter" idx="12"/>
          </p:nvPr>
        </p:nvSpPr>
        <p:spPr/>
        <p:txBody>
          <a:bodyPr/>
          <a:lstStyle/>
          <a:p>
            <a:fld id="{1605526C-C8E7-EC4B-9B48-71B60673F343}" type="slidenum">
              <a:rPr lang="en-US" smtClean="0"/>
              <a:t>‹#›</a:t>
            </a:fld>
            <a:endParaRPr lang="en-US"/>
          </a:p>
        </p:txBody>
      </p:sp>
    </p:spTree>
    <p:extLst>
      <p:ext uri="{BB962C8B-B14F-4D97-AF65-F5344CB8AC3E}">
        <p14:creationId xmlns:p14="http://schemas.microsoft.com/office/powerpoint/2010/main" val="1374636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3"/>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0" name="bk object 25"/>
          <p:cNvSpPr/>
          <p:nvPr userDrawn="1"/>
        </p:nvSpPr>
        <p:spPr>
          <a:xfrm>
            <a:off x="2"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dirty="0"/>
          </a:p>
        </p:txBody>
      </p:sp>
      <p:sp>
        <p:nvSpPr>
          <p:cNvPr id="21" name="bk object 26"/>
          <p:cNvSpPr/>
          <p:nvPr userDrawn="1"/>
        </p:nvSpPr>
        <p:spPr>
          <a:xfrm>
            <a:off x="453403"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dirty="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dirty="0"/>
          </a:p>
        </p:txBody>
      </p:sp>
      <p:sp>
        <p:nvSpPr>
          <p:cNvPr id="23" name="bk object 28"/>
          <p:cNvSpPr/>
          <p:nvPr userDrawn="1"/>
        </p:nvSpPr>
        <p:spPr>
          <a:xfrm>
            <a:off x="2206132"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dirty="0"/>
          </a:p>
        </p:txBody>
      </p:sp>
      <p:sp>
        <p:nvSpPr>
          <p:cNvPr id="24" name="bk object 29"/>
          <p:cNvSpPr/>
          <p:nvPr userDrawn="1"/>
        </p:nvSpPr>
        <p:spPr>
          <a:xfrm>
            <a:off x="3073075"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dirty="0"/>
          </a:p>
        </p:txBody>
      </p:sp>
      <p:sp>
        <p:nvSpPr>
          <p:cNvPr id="25" name="bk object 30"/>
          <p:cNvSpPr/>
          <p:nvPr userDrawn="1"/>
        </p:nvSpPr>
        <p:spPr>
          <a:xfrm>
            <a:off x="3406414"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dirty="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dirty="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dirty="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6"/>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5"/>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840" y="108699"/>
            <a:ext cx="2527397" cy="968596"/>
          </a:xfrm>
          <a:prstGeom prst="rect">
            <a:avLst/>
          </a:prstGeom>
        </p:spPr>
      </p:pic>
    </p:spTree>
    <p:extLst>
      <p:ext uri="{BB962C8B-B14F-4D97-AF65-F5344CB8AC3E}">
        <p14:creationId xmlns:p14="http://schemas.microsoft.com/office/powerpoint/2010/main" val="16779128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2956967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291627232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3"/>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dirty="0"/>
          </a:p>
        </p:txBody>
      </p:sp>
      <p:sp>
        <p:nvSpPr>
          <p:cNvPr id="20" name="bk object 25"/>
          <p:cNvSpPr/>
          <p:nvPr userDrawn="1"/>
        </p:nvSpPr>
        <p:spPr>
          <a:xfrm>
            <a:off x="2"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dirty="0"/>
          </a:p>
        </p:txBody>
      </p:sp>
      <p:sp>
        <p:nvSpPr>
          <p:cNvPr id="21" name="bk object 26"/>
          <p:cNvSpPr/>
          <p:nvPr userDrawn="1"/>
        </p:nvSpPr>
        <p:spPr>
          <a:xfrm>
            <a:off x="453403"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dirty="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dirty="0"/>
          </a:p>
        </p:txBody>
      </p:sp>
      <p:sp>
        <p:nvSpPr>
          <p:cNvPr id="23" name="bk object 28"/>
          <p:cNvSpPr/>
          <p:nvPr userDrawn="1"/>
        </p:nvSpPr>
        <p:spPr>
          <a:xfrm>
            <a:off x="2206132"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dirty="0"/>
          </a:p>
        </p:txBody>
      </p:sp>
      <p:sp>
        <p:nvSpPr>
          <p:cNvPr id="24" name="bk object 29"/>
          <p:cNvSpPr/>
          <p:nvPr userDrawn="1"/>
        </p:nvSpPr>
        <p:spPr>
          <a:xfrm>
            <a:off x="3073075"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dirty="0"/>
          </a:p>
        </p:txBody>
      </p:sp>
      <p:sp>
        <p:nvSpPr>
          <p:cNvPr id="25" name="bk object 30"/>
          <p:cNvSpPr/>
          <p:nvPr userDrawn="1"/>
        </p:nvSpPr>
        <p:spPr>
          <a:xfrm>
            <a:off x="3406414"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dirty="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dirty="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dirty="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6"/>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5"/>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9" y="84686"/>
            <a:ext cx="1633689" cy="936183"/>
          </a:xfrm>
          <a:prstGeom prst="rect">
            <a:avLst/>
          </a:prstGeom>
        </p:spPr>
      </p:pic>
    </p:spTree>
    <p:extLst>
      <p:ext uri="{BB962C8B-B14F-4D97-AF65-F5344CB8AC3E}">
        <p14:creationId xmlns:p14="http://schemas.microsoft.com/office/powerpoint/2010/main" val="272667799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dirty="0"/>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2233727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dirty="0"/>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dirty="0"/>
            </a:p>
          </p:txBody>
        </p:sp>
      </p:grpSp>
    </p:spTree>
    <p:extLst>
      <p:ext uri="{BB962C8B-B14F-4D97-AF65-F5344CB8AC3E}">
        <p14:creationId xmlns:p14="http://schemas.microsoft.com/office/powerpoint/2010/main" val="26818359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45601835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dirty="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dirty="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dirty="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dirty="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dirty="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dirty="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dirty="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dirty="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dirty="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6840" y="5770087"/>
            <a:ext cx="2527397" cy="968596"/>
          </a:xfrm>
          <a:prstGeom prst="rect">
            <a:avLst/>
          </a:prstGeom>
        </p:spPr>
      </p:pic>
    </p:spTree>
    <p:extLst>
      <p:ext uri="{BB962C8B-B14F-4D97-AF65-F5344CB8AC3E}">
        <p14:creationId xmlns:p14="http://schemas.microsoft.com/office/powerpoint/2010/main" val="163523011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dirty="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dirty="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dirty="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dirty="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dirty="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dirty="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dirty="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dirty="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dirty="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249" y="5786295"/>
            <a:ext cx="1633689" cy="936183"/>
          </a:xfrm>
          <a:prstGeom prst="rect">
            <a:avLst/>
          </a:prstGeom>
        </p:spPr>
      </p:pic>
    </p:spTree>
    <p:extLst>
      <p:ext uri="{BB962C8B-B14F-4D97-AF65-F5344CB8AC3E}">
        <p14:creationId xmlns:p14="http://schemas.microsoft.com/office/powerpoint/2010/main" val="2838400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7/26/2023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1986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3"/>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2"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3"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2"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5"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4"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6"/>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5"/>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840" y="108699"/>
            <a:ext cx="2527397" cy="968596"/>
          </a:xfrm>
          <a:prstGeom prst="rect">
            <a:avLst/>
          </a:prstGeom>
        </p:spPr>
      </p:pic>
    </p:spTree>
    <p:extLst>
      <p:ext uri="{BB962C8B-B14F-4D97-AF65-F5344CB8AC3E}">
        <p14:creationId xmlns:p14="http://schemas.microsoft.com/office/powerpoint/2010/main" val="210160727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338637693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4204601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3"/>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2"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3"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2"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5"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4"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6"/>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5"/>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9" y="84686"/>
            <a:ext cx="1633689" cy="936183"/>
          </a:xfrm>
          <a:prstGeom prst="rect">
            <a:avLst/>
          </a:prstGeom>
        </p:spPr>
      </p:pic>
    </p:spTree>
    <p:extLst>
      <p:ext uri="{BB962C8B-B14F-4D97-AF65-F5344CB8AC3E}">
        <p14:creationId xmlns:p14="http://schemas.microsoft.com/office/powerpoint/2010/main" val="58569902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0771208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Tree>
    <p:extLst>
      <p:ext uri="{BB962C8B-B14F-4D97-AF65-F5344CB8AC3E}">
        <p14:creationId xmlns:p14="http://schemas.microsoft.com/office/powerpoint/2010/main" val="222516776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208086638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6840" y="5770087"/>
            <a:ext cx="2527397" cy="968596"/>
          </a:xfrm>
          <a:prstGeom prst="rect">
            <a:avLst/>
          </a:prstGeom>
        </p:spPr>
      </p:pic>
    </p:spTree>
    <p:extLst>
      <p:ext uri="{BB962C8B-B14F-4D97-AF65-F5344CB8AC3E}">
        <p14:creationId xmlns:p14="http://schemas.microsoft.com/office/powerpoint/2010/main" val="63088930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249" y="5786295"/>
            <a:ext cx="1633689" cy="936183"/>
          </a:xfrm>
          <a:prstGeom prst="rect">
            <a:avLst/>
          </a:prstGeom>
        </p:spPr>
      </p:pic>
    </p:spTree>
    <p:extLst>
      <p:ext uri="{BB962C8B-B14F-4D97-AF65-F5344CB8AC3E}">
        <p14:creationId xmlns:p14="http://schemas.microsoft.com/office/powerpoint/2010/main" val="210942662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4"/>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839" y="108699"/>
            <a:ext cx="2527397" cy="968596"/>
          </a:xfrm>
          <a:prstGeom prst="rect">
            <a:avLst/>
          </a:prstGeom>
        </p:spPr>
      </p:pic>
    </p:spTree>
    <p:extLst>
      <p:ext uri="{BB962C8B-B14F-4D97-AF65-F5344CB8AC3E}">
        <p14:creationId xmlns:p14="http://schemas.microsoft.com/office/powerpoint/2010/main" val="9846921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861099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282804999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10195223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4"/>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8" y="84685"/>
            <a:ext cx="1633689" cy="936183"/>
          </a:xfrm>
          <a:prstGeom prst="rect">
            <a:avLst/>
          </a:prstGeom>
        </p:spPr>
      </p:pic>
    </p:spTree>
    <p:extLst>
      <p:ext uri="{BB962C8B-B14F-4D97-AF65-F5344CB8AC3E}">
        <p14:creationId xmlns:p14="http://schemas.microsoft.com/office/powerpoint/2010/main" val="387231274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035949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Tree>
    <p:extLst>
      <p:ext uri="{BB962C8B-B14F-4D97-AF65-F5344CB8AC3E}">
        <p14:creationId xmlns:p14="http://schemas.microsoft.com/office/powerpoint/2010/main" val="49385012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141568641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3"/>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2"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3"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2"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5"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4"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6"/>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5"/>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840" y="108699"/>
            <a:ext cx="2527397" cy="968596"/>
          </a:xfrm>
          <a:prstGeom prst="rect">
            <a:avLst/>
          </a:prstGeom>
        </p:spPr>
      </p:pic>
    </p:spTree>
    <p:extLst>
      <p:ext uri="{BB962C8B-B14F-4D97-AF65-F5344CB8AC3E}">
        <p14:creationId xmlns:p14="http://schemas.microsoft.com/office/powerpoint/2010/main" val="41252218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173859064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364634997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3"/>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2"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3"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2"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5"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4"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6"/>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5"/>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9" y="84686"/>
            <a:ext cx="1633689" cy="936183"/>
          </a:xfrm>
          <a:prstGeom prst="rect">
            <a:avLst/>
          </a:prstGeom>
        </p:spPr>
      </p:pic>
    </p:spTree>
    <p:extLst>
      <p:ext uri="{BB962C8B-B14F-4D97-AF65-F5344CB8AC3E}">
        <p14:creationId xmlns:p14="http://schemas.microsoft.com/office/powerpoint/2010/main" val="39373299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176097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8772768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Tree>
    <p:extLst>
      <p:ext uri="{BB962C8B-B14F-4D97-AF65-F5344CB8AC3E}">
        <p14:creationId xmlns:p14="http://schemas.microsoft.com/office/powerpoint/2010/main" val="284820667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220006886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6840" y="5770087"/>
            <a:ext cx="2527397" cy="968596"/>
          </a:xfrm>
          <a:prstGeom prst="rect">
            <a:avLst/>
          </a:prstGeom>
        </p:spPr>
      </p:pic>
    </p:spTree>
    <p:extLst>
      <p:ext uri="{BB962C8B-B14F-4D97-AF65-F5344CB8AC3E}">
        <p14:creationId xmlns:p14="http://schemas.microsoft.com/office/powerpoint/2010/main" val="150433190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249" y="5786295"/>
            <a:ext cx="1633689" cy="936183"/>
          </a:xfrm>
          <a:prstGeom prst="rect">
            <a:avLst/>
          </a:prstGeom>
        </p:spPr>
      </p:pic>
    </p:spTree>
    <p:extLst>
      <p:ext uri="{BB962C8B-B14F-4D97-AF65-F5344CB8AC3E}">
        <p14:creationId xmlns:p14="http://schemas.microsoft.com/office/powerpoint/2010/main" val="265405774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4"/>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839" y="108699"/>
            <a:ext cx="2527397" cy="968596"/>
          </a:xfrm>
          <a:prstGeom prst="rect">
            <a:avLst/>
          </a:prstGeom>
        </p:spPr>
      </p:pic>
    </p:spTree>
    <p:extLst>
      <p:ext uri="{BB962C8B-B14F-4D97-AF65-F5344CB8AC3E}">
        <p14:creationId xmlns:p14="http://schemas.microsoft.com/office/powerpoint/2010/main" val="280872777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278565176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155654544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4"/>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8" y="84685"/>
            <a:ext cx="1633689" cy="936183"/>
          </a:xfrm>
          <a:prstGeom prst="rect">
            <a:avLst/>
          </a:prstGeom>
        </p:spPr>
      </p:pic>
    </p:spTree>
    <p:extLst>
      <p:ext uri="{BB962C8B-B14F-4D97-AF65-F5344CB8AC3E}">
        <p14:creationId xmlns:p14="http://schemas.microsoft.com/office/powerpoint/2010/main" val="141420073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267151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356612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Tree>
    <p:extLst>
      <p:ext uri="{BB962C8B-B14F-4D97-AF65-F5344CB8AC3E}">
        <p14:creationId xmlns:p14="http://schemas.microsoft.com/office/powerpoint/2010/main" val="104600644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43117997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3"/>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2"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3"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2"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5"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4"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6"/>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5"/>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840" y="108699"/>
            <a:ext cx="2527397" cy="968596"/>
          </a:xfrm>
          <a:prstGeom prst="rect">
            <a:avLst/>
          </a:prstGeom>
        </p:spPr>
      </p:pic>
    </p:spTree>
    <p:extLst>
      <p:ext uri="{BB962C8B-B14F-4D97-AF65-F5344CB8AC3E}">
        <p14:creationId xmlns:p14="http://schemas.microsoft.com/office/powerpoint/2010/main" val="123810605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304381374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418772770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3"/>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2"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3"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2"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5"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4"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6"/>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5"/>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9" y="84686"/>
            <a:ext cx="1633689" cy="936183"/>
          </a:xfrm>
          <a:prstGeom prst="rect">
            <a:avLst/>
          </a:prstGeom>
        </p:spPr>
      </p:pic>
    </p:spTree>
    <p:extLst>
      <p:ext uri="{BB962C8B-B14F-4D97-AF65-F5344CB8AC3E}">
        <p14:creationId xmlns:p14="http://schemas.microsoft.com/office/powerpoint/2010/main" val="339029584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7004600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Tree>
    <p:extLst>
      <p:ext uri="{BB962C8B-B14F-4D97-AF65-F5344CB8AC3E}">
        <p14:creationId xmlns:p14="http://schemas.microsoft.com/office/powerpoint/2010/main" val="28788144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263192143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6840" y="5770087"/>
            <a:ext cx="2527397" cy="968596"/>
          </a:xfrm>
          <a:prstGeom prst="rect">
            <a:avLst/>
          </a:prstGeom>
        </p:spPr>
      </p:pic>
    </p:spTree>
    <p:extLst>
      <p:ext uri="{BB962C8B-B14F-4D97-AF65-F5344CB8AC3E}">
        <p14:creationId xmlns:p14="http://schemas.microsoft.com/office/powerpoint/2010/main" val="254139126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702491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249" y="5786295"/>
            <a:ext cx="1633689" cy="936183"/>
          </a:xfrm>
          <a:prstGeom prst="rect">
            <a:avLst/>
          </a:prstGeom>
        </p:spPr>
      </p:pic>
    </p:spTree>
    <p:extLst>
      <p:ext uri="{BB962C8B-B14F-4D97-AF65-F5344CB8AC3E}">
        <p14:creationId xmlns:p14="http://schemas.microsoft.com/office/powerpoint/2010/main" val="386360446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4"/>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839" y="108699"/>
            <a:ext cx="2527397" cy="968596"/>
          </a:xfrm>
          <a:prstGeom prst="rect">
            <a:avLst/>
          </a:prstGeom>
        </p:spPr>
      </p:pic>
    </p:spTree>
    <p:extLst>
      <p:ext uri="{BB962C8B-B14F-4D97-AF65-F5344CB8AC3E}">
        <p14:creationId xmlns:p14="http://schemas.microsoft.com/office/powerpoint/2010/main" val="264673618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139877982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421267704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4"/>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8" y="84685"/>
            <a:ext cx="1633689" cy="936183"/>
          </a:xfrm>
          <a:prstGeom prst="rect">
            <a:avLst/>
          </a:prstGeom>
        </p:spPr>
      </p:pic>
    </p:spTree>
    <p:extLst>
      <p:ext uri="{BB962C8B-B14F-4D97-AF65-F5344CB8AC3E}">
        <p14:creationId xmlns:p14="http://schemas.microsoft.com/office/powerpoint/2010/main" val="38397103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5086296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Tree>
    <p:extLst>
      <p:ext uri="{BB962C8B-B14F-4D97-AF65-F5344CB8AC3E}">
        <p14:creationId xmlns:p14="http://schemas.microsoft.com/office/powerpoint/2010/main" val="151585440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16334175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6.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theme" Target="../theme/theme7.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39590305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63" r:id="rId14"/>
    <p:sldLayoutId id="2147483764" r:id="rId15"/>
    <p:sldLayoutId id="2147483765" r:id="rId16"/>
    <p:sldLayoutId id="2147483766" r:id="rId17"/>
    <p:sldLayoutId id="2147483767" r:id="rId18"/>
    <p:sldLayoutId id="214748376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087028-681F-834F-AB81-D38782506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FFF855-1642-D749-8057-B57DD291B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1623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81" r:id="rId10"/>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087028-681F-834F-AB81-D38782506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FFF855-1642-D749-8057-B57DD291B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143A6-CAA5-944A-9160-BA77951747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59AF2-9511-6F49-AFCB-1DF46D80A85D}" type="datetimeFigureOut">
              <a:rPr lang="en-US" smtClean="0"/>
              <a:t>7/26/2023</a:t>
            </a:fld>
            <a:endParaRPr lang="en-US"/>
          </a:p>
        </p:txBody>
      </p:sp>
      <p:sp>
        <p:nvSpPr>
          <p:cNvPr id="5" name="Footer Placeholder 4">
            <a:extLst>
              <a:ext uri="{FF2B5EF4-FFF2-40B4-BE49-F238E27FC236}">
                <a16:creationId xmlns:a16="http://schemas.microsoft.com/office/drawing/2014/main" id="{A7A60B5F-E987-0F49-9151-244CE952B1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A3F007-7BF4-CE41-B91B-AEF71CEEA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5526C-C8E7-EC4B-9B48-71B60673F343}" type="slidenum">
              <a:rPr lang="en-US" smtClean="0"/>
              <a:t>‹#›</a:t>
            </a:fld>
            <a:endParaRPr lang="en-US"/>
          </a:p>
        </p:txBody>
      </p:sp>
    </p:spTree>
    <p:extLst>
      <p:ext uri="{BB962C8B-B14F-4D97-AF65-F5344CB8AC3E}">
        <p14:creationId xmlns:p14="http://schemas.microsoft.com/office/powerpoint/2010/main" val="310741021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4822542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896601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2389717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88405111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www.cste.org/page/PositionStatements"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hyperlink" Target="mailto:blampkins@cste.org"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mailto:tpinsent@cste.org"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mailto:dbarter@cste.org"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8" Type="http://schemas.openxmlformats.org/officeDocument/2006/relationships/hyperlink" Target="mailto:skrishan@cste.org" TargetMode="External"/><Relationship Id="rId13" Type="http://schemas.openxmlformats.org/officeDocument/2006/relationships/hyperlink" Target="mailto:jmuncy@cste.org" TargetMode="External"/><Relationship Id="rId3" Type="http://schemas.openxmlformats.org/officeDocument/2006/relationships/hyperlink" Target="mailto:mlichtenstein@cste.org" TargetMode="External"/><Relationship Id="rId7" Type="http://schemas.openxmlformats.org/officeDocument/2006/relationships/hyperlink" Target="mailto:ghaney@cste.org" TargetMode="External"/><Relationship Id="rId12" Type="http://schemas.openxmlformats.org/officeDocument/2006/relationships/hyperlink" Target="mailto:jeasterling@cste.org" TargetMode="External"/><Relationship Id="rId2" Type="http://schemas.openxmlformats.org/officeDocument/2006/relationships/hyperlink" Target="mailto:afine@cste.org" TargetMode="External"/><Relationship Id="rId1" Type="http://schemas.openxmlformats.org/officeDocument/2006/relationships/slideLayout" Target="../slideLayouts/slideLayout29.xml"/><Relationship Id="rId6" Type="http://schemas.openxmlformats.org/officeDocument/2006/relationships/hyperlink" Target="mailto:bteevan@cste.org" TargetMode="External"/><Relationship Id="rId11" Type="http://schemas.openxmlformats.org/officeDocument/2006/relationships/hyperlink" Target="mailto:blampkins@cste.org" TargetMode="External"/><Relationship Id="rId5" Type="http://schemas.openxmlformats.org/officeDocument/2006/relationships/hyperlink" Target="mailto:mtompkins@cste.org" TargetMode="External"/><Relationship Id="rId15" Type="http://schemas.openxmlformats.org/officeDocument/2006/relationships/hyperlink" Target="mailto:rtugan@cste.org" TargetMode="External"/><Relationship Id="rId10" Type="http://schemas.openxmlformats.org/officeDocument/2006/relationships/hyperlink" Target="mailto:swilliams@cste.org" TargetMode="External"/><Relationship Id="rId4" Type="http://schemas.openxmlformats.org/officeDocument/2006/relationships/hyperlink" Target="mailto:kramadugu@cste.org" TargetMode="External"/><Relationship Id="rId9" Type="http://schemas.openxmlformats.org/officeDocument/2006/relationships/hyperlink" Target="mailto:dbarter@cste.org" TargetMode="External"/><Relationship Id="rId14" Type="http://schemas.openxmlformats.org/officeDocument/2006/relationships/hyperlink" Target="mailto:tpinsent@cste.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www.cdc.gov/nndss/case-surveillance-modernization/index.html" TargetMode="External"/><Relationship Id="rId3" Type="http://schemas.openxmlformats.org/officeDocument/2006/relationships/image" Target="../media/image41.png"/><Relationship Id="rId7" Type="http://schemas.openxmlformats.org/officeDocument/2006/relationships/image" Target="../media/image44.svg"/><Relationship Id="rId12" Type="http://schemas.openxmlformats.org/officeDocument/2006/relationships/image" Target="../media/image48.sv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hyperlink" Target="https://www.cdc.gov/nndss/trc/news/index.html" TargetMode="External"/><Relationship Id="rId10" Type="http://schemas.openxmlformats.org/officeDocument/2006/relationships/hyperlink" Target="mailto:edx@cdc.gov" TargetMode="External"/><Relationship Id="rId4" Type="http://schemas.openxmlformats.org/officeDocument/2006/relationships/image" Target="../media/image42.svg"/><Relationship Id="rId9" Type="http://schemas.openxmlformats.org/officeDocument/2006/relationships/image" Target="../media/image4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676" y="2273221"/>
            <a:ext cx="10972800" cy="1155779"/>
          </a:xfrm>
        </p:spPr>
        <p:txBody>
          <a:bodyPr/>
          <a:lstStyle/>
          <a:p>
            <a:r>
              <a:rPr lang="en-US" dirty="0"/>
              <a:t>NNDSS eSHARE July Webinar</a:t>
            </a:r>
          </a:p>
        </p:txBody>
      </p:sp>
      <p:sp>
        <p:nvSpPr>
          <p:cNvPr id="4" name="Subtitle 3"/>
          <p:cNvSpPr>
            <a:spLocks noGrp="1"/>
          </p:cNvSpPr>
          <p:nvPr>
            <p:ph type="subTitle" idx="1"/>
          </p:nvPr>
        </p:nvSpPr>
        <p:spPr>
          <a:xfrm>
            <a:off x="609601" y="5843244"/>
            <a:ext cx="8534400" cy="457200"/>
          </a:xfrm>
        </p:spPr>
        <p:txBody>
          <a:bodyPr/>
          <a:lstStyle/>
          <a:p>
            <a:r>
              <a:rPr lang="en-US" dirty="0"/>
              <a:t>July 18, 2023</a:t>
            </a:r>
          </a:p>
        </p:txBody>
      </p:sp>
      <p:pic>
        <p:nvPicPr>
          <p:cNvPr id="2" name="Picture 1" title="NNDSS branding element">
            <a:extLst>
              <a:ext uri="{FF2B5EF4-FFF2-40B4-BE49-F238E27FC236}">
                <a16:creationId xmlns:a16="http://schemas.microsoft.com/office/drawing/2014/main" id="{E284177F-2D0C-4C69-D1FA-BD5F3953C9F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777496" y="3589940"/>
            <a:ext cx="5118135" cy="2010341"/>
          </a:xfrm>
          <a:prstGeom prst="rect">
            <a:avLst/>
          </a:prstGeom>
        </p:spPr>
      </p:pic>
      <p:sp>
        <p:nvSpPr>
          <p:cNvPr id="6" name="Text Placeholder 5">
            <a:extLst>
              <a:ext uri="{FF2B5EF4-FFF2-40B4-BE49-F238E27FC236}">
                <a16:creationId xmlns:a16="http://schemas.microsoft.com/office/drawing/2014/main" id="{400FE780-C400-95D7-76FB-2A37F4B31566}"/>
              </a:ext>
            </a:extLst>
          </p:cNvPr>
          <p:cNvSpPr txBox="1">
            <a:spLocks/>
          </p:cNvSpPr>
          <p:nvPr/>
        </p:nvSpPr>
        <p:spPr>
          <a:xfrm>
            <a:off x="6259029" y="6008094"/>
            <a:ext cx="5769947" cy="535313"/>
          </a:xfrm>
          <a:prstGeom prst="rect">
            <a:avLst/>
          </a:prstGeom>
        </p:spPr>
        <p:txBody>
          <a:bodyPr vert="horz" lIns="162560" tIns="81280" rIns="162560" bIns="8128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marL="0" marR="0" lvl="0" indent="0" algn="ctr" defTabSz="609539" rtl="0" eaLnBrk="1" fontAlgn="base" latinLnBrk="0" hangingPunct="1">
              <a:lnSpc>
                <a:spcPct val="100000"/>
              </a:lnSpc>
              <a:spcBef>
                <a:spcPct val="20000"/>
              </a:spcBef>
              <a:spcAft>
                <a:spcPct val="0"/>
              </a:spcAft>
              <a:buClrTx/>
              <a:buSzTx/>
              <a:buFont typeface="Arial"/>
              <a:buNone/>
              <a:tabLst/>
              <a:defRPr/>
            </a:pPr>
            <a:r>
              <a:rPr kumimoji="0" lang="en-US" sz="1867" b="1" i="0" u="none" strike="noStrike" kern="1200" cap="none" spc="0" normalizeH="0" baseline="0" noProof="0" dirty="0">
                <a:ln>
                  <a:noFill/>
                </a:ln>
                <a:solidFill>
                  <a:srgbClr val="0039A6"/>
                </a:solidFill>
                <a:effectLst/>
                <a:uLnTx/>
                <a:uFillTx/>
                <a:latin typeface="Calibri" panose="020F0502020204030204" pitchFamily="34" charset="0"/>
                <a:ea typeface="+mj-ea"/>
                <a:cs typeface="Calibri" panose="020F0502020204030204" pitchFamily="34" charset="0"/>
              </a:rPr>
              <a:t>Division of Health Informatics and Surveillance</a:t>
            </a:r>
          </a:p>
        </p:txBody>
      </p:sp>
    </p:spTree>
    <p:extLst>
      <p:ext uri="{BB962C8B-B14F-4D97-AF65-F5344CB8AC3E}">
        <p14:creationId xmlns:p14="http://schemas.microsoft.com/office/powerpoint/2010/main" val="1538916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E260-C0FC-2A98-6F5F-5C6B9C6D36EB}"/>
              </a:ext>
            </a:extLst>
          </p:cNvPr>
          <p:cNvSpPr>
            <a:spLocks noGrp="1"/>
          </p:cNvSpPr>
          <p:nvPr>
            <p:ph type="title"/>
          </p:nvPr>
        </p:nvSpPr>
        <p:spPr>
          <a:xfrm>
            <a:off x="917608" y="1389413"/>
            <a:ext cx="10436191" cy="803772"/>
          </a:xfrm>
        </p:spPr>
        <p:txBody>
          <a:bodyPr anchor="ctr"/>
          <a:lstStyle/>
          <a:p>
            <a:r>
              <a:rPr lang="en-US" sz="4000" b="1">
                <a:latin typeface="Arial" panose="020B0604020202020204" pitchFamily="34" charset="0"/>
                <a:cs typeface="Arial" panose="020B0604020202020204" pitchFamily="34" charset="0"/>
              </a:rPr>
              <a:t>Tuesday’s</a:t>
            </a:r>
            <a:r>
              <a:rPr lang="en-US" b="1">
                <a:latin typeface="Arial" panose="020B0604020202020204" pitchFamily="34" charset="0"/>
                <a:cs typeface="Arial" panose="020B0604020202020204" pitchFamily="34" charset="0"/>
              </a:rPr>
              <a:t> Plenary Speakers</a:t>
            </a:r>
          </a:p>
        </p:txBody>
      </p:sp>
      <p:sp>
        <p:nvSpPr>
          <p:cNvPr id="3" name="Content Placeholder 2">
            <a:extLst>
              <a:ext uri="{FF2B5EF4-FFF2-40B4-BE49-F238E27FC236}">
                <a16:creationId xmlns:a16="http://schemas.microsoft.com/office/drawing/2014/main" id="{91DB5B14-C9CB-7864-C0B6-6672E56576B9}"/>
              </a:ext>
            </a:extLst>
          </p:cNvPr>
          <p:cNvSpPr>
            <a:spLocks noGrp="1"/>
          </p:cNvSpPr>
          <p:nvPr>
            <p:ph sz="half" idx="1"/>
          </p:nvPr>
        </p:nvSpPr>
        <p:spPr>
          <a:xfrm>
            <a:off x="2501900" y="4118761"/>
            <a:ext cx="8772490" cy="1677961"/>
          </a:xfrm>
        </p:spPr>
        <p:txBody>
          <a:bodyPr vert="horz" wrap="square" lIns="91440" tIns="45720" rIns="91440" bIns="45720" rtlCol="0" anchor="t">
            <a:normAutofit/>
          </a:bodyPr>
          <a:lstStyle/>
          <a:p>
            <a:r>
              <a:rPr lang="en-US" sz="1700" b="1">
                <a:solidFill>
                  <a:srgbClr val="8AC6AB"/>
                </a:solidFill>
                <a:latin typeface="Arial"/>
                <a:cs typeface="Arial"/>
              </a:rPr>
              <a:t>Ben Abbott, PhD </a:t>
            </a:r>
            <a:r>
              <a:rPr lang="en-US" sz="1700">
                <a:latin typeface="Arial"/>
                <a:cs typeface="Arial"/>
              </a:rPr>
              <a:t>is a professor of environmental science and sustainability at Brigham Young University. He works on renewable energy, climate feedbacks, aquatic ecosystems, wildfire, and air quality. After finishing his Ph.D. in 2014, he worked as a Marie Curie postdoctoral fellow at the French National Science Foundation (CNRS). While in western France, he studied the effects of agriculture and urbanization on aquatic and marine ecosystems.</a:t>
            </a:r>
          </a:p>
        </p:txBody>
      </p:sp>
      <p:pic>
        <p:nvPicPr>
          <p:cNvPr id="5" name="Picture 4">
            <a:extLst>
              <a:ext uri="{FF2B5EF4-FFF2-40B4-BE49-F238E27FC236}">
                <a16:creationId xmlns:a16="http://schemas.microsoft.com/office/drawing/2014/main" id="{B8090D3D-89E7-A1A3-F584-11FE8583A05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40824" y="4113902"/>
            <a:ext cx="1375927" cy="1677961"/>
          </a:xfrm>
          <a:prstGeom prst="rect">
            <a:avLst/>
          </a:prstGeom>
        </p:spPr>
      </p:pic>
      <p:sp>
        <p:nvSpPr>
          <p:cNvPr id="9" name="Content Placeholder 2">
            <a:extLst>
              <a:ext uri="{FF2B5EF4-FFF2-40B4-BE49-F238E27FC236}">
                <a16:creationId xmlns:a16="http://schemas.microsoft.com/office/drawing/2014/main" id="{B8230A42-808E-A1F3-20D6-7DC7FA09900F}"/>
              </a:ext>
            </a:extLst>
          </p:cNvPr>
          <p:cNvSpPr txBox="1">
            <a:spLocks/>
          </p:cNvSpPr>
          <p:nvPr/>
        </p:nvSpPr>
        <p:spPr>
          <a:xfrm>
            <a:off x="2501900" y="2324797"/>
            <a:ext cx="8772490" cy="1652511"/>
          </a:xfrm>
          <a:prstGeom prst="rect">
            <a:avLst/>
          </a:prstGeom>
        </p:spPr>
        <p:txBody>
          <a:bodyPr vert="horz" wrap="square"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a:solidFill>
                  <a:srgbClr val="8AC6AB"/>
                </a:solidFill>
              </a:rPr>
              <a:t>Abdul El-Sayed, MD, DPhil</a:t>
            </a:r>
            <a:r>
              <a:rPr lang="en-US" sz="1700" b="1">
                <a:solidFill>
                  <a:srgbClr val="F5AD9F"/>
                </a:solidFill>
              </a:rPr>
              <a:t> </a:t>
            </a:r>
            <a:r>
              <a:rPr lang="en-US" sz="1700"/>
              <a:t>is a physician, epidemiologist, and public servant. He serves as director of Wayne County’s (MI) Department of Health, Human &amp; Veterans Services and health officer for the county. He holds academic appointments at the intersection between public health, public policy, and politics at the University of Michigan Gerald R. Ford School of Public Policy, the FXB Center for Health &amp; Human Rights at the Harvard T.H. Chan School of Public Health, Wayne State University, and American University. </a:t>
            </a:r>
          </a:p>
        </p:txBody>
      </p:sp>
      <p:pic>
        <p:nvPicPr>
          <p:cNvPr id="10" name="Picture 9">
            <a:extLst>
              <a:ext uri="{FF2B5EF4-FFF2-40B4-BE49-F238E27FC236}">
                <a16:creationId xmlns:a16="http://schemas.microsoft.com/office/drawing/2014/main" id="{D39B3052-7677-DD22-7B4E-337469F15AF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46849" y="2327288"/>
            <a:ext cx="1355060" cy="1652511"/>
          </a:xfrm>
          <a:prstGeom prst="rect">
            <a:avLst/>
          </a:prstGeom>
        </p:spPr>
      </p:pic>
    </p:spTree>
    <p:extLst>
      <p:ext uri="{BB962C8B-B14F-4D97-AF65-F5344CB8AC3E}">
        <p14:creationId xmlns:p14="http://schemas.microsoft.com/office/powerpoint/2010/main" val="2316445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77DB34-68CD-E9EA-9090-6F238B8311C4}"/>
              </a:ext>
            </a:extLst>
          </p:cNvPr>
          <p:cNvSpPr>
            <a:spLocks noGrp="1"/>
          </p:cNvSpPr>
          <p:nvPr>
            <p:ph type="ctrTitle"/>
          </p:nvPr>
        </p:nvSpPr>
        <p:spPr>
          <a:xfrm>
            <a:off x="284205" y="430385"/>
            <a:ext cx="11652422" cy="1080915"/>
          </a:xfrm>
        </p:spPr>
        <p:txBody>
          <a:bodyPr anchor="ctr">
            <a:normAutofit/>
          </a:bodyPr>
          <a:lstStyle/>
          <a:p>
            <a:r>
              <a:rPr lang="en-US" sz="4000" b="1">
                <a:latin typeface="Arial" panose="020B0604020202020204" pitchFamily="34" charset="0"/>
                <a:cs typeface="Arial" panose="020B0604020202020204" pitchFamily="34" charset="0"/>
              </a:rPr>
              <a:t>Wednesday’s Plenary Speakers</a:t>
            </a:r>
          </a:p>
        </p:txBody>
      </p:sp>
      <p:sp>
        <p:nvSpPr>
          <p:cNvPr id="7" name="Content Placeholder 2">
            <a:extLst>
              <a:ext uri="{FF2B5EF4-FFF2-40B4-BE49-F238E27FC236}">
                <a16:creationId xmlns:a16="http://schemas.microsoft.com/office/drawing/2014/main" id="{B4A168B0-07BC-5ED8-2C4D-06FF4BB07591}"/>
              </a:ext>
            </a:extLst>
          </p:cNvPr>
          <p:cNvSpPr txBox="1">
            <a:spLocks/>
          </p:cNvSpPr>
          <p:nvPr/>
        </p:nvSpPr>
        <p:spPr>
          <a:xfrm>
            <a:off x="2438400" y="3420261"/>
            <a:ext cx="8772490" cy="1677961"/>
          </a:xfrm>
          <a:prstGeom prst="rect">
            <a:avLst/>
          </a:prstGeom>
        </p:spPr>
        <p:txBody>
          <a:bodyPr vert="horz" wrap="squar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b="1">
                <a:solidFill>
                  <a:srgbClr val="F5AD9F"/>
                </a:solidFill>
              </a:rPr>
              <a:t>Lena Sun, MA</a:t>
            </a:r>
            <a:r>
              <a:rPr lang="en-US" sz="1700" b="1">
                <a:solidFill>
                  <a:srgbClr val="8AC6AB"/>
                </a:solidFill>
              </a:rPr>
              <a:t> </a:t>
            </a:r>
            <a:r>
              <a:rPr lang="en-US" sz="1700"/>
              <a:t>is is a national reporter for </a:t>
            </a:r>
            <a:r>
              <a:rPr lang="en-US" sz="1700" i="1"/>
              <a:t>The Washington Post</a:t>
            </a:r>
            <a:r>
              <a:rPr lang="en-US" sz="1700"/>
              <a:t> covering health, with a special focus on public health and infectious disease. A longtime reporter at The Post, she has covered a variety of beats, including the Metro transit system, immigration and education. She has also served as The Post's Beijing bureau chief. Lena has won a number of journalism awards, including the 2002 Pulitzer Prize for National Reporting and the 1994 Robert F. Kennedy journalism award for international print.</a:t>
            </a:r>
          </a:p>
        </p:txBody>
      </p:sp>
      <p:pic>
        <p:nvPicPr>
          <p:cNvPr id="8" name="Picture 7">
            <a:extLst>
              <a:ext uri="{FF2B5EF4-FFF2-40B4-BE49-F238E27FC236}">
                <a16:creationId xmlns:a16="http://schemas.microsoft.com/office/drawing/2014/main" id="{6009A11B-7A84-8698-F9DD-BDEAB54C1B8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7324" y="3415403"/>
            <a:ext cx="1375927" cy="1677959"/>
          </a:xfrm>
          <a:prstGeom prst="rect">
            <a:avLst/>
          </a:prstGeom>
        </p:spPr>
      </p:pic>
      <p:sp>
        <p:nvSpPr>
          <p:cNvPr id="9" name="Content Placeholder 2">
            <a:extLst>
              <a:ext uri="{FF2B5EF4-FFF2-40B4-BE49-F238E27FC236}">
                <a16:creationId xmlns:a16="http://schemas.microsoft.com/office/drawing/2014/main" id="{B93790BB-9E15-A29C-4055-5924A5A1CE3B}"/>
              </a:ext>
            </a:extLst>
          </p:cNvPr>
          <p:cNvSpPr txBox="1">
            <a:spLocks/>
          </p:cNvSpPr>
          <p:nvPr/>
        </p:nvSpPr>
        <p:spPr>
          <a:xfrm>
            <a:off x="2438400" y="1626297"/>
            <a:ext cx="8772490" cy="1652511"/>
          </a:xfrm>
          <a:prstGeom prst="rect">
            <a:avLst/>
          </a:prstGeom>
        </p:spPr>
        <p:txBody>
          <a:bodyPr vert="horz" wrap="square"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a:solidFill>
                  <a:srgbClr val="8AC6AB"/>
                </a:solidFill>
              </a:rPr>
              <a:t>Katelyn </a:t>
            </a:r>
            <a:r>
              <a:rPr lang="en-US" sz="1700" b="1" err="1">
                <a:solidFill>
                  <a:srgbClr val="8AC6AB"/>
                </a:solidFill>
              </a:rPr>
              <a:t>Jetelina</a:t>
            </a:r>
            <a:r>
              <a:rPr lang="en-US" sz="1700" b="1">
                <a:solidFill>
                  <a:srgbClr val="8AC6AB"/>
                </a:solidFill>
              </a:rPr>
              <a:t>, MPH PhD </a:t>
            </a:r>
            <a:r>
              <a:rPr lang="en-US" sz="1700"/>
              <a:t>is an epidemiologist, data scientist, and internationally renowned scientific communicator. She is the Director of Population Health Analytics, a nonprofit, non-partisan health policy think tank. She is also a Senior Scientific Advisor to several government and non-profit agencies, including the White House, CDC, Resolve to Save Lives, and Make-A-Wish Foundation. Dr. </a:t>
            </a:r>
            <a:r>
              <a:rPr lang="en-US" sz="1700" err="1"/>
              <a:t>Jetelina</a:t>
            </a:r>
            <a:r>
              <a:rPr lang="en-US" sz="1700"/>
              <a:t> publishes </a:t>
            </a:r>
            <a:r>
              <a:rPr lang="en-US" sz="1700" i="1"/>
              <a:t>Your Local Epidemiologist, </a:t>
            </a:r>
            <a:r>
              <a:rPr lang="en-US" sz="1700"/>
              <a:t>a public health newsletter that translates science for the general public. </a:t>
            </a:r>
          </a:p>
        </p:txBody>
      </p:sp>
      <p:pic>
        <p:nvPicPr>
          <p:cNvPr id="10" name="Picture 9">
            <a:extLst>
              <a:ext uri="{FF2B5EF4-FFF2-40B4-BE49-F238E27FC236}">
                <a16:creationId xmlns:a16="http://schemas.microsoft.com/office/drawing/2014/main" id="{72E89E21-A8C9-86D8-4274-99314D4EDA9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83349" y="1628788"/>
            <a:ext cx="1355059" cy="1652511"/>
          </a:xfrm>
          <a:prstGeom prst="rect">
            <a:avLst/>
          </a:prstGeom>
        </p:spPr>
      </p:pic>
    </p:spTree>
    <p:extLst>
      <p:ext uri="{BB962C8B-B14F-4D97-AF65-F5344CB8AC3E}">
        <p14:creationId xmlns:p14="http://schemas.microsoft.com/office/powerpoint/2010/main" val="2094686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4536FC-CA08-9DAD-6542-74C5E33E53CA}"/>
              </a:ext>
            </a:extLst>
          </p:cNvPr>
          <p:cNvSpPr>
            <a:spLocks noGrp="1"/>
          </p:cNvSpPr>
          <p:nvPr>
            <p:ph type="title"/>
          </p:nvPr>
        </p:nvSpPr>
        <p:spPr>
          <a:xfrm>
            <a:off x="394945" y="394593"/>
            <a:ext cx="10923295" cy="1002406"/>
          </a:xfrm>
        </p:spPr>
        <p:txBody>
          <a:bodyPr anchor="ctr">
            <a:normAutofit/>
          </a:bodyPr>
          <a:lstStyle/>
          <a:p>
            <a:pPr algn="ctr"/>
            <a:r>
              <a:rPr lang="en-US" sz="4000" b="1">
                <a:latin typeface="Arial" panose="020B0604020202020204" pitchFamily="34" charset="0"/>
                <a:cs typeface="Arial" panose="020B0604020202020204" pitchFamily="34" charset="0"/>
              </a:rPr>
              <a:t>2023 Jonathan M. Mann Memorial Lecture</a:t>
            </a:r>
          </a:p>
        </p:txBody>
      </p:sp>
      <p:pic>
        <p:nvPicPr>
          <p:cNvPr id="12" name="Picture 11">
            <a:extLst>
              <a:ext uri="{FF2B5EF4-FFF2-40B4-BE49-F238E27FC236}">
                <a16:creationId xmlns:a16="http://schemas.microsoft.com/office/drawing/2014/main" id="{E7880CAE-E79B-8D38-037E-FE244B5BBF5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5770" y="2024782"/>
            <a:ext cx="2299021" cy="2808437"/>
          </a:xfrm>
          <a:prstGeom prst="rect">
            <a:avLst/>
          </a:prstGeom>
        </p:spPr>
      </p:pic>
      <p:sp>
        <p:nvSpPr>
          <p:cNvPr id="17" name="TextBox 16">
            <a:extLst>
              <a:ext uri="{FF2B5EF4-FFF2-40B4-BE49-F238E27FC236}">
                <a16:creationId xmlns:a16="http://schemas.microsoft.com/office/drawing/2014/main" id="{D708D109-3E95-FA77-17BF-C7FB399F4F31}"/>
              </a:ext>
            </a:extLst>
          </p:cNvPr>
          <p:cNvSpPr txBox="1"/>
          <p:nvPr/>
        </p:nvSpPr>
        <p:spPr>
          <a:xfrm>
            <a:off x="3088640" y="2024781"/>
            <a:ext cx="8148315" cy="2862322"/>
          </a:xfrm>
          <a:prstGeom prst="rect">
            <a:avLst/>
          </a:prstGeom>
          <a:noFill/>
        </p:spPr>
        <p:txBody>
          <a:bodyPr wrap="square" rtlCol="0">
            <a:spAutoFit/>
          </a:bodyPr>
          <a:lstStyle/>
          <a:p>
            <a:r>
              <a:rPr lang="en-US" sz="1800" b="1">
                <a:solidFill>
                  <a:srgbClr val="8AC6AB"/>
                </a:solidFill>
                <a:latin typeface="Arial" panose="020B0604020202020204" pitchFamily="34" charset="0"/>
                <a:cs typeface="Arial" panose="020B0604020202020204" pitchFamily="34" charset="0"/>
              </a:rPr>
              <a:t>Alfred DeMaria, Jr., MD, </a:t>
            </a:r>
            <a:r>
              <a:rPr lang="en-US" sz="1800">
                <a:latin typeface="Arial" panose="020B0604020202020204" pitchFamily="34" charset="0"/>
                <a:cs typeface="Arial" panose="020B0604020202020204" pitchFamily="34" charset="0"/>
              </a:rPr>
              <a:t>is a Medical and Laboratory Consultant at the Massachusetts Department of Public Health where he previously served as Medical Director of the Bureau of Infectious Disease and Laboratory Sciences, and for many years as State Epidemiologist for Massachusetts. He currently is a member or advisor on multiple committees of the Massachusetts Medical Society, as well as serving on the boards of the Grimes King Foundation and the Boston Medical Library, and as President of the Board of Directors of The Public Health Museum. Dr. DeMaria is a past president of CSTE (2014-15), the Massachusetts Infectious Diseases Society and the Northeast Branch of the American Society for Microbiology.</a:t>
            </a:r>
          </a:p>
        </p:txBody>
      </p:sp>
    </p:spTree>
    <p:extLst>
      <p:ext uri="{BB962C8B-B14F-4D97-AF65-F5344CB8AC3E}">
        <p14:creationId xmlns:p14="http://schemas.microsoft.com/office/powerpoint/2010/main" val="3712319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3C5F5-4D80-9008-C2E9-E5DBC78B9B91}"/>
              </a:ext>
            </a:extLst>
          </p:cNvPr>
          <p:cNvSpPr>
            <a:spLocks noGrp="1"/>
          </p:cNvSpPr>
          <p:nvPr>
            <p:ph type="title"/>
          </p:nvPr>
        </p:nvSpPr>
        <p:spPr>
          <a:xfrm>
            <a:off x="301487" y="1518064"/>
            <a:ext cx="11595652" cy="1058881"/>
          </a:xfrm>
        </p:spPr>
        <p:txBody>
          <a:bodyPr>
            <a:normAutofit/>
          </a:bodyPr>
          <a:lstStyle/>
          <a:p>
            <a:pPr algn="ctr"/>
            <a:r>
              <a:rPr lang="en-US" sz="4000" b="1">
                <a:latin typeface="Arial" panose="020B0604020202020204" pitchFamily="34" charset="0"/>
                <a:cs typeface="Arial" panose="020B0604020202020204" pitchFamily="34" charset="0"/>
              </a:rPr>
              <a:t>Business Meeting </a:t>
            </a:r>
          </a:p>
        </p:txBody>
      </p:sp>
      <p:sp>
        <p:nvSpPr>
          <p:cNvPr id="4" name="Content Placeholder 3">
            <a:extLst>
              <a:ext uri="{FF2B5EF4-FFF2-40B4-BE49-F238E27FC236}">
                <a16:creationId xmlns:a16="http://schemas.microsoft.com/office/drawing/2014/main" id="{DAD219E0-651E-72EE-B3A2-9B396440AED9}"/>
              </a:ext>
            </a:extLst>
          </p:cNvPr>
          <p:cNvSpPr>
            <a:spLocks noGrp="1"/>
          </p:cNvSpPr>
          <p:nvPr>
            <p:ph idx="1"/>
          </p:nvPr>
        </p:nvSpPr>
        <p:spPr>
          <a:xfrm>
            <a:off x="301487" y="2576945"/>
            <a:ext cx="11595652" cy="3406412"/>
          </a:xfrm>
        </p:spPr>
        <p:txBody>
          <a:bodyPr vert="horz" lIns="91440" tIns="45720" rIns="91440" bIns="45720" rtlCol="0" anchor="t">
            <a:normAutofit/>
          </a:bodyPr>
          <a:lstStyle/>
          <a:p>
            <a:pPr fontAlgn="base">
              <a:lnSpc>
                <a:spcPct val="100000"/>
              </a:lnSpc>
            </a:pPr>
            <a:r>
              <a:rPr lang="en-US" sz="2200">
                <a:latin typeface="Arial" panose="020B0604020202020204" pitchFamily="34" charset="0"/>
                <a:cs typeface="Arial" panose="020B0604020202020204" pitchFamily="34" charset="0"/>
              </a:rPr>
              <a:t>State of CSTE Presentation</a:t>
            </a:r>
          </a:p>
          <a:p>
            <a:pPr lvl="1">
              <a:lnSpc>
                <a:spcPct val="100000"/>
              </a:lnSpc>
            </a:pPr>
            <a:r>
              <a:rPr lang="en-US" sz="1800">
                <a:latin typeface="Arial" panose="020B0604020202020204" pitchFamily="34" charset="0"/>
                <a:cs typeface="Arial" panose="020B0604020202020204" pitchFamily="34" charset="0"/>
              </a:rPr>
              <a:t>Financial Overview, Programs Accomplishments</a:t>
            </a:r>
          </a:p>
          <a:p>
            <a:pPr>
              <a:lnSpc>
                <a:spcPct val="100000"/>
              </a:lnSpc>
            </a:pPr>
            <a:r>
              <a:rPr lang="en-US" sz="2200">
                <a:latin typeface="Arial" panose="020B0604020202020204" pitchFamily="34" charset="0"/>
                <a:cs typeface="Arial" panose="020B0604020202020204" pitchFamily="34" charset="0"/>
              </a:rPr>
              <a:t>Presentation of Position Statements</a:t>
            </a:r>
          </a:p>
          <a:p>
            <a:pPr>
              <a:lnSpc>
                <a:spcPct val="100000"/>
              </a:lnSpc>
            </a:pPr>
            <a:r>
              <a:rPr lang="en-US" sz="2200">
                <a:latin typeface="Arial" panose="020B0604020202020204" pitchFamily="34" charset="0"/>
                <a:cs typeface="Arial" panose="020B0604020202020204" pitchFamily="34" charset="0"/>
              </a:rPr>
              <a:t>Introduction of 2023-2024 Executive Board</a:t>
            </a:r>
          </a:p>
        </p:txBody>
      </p:sp>
      <p:pic>
        <p:nvPicPr>
          <p:cNvPr id="5" name="Picture 4">
            <a:extLst>
              <a:ext uri="{FF2B5EF4-FFF2-40B4-BE49-F238E27FC236}">
                <a16:creationId xmlns:a16="http://schemas.microsoft.com/office/drawing/2014/main" id="{E04E2EDB-CADF-D590-B047-DFDC5367A0A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232071" y="3425428"/>
            <a:ext cx="5950781" cy="2707151"/>
          </a:xfrm>
          <a:prstGeom prst="rect">
            <a:avLst/>
          </a:prstGeom>
        </p:spPr>
      </p:pic>
    </p:spTree>
    <p:extLst>
      <p:ext uri="{BB962C8B-B14F-4D97-AF65-F5344CB8AC3E}">
        <p14:creationId xmlns:p14="http://schemas.microsoft.com/office/powerpoint/2010/main" val="1571034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3C5F5-4D80-9008-C2E9-E5DBC78B9B91}"/>
              </a:ext>
            </a:extLst>
          </p:cNvPr>
          <p:cNvSpPr>
            <a:spLocks noGrp="1"/>
          </p:cNvSpPr>
          <p:nvPr>
            <p:ph type="title"/>
          </p:nvPr>
        </p:nvSpPr>
        <p:spPr>
          <a:xfrm>
            <a:off x="298174" y="1417211"/>
            <a:ext cx="11595652" cy="578594"/>
          </a:xfrm>
          <a:noFill/>
          <a:ln>
            <a:noFill/>
          </a:ln>
          <a:effectLst/>
        </p:spPr>
        <p:txBody>
          <a:bodyPr>
            <a:normAutofit fontScale="90000"/>
          </a:bodyPr>
          <a:lstStyle/>
          <a:p>
            <a:pPr algn="ctr">
              <a:lnSpc>
                <a:spcPct val="80000"/>
              </a:lnSpc>
              <a:spcBef>
                <a:spcPts val="0"/>
              </a:spcBef>
            </a:pPr>
            <a:r>
              <a:rPr lang="en-US" b="1" dirty="0">
                <a:latin typeface="Arial" panose="020B0604020202020204" pitchFamily="34" charset="0"/>
                <a:cs typeface="Arial" panose="020B0604020202020204" pitchFamily="34" charset="0"/>
              </a:rPr>
              <a:t>2023-2024 CSTE Executive Board</a:t>
            </a:r>
          </a:p>
        </p:txBody>
      </p:sp>
      <p:sp>
        <p:nvSpPr>
          <p:cNvPr id="12" name="TextBox 11">
            <a:extLst>
              <a:ext uri="{FF2B5EF4-FFF2-40B4-BE49-F238E27FC236}">
                <a16:creationId xmlns:a16="http://schemas.microsoft.com/office/drawing/2014/main" id="{DAE2F01E-317D-3FAB-045F-9E5B0C1BE285}"/>
              </a:ext>
            </a:extLst>
          </p:cNvPr>
          <p:cNvSpPr txBox="1"/>
          <p:nvPr/>
        </p:nvSpPr>
        <p:spPr>
          <a:xfrm>
            <a:off x="2011180" y="3893689"/>
            <a:ext cx="1511507" cy="3139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80000"/>
              </a:lnSpc>
            </a:pPr>
            <a:r>
              <a:rPr lang="en-US" b="1">
                <a:latin typeface="Arial"/>
                <a:cs typeface="Calibri"/>
              </a:rPr>
              <a:t>Officers</a:t>
            </a:r>
            <a:endParaRPr lang="en-US" b="1">
              <a:latin typeface="Arial"/>
            </a:endParaRPr>
          </a:p>
        </p:txBody>
      </p:sp>
      <p:sp>
        <p:nvSpPr>
          <p:cNvPr id="11" name="TextBox 10">
            <a:extLst>
              <a:ext uri="{FF2B5EF4-FFF2-40B4-BE49-F238E27FC236}">
                <a16:creationId xmlns:a16="http://schemas.microsoft.com/office/drawing/2014/main" id="{8BADD911-928B-8175-2229-DCF591FDE7D6}"/>
              </a:ext>
            </a:extLst>
          </p:cNvPr>
          <p:cNvSpPr txBox="1"/>
          <p:nvPr/>
        </p:nvSpPr>
        <p:spPr>
          <a:xfrm>
            <a:off x="7457607" y="3893689"/>
            <a:ext cx="2398425" cy="3139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80000"/>
              </a:lnSpc>
            </a:pPr>
            <a:r>
              <a:rPr lang="en-US" b="1">
                <a:latin typeface="Arial"/>
                <a:cs typeface="Calibri"/>
              </a:rPr>
              <a:t>Members-at-Large</a:t>
            </a:r>
            <a:endParaRPr lang="en-US" b="1">
              <a:latin typeface="Arial"/>
              <a:cs typeface="Arial"/>
            </a:endParaRPr>
          </a:p>
        </p:txBody>
      </p:sp>
      <p:cxnSp>
        <p:nvCxnSpPr>
          <p:cNvPr id="13" name="Straight Arrow Connector 12">
            <a:extLst>
              <a:ext uri="{FF2B5EF4-FFF2-40B4-BE49-F238E27FC236}">
                <a16:creationId xmlns:a16="http://schemas.microsoft.com/office/drawing/2014/main" id="{09BEF820-AF92-3044-1A8F-85B14FE955AB}"/>
              </a:ext>
              <a:ext uri="{C183D7F6-B498-43B3-948B-1728B52AA6E4}">
                <adec:decorative xmlns:adec="http://schemas.microsoft.com/office/drawing/2017/decorative" val="1"/>
              </a:ext>
            </a:extLst>
          </p:cNvPr>
          <p:cNvCxnSpPr>
            <a:cxnSpLocks/>
          </p:cNvCxnSpPr>
          <p:nvPr/>
        </p:nvCxnSpPr>
        <p:spPr>
          <a:xfrm>
            <a:off x="386779" y="4072789"/>
            <a:ext cx="1512443" cy="2501"/>
          </a:xfrm>
          <a:prstGeom prst="straightConnector1">
            <a:avLst/>
          </a:prstGeom>
          <a:ln>
            <a:solidFill>
              <a:srgbClr val="002060"/>
            </a:solidFill>
          </a:ln>
          <a:effectLst/>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4D51A211-6A16-EBC1-3690-E793E1F7ED92}"/>
              </a:ext>
              <a:ext uri="{C183D7F6-B498-43B3-948B-1728B52AA6E4}">
                <adec:decorative xmlns:adec="http://schemas.microsoft.com/office/drawing/2017/decorative" val="1"/>
              </a:ext>
            </a:extLst>
          </p:cNvPr>
          <p:cNvCxnSpPr>
            <a:cxnSpLocks/>
          </p:cNvCxnSpPr>
          <p:nvPr/>
        </p:nvCxnSpPr>
        <p:spPr>
          <a:xfrm>
            <a:off x="9716592" y="4072790"/>
            <a:ext cx="2239188" cy="0"/>
          </a:xfrm>
          <a:prstGeom prst="straightConnector1">
            <a:avLst/>
          </a:prstGeom>
          <a:ln>
            <a:solidFill>
              <a:srgbClr val="002060"/>
            </a:solidFill>
          </a:ln>
          <a:effectLst/>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E5628213-FA63-719D-947D-2E6DE2520216}"/>
              </a:ext>
              <a:ext uri="{C183D7F6-B498-43B3-948B-1728B52AA6E4}">
                <adec:decorative xmlns:adec="http://schemas.microsoft.com/office/drawing/2017/decorative" val="1"/>
              </a:ext>
            </a:extLst>
          </p:cNvPr>
          <p:cNvCxnSpPr>
            <a:cxnSpLocks/>
          </p:cNvCxnSpPr>
          <p:nvPr/>
        </p:nvCxnSpPr>
        <p:spPr>
          <a:xfrm>
            <a:off x="3170886" y="4072790"/>
            <a:ext cx="1514006" cy="2499"/>
          </a:xfrm>
          <a:prstGeom prst="straightConnector1">
            <a:avLst/>
          </a:prstGeom>
          <a:ln>
            <a:solidFill>
              <a:srgbClr val="002060"/>
            </a:solidFill>
          </a:ln>
          <a:effectLst/>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41424063-84D0-0ACB-B53A-BBEAC152653B}"/>
              </a:ext>
              <a:ext uri="{C183D7F6-B498-43B3-948B-1728B52AA6E4}">
                <adec:decorative xmlns:adec="http://schemas.microsoft.com/office/drawing/2017/decorative" val="1"/>
              </a:ext>
            </a:extLst>
          </p:cNvPr>
          <p:cNvCxnSpPr>
            <a:cxnSpLocks/>
          </p:cNvCxnSpPr>
          <p:nvPr/>
        </p:nvCxnSpPr>
        <p:spPr>
          <a:xfrm>
            <a:off x="5244526" y="4072789"/>
            <a:ext cx="2013678" cy="2498"/>
          </a:xfrm>
          <a:prstGeom prst="straightConnector1">
            <a:avLst/>
          </a:prstGeom>
          <a:ln>
            <a:solidFill>
              <a:srgbClr val="002060"/>
            </a:solidFill>
          </a:ln>
          <a:effectLst/>
        </p:spPr>
        <p:style>
          <a:lnRef idx="3">
            <a:schemeClr val="accent1"/>
          </a:lnRef>
          <a:fillRef idx="0">
            <a:schemeClr val="accent1"/>
          </a:fillRef>
          <a:effectRef idx="2">
            <a:schemeClr val="accent1"/>
          </a:effectRef>
          <a:fontRef idx="minor">
            <a:schemeClr val="tx1"/>
          </a:fontRef>
        </p:style>
      </p:cxnSp>
      <p:grpSp>
        <p:nvGrpSpPr>
          <p:cNvPr id="36" name="Group 35">
            <a:extLst>
              <a:ext uri="{FF2B5EF4-FFF2-40B4-BE49-F238E27FC236}">
                <a16:creationId xmlns:a16="http://schemas.microsoft.com/office/drawing/2014/main" id="{1EF2C648-9A0F-EF0C-D777-31BC42C7596F}"/>
              </a:ext>
              <a:ext uri="{C183D7F6-B498-43B3-948B-1728B52AA6E4}">
                <adec:decorative xmlns:adec="http://schemas.microsoft.com/office/drawing/2017/decorative" val="1"/>
              </a:ext>
            </a:extLst>
          </p:cNvPr>
          <p:cNvGrpSpPr/>
          <p:nvPr/>
        </p:nvGrpSpPr>
        <p:grpSpPr>
          <a:xfrm>
            <a:off x="572281" y="1895516"/>
            <a:ext cx="1642949" cy="2122815"/>
            <a:chOff x="656909" y="1461107"/>
            <a:chExt cx="1948718" cy="2560508"/>
          </a:xfrm>
          <a:noFill/>
          <a:effectLst/>
        </p:grpSpPr>
        <p:pic>
          <p:nvPicPr>
            <p:cNvPr id="2" name="Picture 17">
              <a:extLst>
                <a:ext uri="{FF2B5EF4-FFF2-40B4-BE49-F238E27FC236}">
                  <a16:creationId xmlns:a16="http://schemas.microsoft.com/office/drawing/2014/main" id="{D035E080-57CE-0EBF-AD7C-A0E273C67D40}"/>
                </a:ext>
              </a:extLst>
            </p:cNvPr>
            <p:cNvPicPr>
              <a:picLocks noChangeAspect="1"/>
            </p:cNvPicPr>
            <p:nvPr/>
          </p:nvPicPr>
          <p:blipFill>
            <a:blip r:embed="rId2"/>
            <a:stretch>
              <a:fillRect/>
            </a:stretch>
          </p:blipFill>
          <p:spPr>
            <a:xfrm>
              <a:off x="656909" y="1461107"/>
              <a:ext cx="1948718" cy="1969109"/>
            </a:xfrm>
            <a:prstGeom prst="rect">
              <a:avLst/>
            </a:prstGeom>
            <a:grpFill/>
            <a:ln>
              <a:noFill/>
            </a:ln>
          </p:spPr>
        </p:pic>
        <p:sp>
          <p:nvSpPr>
            <p:cNvPr id="22" name="TextBox 21">
              <a:extLst>
                <a:ext uri="{FF2B5EF4-FFF2-40B4-BE49-F238E27FC236}">
                  <a16:creationId xmlns:a16="http://schemas.microsoft.com/office/drawing/2014/main" id="{08517A5A-FC24-A2EB-1C99-28BF7A116C84}"/>
                </a:ext>
              </a:extLst>
            </p:cNvPr>
            <p:cNvSpPr txBox="1"/>
            <p:nvPr/>
          </p:nvSpPr>
          <p:spPr>
            <a:xfrm>
              <a:off x="723396" y="3375665"/>
              <a:ext cx="1714321" cy="645950"/>
            </a:xfrm>
            <a:prstGeom prst="rect">
              <a:avLst/>
            </a:prstGeom>
            <a:grpFill/>
            <a:ln>
              <a:noFill/>
            </a:ln>
          </p:spPr>
          <p:txBody>
            <a:bodyPr wrap="none" rtlCol="0">
              <a:spAutoFit/>
            </a:bodyPr>
            <a:lstStyle/>
            <a:p>
              <a:pPr algn="ctr">
                <a:lnSpc>
                  <a:spcPct val="80000"/>
                </a:lnSpc>
              </a:pPr>
              <a:r>
                <a:rPr lang="en-US" sz="1200" b="1">
                  <a:latin typeface="Arial" panose="020B0604020202020204" pitchFamily="34" charset="0"/>
                  <a:cs typeface="Arial" panose="020B0604020202020204" pitchFamily="34" charset="0"/>
                </a:rPr>
                <a:t>Sarah Lyon-Callo</a:t>
              </a:r>
            </a:p>
            <a:p>
              <a:pPr algn="ctr">
                <a:lnSpc>
                  <a:spcPct val="80000"/>
                </a:lnSpc>
              </a:pPr>
              <a:r>
                <a:rPr lang="en-US" sz="1200">
                  <a:latin typeface="Arial" panose="020B0604020202020204" pitchFamily="34" charset="0"/>
                  <a:cs typeface="Arial" panose="020B0604020202020204" pitchFamily="34" charset="0"/>
                </a:rPr>
                <a:t>President</a:t>
              </a:r>
            </a:p>
            <a:p>
              <a:pPr algn="ctr">
                <a:lnSpc>
                  <a:spcPct val="80000"/>
                </a:lnSpc>
              </a:pPr>
              <a:r>
                <a:rPr lang="en-US" sz="1200">
                  <a:latin typeface="Arial" panose="020B0604020202020204" pitchFamily="34" charset="0"/>
                  <a:cs typeface="Arial" panose="020B0604020202020204" pitchFamily="34" charset="0"/>
                </a:rPr>
                <a:t>Michigan</a:t>
              </a:r>
            </a:p>
          </p:txBody>
        </p:sp>
      </p:grpSp>
      <p:grpSp>
        <p:nvGrpSpPr>
          <p:cNvPr id="37" name="Group 36">
            <a:extLst>
              <a:ext uri="{FF2B5EF4-FFF2-40B4-BE49-F238E27FC236}">
                <a16:creationId xmlns:a16="http://schemas.microsoft.com/office/drawing/2014/main" id="{42CF802A-E117-2B62-9375-5CAFC9B49CA7}"/>
              </a:ext>
              <a:ext uri="{C183D7F6-B498-43B3-948B-1728B52AA6E4}">
                <adec:decorative xmlns:adec="http://schemas.microsoft.com/office/drawing/2017/decorative" val="1"/>
              </a:ext>
            </a:extLst>
          </p:cNvPr>
          <p:cNvGrpSpPr/>
          <p:nvPr/>
        </p:nvGrpSpPr>
        <p:grpSpPr>
          <a:xfrm>
            <a:off x="2932743" y="1940821"/>
            <a:ext cx="1454402" cy="2077510"/>
            <a:chOff x="3068612" y="1511040"/>
            <a:chExt cx="1725081" cy="2505861"/>
          </a:xfrm>
          <a:noFill/>
          <a:effectLst/>
        </p:grpSpPr>
        <p:pic>
          <p:nvPicPr>
            <p:cNvPr id="20" name="Picture 8">
              <a:extLst>
                <a:ext uri="{FF2B5EF4-FFF2-40B4-BE49-F238E27FC236}">
                  <a16:creationId xmlns:a16="http://schemas.microsoft.com/office/drawing/2014/main" id="{507C87CE-E7D5-58ED-B433-0F5C70BC2D09}"/>
                </a:ext>
              </a:extLst>
            </p:cNvPr>
            <p:cNvPicPr>
              <a:picLocks noChangeAspect="1"/>
            </p:cNvPicPr>
            <p:nvPr/>
          </p:nvPicPr>
          <p:blipFill rotWithShape="1">
            <a:blip r:embed="rId3"/>
            <a:srcRect r="338" b="6000"/>
            <a:stretch/>
          </p:blipFill>
          <p:spPr>
            <a:xfrm>
              <a:off x="3068612" y="1511040"/>
              <a:ext cx="1725081" cy="1877629"/>
            </a:xfrm>
            <a:prstGeom prst="ellipse">
              <a:avLst/>
            </a:prstGeom>
            <a:grpFill/>
            <a:ln>
              <a:noFill/>
            </a:ln>
            <a:effectLst>
              <a:softEdge rad="0"/>
            </a:effectLst>
          </p:spPr>
        </p:pic>
        <p:sp>
          <p:nvSpPr>
            <p:cNvPr id="23" name="TextBox 22">
              <a:extLst>
                <a:ext uri="{FF2B5EF4-FFF2-40B4-BE49-F238E27FC236}">
                  <a16:creationId xmlns:a16="http://schemas.microsoft.com/office/drawing/2014/main" id="{411DE338-1584-1BD8-93DB-AEBB012B9653}"/>
                </a:ext>
              </a:extLst>
            </p:cNvPr>
            <p:cNvSpPr txBox="1"/>
            <p:nvPr/>
          </p:nvSpPr>
          <p:spPr>
            <a:xfrm>
              <a:off x="3120597" y="3370952"/>
              <a:ext cx="1605110" cy="645949"/>
            </a:xfrm>
            <a:prstGeom prst="rect">
              <a:avLst/>
            </a:prstGeom>
            <a:grpFill/>
            <a:ln>
              <a:noFill/>
            </a:ln>
          </p:spPr>
          <p:txBody>
            <a:bodyPr wrap="none" rtlCol="0">
              <a:spAutoFit/>
            </a:bodyPr>
            <a:lstStyle/>
            <a:p>
              <a:pPr algn="ctr">
                <a:lnSpc>
                  <a:spcPct val="80000"/>
                </a:lnSpc>
              </a:pPr>
              <a:r>
                <a:rPr lang="en-US" sz="1200" b="1">
                  <a:latin typeface="Arial" panose="020B0604020202020204" pitchFamily="34" charset="0"/>
                  <a:cs typeface="Arial" panose="020B0604020202020204" pitchFamily="34" charset="0"/>
                </a:rPr>
                <a:t>Angela Dunn</a:t>
              </a:r>
            </a:p>
            <a:p>
              <a:pPr algn="ctr">
                <a:lnSpc>
                  <a:spcPct val="80000"/>
                </a:lnSpc>
              </a:pPr>
              <a:r>
                <a:rPr lang="en-US" sz="1200">
                  <a:latin typeface="Arial" panose="020B0604020202020204" pitchFamily="34" charset="0"/>
                  <a:cs typeface="Arial" panose="020B0604020202020204" pitchFamily="34" charset="0"/>
                </a:rPr>
                <a:t>Vice President</a:t>
              </a:r>
            </a:p>
            <a:p>
              <a:pPr algn="ctr">
                <a:lnSpc>
                  <a:spcPct val="80000"/>
                </a:lnSpc>
              </a:pPr>
              <a:r>
                <a:rPr lang="en-US" sz="1200">
                  <a:latin typeface="Arial" panose="020B0604020202020204" pitchFamily="34" charset="0"/>
                  <a:cs typeface="Arial" panose="020B0604020202020204" pitchFamily="34" charset="0"/>
                </a:rPr>
                <a:t>Salt Lake County</a:t>
              </a:r>
            </a:p>
          </p:txBody>
        </p:sp>
      </p:grpSp>
      <p:grpSp>
        <p:nvGrpSpPr>
          <p:cNvPr id="34" name="Group 33">
            <a:extLst>
              <a:ext uri="{FF2B5EF4-FFF2-40B4-BE49-F238E27FC236}">
                <a16:creationId xmlns:a16="http://schemas.microsoft.com/office/drawing/2014/main" id="{436A15F1-2D39-E011-CD71-651C24A758C1}"/>
              </a:ext>
              <a:ext uri="{C183D7F6-B498-43B3-948B-1728B52AA6E4}">
                <adec:decorative xmlns:adec="http://schemas.microsoft.com/office/drawing/2017/decorative" val="1"/>
              </a:ext>
            </a:extLst>
          </p:cNvPr>
          <p:cNvGrpSpPr/>
          <p:nvPr/>
        </p:nvGrpSpPr>
        <p:grpSpPr>
          <a:xfrm>
            <a:off x="650307" y="4170340"/>
            <a:ext cx="1459423" cy="2026232"/>
            <a:chOff x="656910" y="4100882"/>
            <a:chExt cx="1731037" cy="2444015"/>
          </a:xfrm>
          <a:noFill/>
          <a:effectLst/>
        </p:grpSpPr>
        <p:pic>
          <p:nvPicPr>
            <p:cNvPr id="19" name="Picture 18">
              <a:extLst>
                <a:ext uri="{FF2B5EF4-FFF2-40B4-BE49-F238E27FC236}">
                  <a16:creationId xmlns:a16="http://schemas.microsoft.com/office/drawing/2014/main" id="{312DB75B-4359-9BDD-2460-8649DA3D56DF}"/>
                </a:ext>
              </a:extLst>
            </p:cNvPr>
            <p:cNvPicPr>
              <a:picLocks noChangeAspect="1"/>
            </p:cNvPicPr>
            <p:nvPr/>
          </p:nvPicPr>
          <p:blipFill>
            <a:blip r:embed="rId4"/>
            <a:stretch>
              <a:fillRect/>
            </a:stretch>
          </p:blipFill>
          <p:spPr>
            <a:xfrm>
              <a:off x="656910" y="4100882"/>
              <a:ext cx="1731037" cy="1761139"/>
            </a:xfrm>
            <a:prstGeom prst="ellipse">
              <a:avLst/>
            </a:prstGeom>
            <a:grpFill/>
            <a:ln w="63500" cap="rnd">
              <a:noFill/>
            </a:ln>
            <a:effectLst/>
            <a:scene3d>
              <a:camera prst="orthographicFront"/>
              <a:lightRig rig="contrasting" dir="t">
                <a:rot lat="0" lon="0" rev="3000000"/>
              </a:lightRig>
            </a:scene3d>
            <a:sp3d contourW="7620">
              <a:bevelT w="95250" h="31750"/>
              <a:contourClr>
                <a:srgbClr val="333333"/>
              </a:contourClr>
            </a:sp3d>
          </p:spPr>
        </p:pic>
        <p:sp>
          <p:nvSpPr>
            <p:cNvPr id="24" name="TextBox 23">
              <a:extLst>
                <a:ext uri="{FF2B5EF4-FFF2-40B4-BE49-F238E27FC236}">
                  <a16:creationId xmlns:a16="http://schemas.microsoft.com/office/drawing/2014/main" id="{5F7C7CD3-832B-A5A8-1D99-9F087CE71E98}"/>
                </a:ext>
              </a:extLst>
            </p:cNvPr>
            <p:cNvSpPr txBox="1"/>
            <p:nvPr/>
          </p:nvSpPr>
          <p:spPr>
            <a:xfrm>
              <a:off x="679507" y="5898947"/>
              <a:ext cx="1679262" cy="645950"/>
            </a:xfrm>
            <a:prstGeom prst="rect">
              <a:avLst/>
            </a:prstGeom>
            <a:grpFill/>
            <a:ln>
              <a:noFill/>
            </a:ln>
            <a:effectLst/>
          </p:spPr>
          <p:txBody>
            <a:bodyPr wrap="none" rtlCol="0">
              <a:spAutoFit/>
            </a:bodyPr>
            <a:lstStyle/>
            <a:p>
              <a:pPr algn="ctr">
                <a:lnSpc>
                  <a:spcPct val="80000"/>
                </a:lnSpc>
              </a:pPr>
              <a:r>
                <a:rPr lang="en-US" sz="1200" b="1">
                  <a:latin typeface="Arial" panose="020B0604020202020204" pitchFamily="34" charset="0"/>
                  <a:cs typeface="Arial" panose="020B0604020202020204" pitchFamily="34" charset="0"/>
                </a:rPr>
                <a:t>Catherine Brown</a:t>
              </a:r>
            </a:p>
            <a:p>
              <a:pPr algn="ctr">
                <a:lnSpc>
                  <a:spcPct val="80000"/>
                </a:lnSpc>
              </a:pPr>
              <a:r>
                <a:rPr lang="en-US" sz="1200">
                  <a:latin typeface="Arial" panose="020B0604020202020204" pitchFamily="34" charset="0"/>
                  <a:cs typeface="Arial" panose="020B0604020202020204" pitchFamily="34" charset="0"/>
                </a:rPr>
                <a:t>President-Elect</a:t>
              </a:r>
            </a:p>
            <a:p>
              <a:pPr algn="ctr">
                <a:lnSpc>
                  <a:spcPct val="80000"/>
                </a:lnSpc>
              </a:pPr>
              <a:r>
                <a:rPr lang="en-US" sz="1200">
                  <a:latin typeface="Arial" panose="020B0604020202020204" pitchFamily="34" charset="0"/>
                  <a:cs typeface="Arial" panose="020B0604020202020204" pitchFamily="34" charset="0"/>
                </a:rPr>
                <a:t>Massachusetts</a:t>
              </a:r>
            </a:p>
          </p:txBody>
        </p:sp>
      </p:grpSp>
      <p:grpSp>
        <p:nvGrpSpPr>
          <p:cNvPr id="35" name="Group 34">
            <a:extLst>
              <a:ext uri="{FF2B5EF4-FFF2-40B4-BE49-F238E27FC236}">
                <a16:creationId xmlns:a16="http://schemas.microsoft.com/office/drawing/2014/main" id="{57B8DF40-3D88-9780-FDBB-427FECBC912D}"/>
              </a:ext>
              <a:ext uri="{C183D7F6-B498-43B3-948B-1728B52AA6E4}">
                <adec:decorative xmlns:adec="http://schemas.microsoft.com/office/drawing/2017/decorative" val="1"/>
              </a:ext>
            </a:extLst>
          </p:cNvPr>
          <p:cNvGrpSpPr/>
          <p:nvPr/>
        </p:nvGrpSpPr>
        <p:grpSpPr>
          <a:xfrm>
            <a:off x="2883577" y="4170340"/>
            <a:ext cx="1552733" cy="1995621"/>
            <a:chOff x="2899969" y="4108243"/>
            <a:chExt cx="1875479" cy="2463551"/>
          </a:xfrm>
          <a:noFill/>
          <a:effectLst/>
        </p:grpSpPr>
        <p:pic>
          <p:nvPicPr>
            <p:cNvPr id="5" name="Picture 28" descr="A picture containing person, indoor&#10;&#10;Description automatically generated">
              <a:extLst>
                <a:ext uri="{FF2B5EF4-FFF2-40B4-BE49-F238E27FC236}">
                  <a16:creationId xmlns:a16="http://schemas.microsoft.com/office/drawing/2014/main" id="{AE63E073-50DA-C0DA-9FC3-002F94CFF98B}"/>
                </a:ext>
              </a:extLst>
            </p:cNvPr>
            <p:cNvPicPr>
              <a:picLocks noChangeAspect="1"/>
            </p:cNvPicPr>
            <p:nvPr/>
          </p:nvPicPr>
          <p:blipFill>
            <a:blip r:embed="rId5"/>
            <a:stretch>
              <a:fillRect/>
            </a:stretch>
          </p:blipFill>
          <p:spPr>
            <a:xfrm>
              <a:off x="2940181" y="4108243"/>
              <a:ext cx="1809745" cy="1802448"/>
            </a:xfrm>
            <a:prstGeom prst="rect">
              <a:avLst/>
            </a:prstGeom>
            <a:grpFill/>
            <a:ln>
              <a:noFill/>
            </a:ln>
          </p:spPr>
        </p:pic>
        <p:sp>
          <p:nvSpPr>
            <p:cNvPr id="25" name="TextBox 24">
              <a:extLst>
                <a:ext uri="{FF2B5EF4-FFF2-40B4-BE49-F238E27FC236}">
                  <a16:creationId xmlns:a16="http://schemas.microsoft.com/office/drawing/2014/main" id="{0ED6E9FF-1116-4B37-FD45-7449B1979E03}"/>
                </a:ext>
              </a:extLst>
            </p:cNvPr>
            <p:cNvSpPr txBox="1"/>
            <p:nvPr/>
          </p:nvSpPr>
          <p:spPr>
            <a:xfrm>
              <a:off x="2899969" y="5910692"/>
              <a:ext cx="1875479" cy="661102"/>
            </a:xfrm>
            <a:prstGeom prst="rect">
              <a:avLst/>
            </a:prstGeom>
            <a:grpFill/>
            <a:ln>
              <a:noFill/>
            </a:ln>
          </p:spPr>
          <p:txBody>
            <a:bodyPr wrap="none" rtlCol="0">
              <a:spAutoFit/>
            </a:bodyPr>
            <a:lstStyle/>
            <a:p>
              <a:pPr algn="ctr">
                <a:lnSpc>
                  <a:spcPct val="80000"/>
                </a:lnSpc>
              </a:pPr>
              <a:r>
                <a:rPr lang="en-US" sz="1200" b="1">
                  <a:latin typeface="Arial" panose="020B0604020202020204" pitchFamily="34" charset="0"/>
                  <a:cs typeface="Arial" panose="020B0604020202020204" pitchFamily="34" charset="0"/>
                </a:rPr>
                <a:t>Ruth Lynfield</a:t>
              </a:r>
            </a:p>
            <a:p>
              <a:pPr algn="ctr">
                <a:lnSpc>
                  <a:spcPct val="80000"/>
                </a:lnSpc>
              </a:pPr>
              <a:r>
                <a:rPr lang="en-US" sz="1200">
                  <a:latin typeface="Arial" panose="020B0604020202020204" pitchFamily="34" charset="0"/>
                  <a:cs typeface="Arial" panose="020B0604020202020204" pitchFamily="34" charset="0"/>
                </a:rPr>
                <a:t>Secretary-Treasurer</a:t>
              </a:r>
            </a:p>
            <a:p>
              <a:pPr algn="ctr">
                <a:lnSpc>
                  <a:spcPct val="80000"/>
                </a:lnSpc>
              </a:pPr>
              <a:r>
                <a:rPr lang="en-US" sz="1200">
                  <a:latin typeface="Arial" panose="020B0604020202020204" pitchFamily="34" charset="0"/>
                  <a:cs typeface="Arial" panose="020B0604020202020204" pitchFamily="34" charset="0"/>
                </a:rPr>
                <a:t>Minnesota</a:t>
              </a:r>
            </a:p>
          </p:txBody>
        </p:sp>
      </p:grpSp>
      <p:grpSp>
        <p:nvGrpSpPr>
          <p:cNvPr id="38" name="Group 37">
            <a:extLst>
              <a:ext uri="{FF2B5EF4-FFF2-40B4-BE49-F238E27FC236}">
                <a16:creationId xmlns:a16="http://schemas.microsoft.com/office/drawing/2014/main" id="{7BBAB2BD-9488-33D6-4B61-A6E7E907F30A}"/>
              </a:ext>
              <a:ext uri="{C183D7F6-B498-43B3-948B-1728B52AA6E4}">
                <adec:decorative xmlns:adec="http://schemas.microsoft.com/office/drawing/2017/decorative" val="1"/>
              </a:ext>
            </a:extLst>
          </p:cNvPr>
          <p:cNvGrpSpPr/>
          <p:nvPr/>
        </p:nvGrpSpPr>
        <p:grpSpPr>
          <a:xfrm>
            <a:off x="5415830" y="2387882"/>
            <a:ext cx="1358350" cy="1545271"/>
            <a:chOff x="5316770" y="1729916"/>
            <a:chExt cx="1611153" cy="1863882"/>
          </a:xfrm>
          <a:noFill/>
          <a:effectLst/>
        </p:grpSpPr>
        <p:pic>
          <p:nvPicPr>
            <p:cNvPr id="7" name="Picture 33" descr="A picture containing person, smiling, posing&#10;&#10;Description automatically generated">
              <a:extLst>
                <a:ext uri="{FF2B5EF4-FFF2-40B4-BE49-F238E27FC236}">
                  <a16:creationId xmlns:a16="http://schemas.microsoft.com/office/drawing/2014/main" id="{05F5351A-0AF9-B025-4A87-9FB87F15CF40}"/>
                </a:ext>
              </a:extLst>
            </p:cNvPr>
            <p:cNvPicPr>
              <a:picLocks noChangeAspect="1"/>
            </p:cNvPicPr>
            <p:nvPr/>
          </p:nvPicPr>
          <p:blipFill>
            <a:blip r:embed="rId6"/>
            <a:stretch>
              <a:fillRect/>
            </a:stretch>
          </p:blipFill>
          <p:spPr>
            <a:xfrm>
              <a:off x="5429238" y="1729916"/>
              <a:ext cx="1406793" cy="1401121"/>
            </a:xfrm>
            <a:prstGeom prst="rect">
              <a:avLst/>
            </a:prstGeom>
            <a:grpFill/>
            <a:ln>
              <a:noFill/>
            </a:ln>
          </p:spPr>
        </p:pic>
        <p:sp>
          <p:nvSpPr>
            <p:cNvPr id="26" name="TextBox 25">
              <a:extLst>
                <a:ext uri="{FF2B5EF4-FFF2-40B4-BE49-F238E27FC236}">
                  <a16:creationId xmlns:a16="http://schemas.microsoft.com/office/drawing/2014/main" id="{003C6E12-1BA0-5E49-7EC8-452CA6FFC44A}"/>
                </a:ext>
              </a:extLst>
            </p:cNvPr>
            <p:cNvSpPr txBox="1"/>
            <p:nvPr/>
          </p:nvSpPr>
          <p:spPr>
            <a:xfrm>
              <a:off x="5316770" y="3126042"/>
              <a:ext cx="1611153" cy="467756"/>
            </a:xfrm>
            <a:prstGeom prst="rect">
              <a:avLst/>
            </a:prstGeom>
            <a:grpFill/>
            <a:ln>
              <a:noFill/>
            </a:ln>
          </p:spPr>
          <p:txBody>
            <a:bodyPr wrap="square" rtlCol="0">
              <a:spAutoFit/>
            </a:bodyPr>
            <a:lstStyle/>
            <a:p>
              <a:pPr algn="ctr">
                <a:lnSpc>
                  <a:spcPct val="80000"/>
                </a:lnSpc>
              </a:pPr>
              <a:r>
                <a:rPr lang="en-US" sz="1200" b="1">
                  <a:latin typeface="Arial" panose="020B0604020202020204" pitchFamily="34" charset="0"/>
                  <a:cs typeface="Arial" panose="020B0604020202020204" pitchFamily="34" charset="0"/>
                </a:rPr>
                <a:t>Sherri Davidson</a:t>
              </a:r>
            </a:p>
            <a:p>
              <a:pPr algn="ctr">
                <a:lnSpc>
                  <a:spcPct val="80000"/>
                </a:lnSpc>
              </a:pPr>
              <a:r>
                <a:rPr lang="en-US" sz="1200">
                  <a:latin typeface="Arial" panose="020B0604020202020204" pitchFamily="34" charset="0"/>
                  <a:cs typeface="Arial" panose="020B0604020202020204" pitchFamily="34" charset="0"/>
                </a:rPr>
                <a:t>Alabama</a:t>
              </a:r>
            </a:p>
          </p:txBody>
        </p:sp>
      </p:grpSp>
      <p:grpSp>
        <p:nvGrpSpPr>
          <p:cNvPr id="39" name="Group 38">
            <a:extLst>
              <a:ext uri="{FF2B5EF4-FFF2-40B4-BE49-F238E27FC236}">
                <a16:creationId xmlns:a16="http://schemas.microsoft.com/office/drawing/2014/main" id="{D21EFCA2-9376-81F2-939B-82D98920E0D8}"/>
              </a:ext>
              <a:ext uri="{C183D7F6-B498-43B3-948B-1728B52AA6E4}">
                <adec:decorative xmlns:adec="http://schemas.microsoft.com/office/drawing/2017/decorative" val="1"/>
              </a:ext>
            </a:extLst>
          </p:cNvPr>
          <p:cNvGrpSpPr/>
          <p:nvPr/>
        </p:nvGrpSpPr>
        <p:grpSpPr>
          <a:xfrm>
            <a:off x="7184686" y="2360059"/>
            <a:ext cx="1237337" cy="1572081"/>
            <a:chOff x="7085628" y="1702091"/>
            <a:chExt cx="1467619" cy="1896219"/>
          </a:xfrm>
          <a:noFill/>
          <a:effectLst/>
        </p:grpSpPr>
        <p:pic>
          <p:nvPicPr>
            <p:cNvPr id="8" name="Picture 34">
              <a:extLst>
                <a:ext uri="{FF2B5EF4-FFF2-40B4-BE49-F238E27FC236}">
                  <a16:creationId xmlns:a16="http://schemas.microsoft.com/office/drawing/2014/main" id="{7CA8B768-16C3-4C18-1219-0C13CC9AA9B9}"/>
                </a:ext>
              </a:extLst>
            </p:cNvPr>
            <p:cNvPicPr>
              <a:picLocks noChangeAspect="1"/>
            </p:cNvPicPr>
            <p:nvPr/>
          </p:nvPicPr>
          <p:blipFill>
            <a:blip r:embed="rId7"/>
            <a:stretch>
              <a:fillRect/>
            </a:stretch>
          </p:blipFill>
          <p:spPr>
            <a:xfrm>
              <a:off x="7085628" y="1702091"/>
              <a:ext cx="1454679" cy="1462431"/>
            </a:xfrm>
            <a:prstGeom prst="rect">
              <a:avLst/>
            </a:prstGeom>
            <a:grpFill/>
            <a:ln>
              <a:noFill/>
            </a:ln>
          </p:spPr>
        </p:pic>
        <p:sp>
          <p:nvSpPr>
            <p:cNvPr id="27" name="TextBox 26">
              <a:extLst>
                <a:ext uri="{FF2B5EF4-FFF2-40B4-BE49-F238E27FC236}">
                  <a16:creationId xmlns:a16="http://schemas.microsoft.com/office/drawing/2014/main" id="{32E2521C-F0E2-B3B8-A28F-40D8507942F5}"/>
                </a:ext>
              </a:extLst>
            </p:cNvPr>
            <p:cNvSpPr txBox="1"/>
            <p:nvPr/>
          </p:nvSpPr>
          <p:spPr>
            <a:xfrm>
              <a:off x="7099191" y="3130554"/>
              <a:ext cx="1454056" cy="467756"/>
            </a:xfrm>
            <a:prstGeom prst="rect">
              <a:avLst/>
            </a:prstGeom>
            <a:grpFill/>
            <a:ln>
              <a:noFill/>
            </a:ln>
          </p:spPr>
          <p:txBody>
            <a:bodyPr wrap="square" rtlCol="0">
              <a:spAutoFit/>
            </a:bodyPr>
            <a:lstStyle/>
            <a:p>
              <a:pPr algn="ctr">
                <a:lnSpc>
                  <a:spcPct val="80000"/>
                </a:lnSpc>
              </a:pPr>
              <a:r>
                <a:rPr lang="en-US" sz="1200" b="1">
                  <a:latin typeface="Arial" panose="020B0604020202020204" pitchFamily="34" charset="0"/>
                  <a:cs typeface="Arial" panose="020B0604020202020204" pitchFamily="34" charset="0"/>
                </a:rPr>
                <a:t>Kate Goodin</a:t>
              </a:r>
            </a:p>
            <a:p>
              <a:pPr algn="ctr">
                <a:lnSpc>
                  <a:spcPct val="80000"/>
                </a:lnSpc>
              </a:pPr>
              <a:r>
                <a:rPr lang="en-US" sz="1200">
                  <a:latin typeface="Arial" panose="020B0604020202020204" pitchFamily="34" charset="0"/>
                  <a:cs typeface="Arial" panose="020B0604020202020204" pitchFamily="34" charset="0"/>
                </a:rPr>
                <a:t>Tennessee</a:t>
              </a:r>
            </a:p>
          </p:txBody>
        </p:sp>
      </p:grpSp>
      <p:grpSp>
        <p:nvGrpSpPr>
          <p:cNvPr id="40" name="Group 39">
            <a:extLst>
              <a:ext uri="{FF2B5EF4-FFF2-40B4-BE49-F238E27FC236}">
                <a16:creationId xmlns:a16="http://schemas.microsoft.com/office/drawing/2014/main" id="{BEDA0D32-D4CF-7D6B-E6AC-FFD33F580B56}"/>
              </a:ext>
              <a:ext uri="{C183D7F6-B498-43B3-948B-1728B52AA6E4}">
                <adec:decorative xmlns:adec="http://schemas.microsoft.com/office/drawing/2017/decorative" val="1"/>
              </a:ext>
            </a:extLst>
          </p:cNvPr>
          <p:cNvGrpSpPr/>
          <p:nvPr/>
        </p:nvGrpSpPr>
        <p:grpSpPr>
          <a:xfrm>
            <a:off x="8830727" y="2353603"/>
            <a:ext cx="1318337" cy="1573687"/>
            <a:chOff x="8725756" y="1695636"/>
            <a:chExt cx="1563693" cy="1898158"/>
          </a:xfrm>
          <a:noFill/>
          <a:effectLst/>
        </p:grpSpPr>
        <p:pic>
          <p:nvPicPr>
            <p:cNvPr id="9" name="Picture 35">
              <a:extLst>
                <a:ext uri="{FF2B5EF4-FFF2-40B4-BE49-F238E27FC236}">
                  <a16:creationId xmlns:a16="http://schemas.microsoft.com/office/drawing/2014/main" id="{532E4861-25C2-4C96-F862-F3865FABC58D}"/>
                </a:ext>
              </a:extLst>
            </p:cNvPr>
            <p:cNvPicPr>
              <a:picLocks noChangeAspect="1"/>
            </p:cNvPicPr>
            <p:nvPr/>
          </p:nvPicPr>
          <p:blipFill>
            <a:blip r:embed="rId8"/>
            <a:stretch>
              <a:fillRect/>
            </a:stretch>
          </p:blipFill>
          <p:spPr>
            <a:xfrm>
              <a:off x="8777050" y="1695636"/>
              <a:ext cx="1454679" cy="1462431"/>
            </a:xfrm>
            <a:prstGeom prst="rect">
              <a:avLst/>
            </a:prstGeom>
            <a:grpFill/>
            <a:ln>
              <a:noFill/>
            </a:ln>
          </p:spPr>
        </p:pic>
        <p:sp>
          <p:nvSpPr>
            <p:cNvPr id="28" name="TextBox 27">
              <a:extLst>
                <a:ext uri="{FF2B5EF4-FFF2-40B4-BE49-F238E27FC236}">
                  <a16:creationId xmlns:a16="http://schemas.microsoft.com/office/drawing/2014/main" id="{C8E9703B-4B1B-62E5-2A96-39ECF452CB50}"/>
                </a:ext>
              </a:extLst>
            </p:cNvPr>
            <p:cNvSpPr txBox="1"/>
            <p:nvPr/>
          </p:nvSpPr>
          <p:spPr>
            <a:xfrm>
              <a:off x="8725756" y="3126038"/>
              <a:ext cx="1563693" cy="467756"/>
            </a:xfrm>
            <a:prstGeom prst="rect">
              <a:avLst/>
            </a:prstGeom>
            <a:grpFill/>
            <a:ln>
              <a:noFill/>
            </a:ln>
          </p:spPr>
          <p:txBody>
            <a:bodyPr wrap="square" rtlCol="0">
              <a:spAutoFit/>
            </a:bodyPr>
            <a:lstStyle/>
            <a:p>
              <a:pPr algn="ctr">
                <a:lnSpc>
                  <a:spcPct val="80000"/>
                </a:lnSpc>
              </a:pPr>
              <a:r>
                <a:rPr lang="en-US" sz="1200" b="1">
                  <a:latin typeface="Arial" panose="020B0604020202020204" pitchFamily="34" charset="0"/>
                  <a:cs typeface="Arial" panose="020B0604020202020204" pitchFamily="34" charset="0"/>
                </a:rPr>
                <a:t>Melissa Jordan</a:t>
              </a:r>
            </a:p>
            <a:p>
              <a:pPr algn="ctr">
                <a:lnSpc>
                  <a:spcPct val="80000"/>
                </a:lnSpc>
              </a:pPr>
              <a:r>
                <a:rPr lang="en-US" sz="1200">
                  <a:latin typeface="Arial" panose="020B0604020202020204" pitchFamily="34" charset="0"/>
                  <a:cs typeface="Arial" panose="020B0604020202020204" pitchFamily="34" charset="0"/>
                </a:rPr>
                <a:t>Florida</a:t>
              </a:r>
            </a:p>
          </p:txBody>
        </p:sp>
      </p:grpSp>
      <p:grpSp>
        <p:nvGrpSpPr>
          <p:cNvPr id="41" name="Group 40">
            <a:extLst>
              <a:ext uri="{FF2B5EF4-FFF2-40B4-BE49-F238E27FC236}">
                <a16:creationId xmlns:a16="http://schemas.microsoft.com/office/drawing/2014/main" id="{762C6D2F-5972-280C-662D-48BC2377AD82}"/>
              </a:ext>
              <a:ext uri="{C183D7F6-B498-43B3-948B-1728B52AA6E4}">
                <adec:decorative xmlns:adec="http://schemas.microsoft.com/office/drawing/2017/decorative" val="1"/>
              </a:ext>
            </a:extLst>
          </p:cNvPr>
          <p:cNvGrpSpPr/>
          <p:nvPr/>
        </p:nvGrpSpPr>
        <p:grpSpPr>
          <a:xfrm>
            <a:off x="10486494" y="2353602"/>
            <a:ext cx="1267915" cy="1573688"/>
            <a:chOff x="10387437" y="1695636"/>
            <a:chExt cx="1503888" cy="1898160"/>
          </a:xfrm>
          <a:noFill/>
          <a:effectLst/>
        </p:grpSpPr>
        <p:pic>
          <p:nvPicPr>
            <p:cNvPr id="10" name="Picture 37">
              <a:extLst>
                <a:ext uri="{FF2B5EF4-FFF2-40B4-BE49-F238E27FC236}">
                  <a16:creationId xmlns:a16="http://schemas.microsoft.com/office/drawing/2014/main" id="{001C77E6-27AD-F6AD-4F63-6D80A5496B64}"/>
                </a:ext>
              </a:extLst>
            </p:cNvPr>
            <p:cNvPicPr>
              <a:picLocks noChangeAspect="1"/>
            </p:cNvPicPr>
            <p:nvPr/>
          </p:nvPicPr>
          <p:blipFill>
            <a:blip r:embed="rId9"/>
            <a:stretch>
              <a:fillRect/>
            </a:stretch>
          </p:blipFill>
          <p:spPr>
            <a:xfrm>
              <a:off x="10387437" y="1695636"/>
              <a:ext cx="1454679" cy="1462431"/>
            </a:xfrm>
            <a:prstGeom prst="rect">
              <a:avLst/>
            </a:prstGeom>
            <a:grpFill/>
            <a:ln>
              <a:noFill/>
            </a:ln>
          </p:spPr>
        </p:pic>
        <p:sp>
          <p:nvSpPr>
            <p:cNvPr id="29" name="TextBox 28">
              <a:extLst>
                <a:ext uri="{FF2B5EF4-FFF2-40B4-BE49-F238E27FC236}">
                  <a16:creationId xmlns:a16="http://schemas.microsoft.com/office/drawing/2014/main" id="{D7C1016B-8A9F-D3F1-0520-D3ABC9E0A060}"/>
                </a:ext>
              </a:extLst>
            </p:cNvPr>
            <p:cNvSpPr txBox="1"/>
            <p:nvPr/>
          </p:nvSpPr>
          <p:spPr>
            <a:xfrm>
              <a:off x="10436646" y="3126040"/>
              <a:ext cx="1454679" cy="467756"/>
            </a:xfrm>
            <a:prstGeom prst="rect">
              <a:avLst/>
            </a:prstGeom>
            <a:grpFill/>
            <a:ln>
              <a:noFill/>
            </a:ln>
          </p:spPr>
          <p:txBody>
            <a:bodyPr wrap="square" rtlCol="0">
              <a:spAutoFit/>
            </a:bodyPr>
            <a:lstStyle/>
            <a:p>
              <a:pPr algn="ctr">
                <a:lnSpc>
                  <a:spcPct val="80000"/>
                </a:lnSpc>
              </a:pPr>
              <a:r>
                <a:rPr lang="en-US" sz="1200" b="1">
                  <a:latin typeface="Arial" panose="020B0604020202020204" pitchFamily="34" charset="0"/>
                  <a:cs typeface="Arial" panose="020B0604020202020204" pitchFamily="34" charset="0"/>
                </a:rPr>
                <a:t>Ken Komatsu</a:t>
              </a:r>
            </a:p>
            <a:p>
              <a:pPr algn="ctr">
                <a:lnSpc>
                  <a:spcPct val="80000"/>
                </a:lnSpc>
              </a:pPr>
              <a:r>
                <a:rPr lang="en-US" sz="1200">
                  <a:latin typeface="Arial" panose="020B0604020202020204" pitchFamily="34" charset="0"/>
                  <a:cs typeface="Arial" panose="020B0604020202020204" pitchFamily="34" charset="0"/>
                </a:rPr>
                <a:t>Arizona</a:t>
              </a:r>
            </a:p>
          </p:txBody>
        </p:sp>
      </p:grpSp>
      <p:grpSp>
        <p:nvGrpSpPr>
          <p:cNvPr id="42" name="Group 41">
            <a:extLst>
              <a:ext uri="{FF2B5EF4-FFF2-40B4-BE49-F238E27FC236}">
                <a16:creationId xmlns:a16="http://schemas.microsoft.com/office/drawing/2014/main" id="{610FF65F-026D-5014-C6C0-85EC462C53EE}"/>
              </a:ext>
              <a:ext uri="{C183D7F6-B498-43B3-948B-1728B52AA6E4}">
                <adec:decorative xmlns:adec="http://schemas.microsoft.com/office/drawing/2017/decorative" val="1"/>
              </a:ext>
            </a:extLst>
          </p:cNvPr>
          <p:cNvGrpSpPr/>
          <p:nvPr/>
        </p:nvGrpSpPr>
        <p:grpSpPr>
          <a:xfrm>
            <a:off x="5430268" y="4174248"/>
            <a:ext cx="1338070" cy="1551640"/>
            <a:chOff x="5274045" y="4282390"/>
            <a:chExt cx="1587099" cy="1871565"/>
          </a:xfrm>
          <a:noFill/>
          <a:effectLst/>
        </p:grpSpPr>
        <p:pic>
          <p:nvPicPr>
            <p:cNvPr id="6" name="Picture 32">
              <a:extLst>
                <a:ext uri="{FF2B5EF4-FFF2-40B4-BE49-F238E27FC236}">
                  <a16:creationId xmlns:a16="http://schemas.microsoft.com/office/drawing/2014/main" id="{56210353-BF71-28EF-6EC8-D291A4AAA055}"/>
                </a:ext>
              </a:extLst>
            </p:cNvPr>
            <p:cNvPicPr>
              <a:picLocks noChangeAspect="1"/>
            </p:cNvPicPr>
            <p:nvPr/>
          </p:nvPicPr>
          <p:blipFill>
            <a:blip r:embed="rId10"/>
            <a:stretch>
              <a:fillRect/>
            </a:stretch>
          </p:blipFill>
          <p:spPr>
            <a:xfrm>
              <a:off x="5369366" y="4282390"/>
              <a:ext cx="1443123" cy="1453695"/>
            </a:xfrm>
            <a:prstGeom prst="rect">
              <a:avLst/>
            </a:prstGeom>
            <a:grpFill/>
            <a:ln>
              <a:noFill/>
            </a:ln>
            <a:effectLst/>
          </p:spPr>
        </p:pic>
        <p:sp>
          <p:nvSpPr>
            <p:cNvPr id="30" name="TextBox 29">
              <a:extLst>
                <a:ext uri="{FF2B5EF4-FFF2-40B4-BE49-F238E27FC236}">
                  <a16:creationId xmlns:a16="http://schemas.microsoft.com/office/drawing/2014/main" id="{C64C8D34-F429-239F-8BF4-114B858649C5}"/>
                </a:ext>
              </a:extLst>
            </p:cNvPr>
            <p:cNvSpPr txBox="1"/>
            <p:nvPr/>
          </p:nvSpPr>
          <p:spPr>
            <a:xfrm>
              <a:off x="5274045" y="5686199"/>
              <a:ext cx="1587099" cy="467756"/>
            </a:xfrm>
            <a:prstGeom prst="rect">
              <a:avLst/>
            </a:prstGeom>
            <a:grpFill/>
            <a:ln>
              <a:noFill/>
            </a:ln>
          </p:spPr>
          <p:txBody>
            <a:bodyPr wrap="square" rtlCol="0">
              <a:spAutoFit/>
            </a:bodyPr>
            <a:lstStyle/>
            <a:p>
              <a:pPr algn="ctr">
                <a:lnSpc>
                  <a:spcPct val="80000"/>
                </a:lnSpc>
              </a:pPr>
              <a:r>
                <a:rPr lang="en-US" sz="1200" b="1">
                  <a:latin typeface="Arial" panose="020B0604020202020204" pitchFamily="34" charset="0"/>
                  <a:cs typeface="Arial" panose="020B0604020202020204" pitchFamily="34" charset="0"/>
                </a:rPr>
                <a:t>Benjamin Chan</a:t>
              </a:r>
            </a:p>
            <a:p>
              <a:pPr algn="ctr">
                <a:lnSpc>
                  <a:spcPct val="80000"/>
                </a:lnSpc>
              </a:pPr>
              <a:r>
                <a:rPr lang="en-US" sz="1200">
                  <a:latin typeface="Arial" panose="020B0604020202020204" pitchFamily="34" charset="0"/>
                  <a:cs typeface="Arial" panose="020B0604020202020204" pitchFamily="34" charset="0"/>
                </a:rPr>
                <a:t>New Hampshire</a:t>
              </a:r>
            </a:p>
          </p:txBody>
        </p:sp>
      </p:grpSp>
      <p:grpSp>
        <p:nvGrpSpPr>
          <p:cNvPr id="43" name="Group 42">
            <a:extLst>
              <a:ext uri="{FF2B5EF4-FFF2-40B4-BE49-F238E27FC236}">
                <a16:creationId xmlns:a16="http://schemas.microsoft.com/office/drawing/2014/main" id="{290B4AA1-8CCE-D731-7E88-9AC0A9F3DC6B}"/>
              </a:ext>
              <a:ext uri="{C183D7F6-B498-43B3-948B-1728B52AA6E4}">
                <adec:decorative xmlns:adec="http://schemas.microsoft.com/office/drawing/2017/decorative" val="1"/>
              </a:ext>
            </a:extLst>
          </p:cNvPr>
          <p:cNvGrpSpPr/>
          <p:nvPr/>
        </p:nvGrpSpPr>
        <p:grpSpPr>
          <a:xfrm>
            <a:off x="7193303" y="4214649"/>
            <a:ext cx="1228720" cy="1525926"/>
            <a:chOff x="7088944" y="4322788"/>
            <a:chExt cx="1457398" cy="1840548"/>
          </a:xfrm>
          <a:noFill/>
          <a:effectLst/>
        </p:grpSpPr>
        <p:pic>
          <p:nvPicPr>
            <p:cNvPr id="18" name="Picture 17">
              <a:extLst>
                <a:ext uri="{FF2B5EF4-FFF2-40B4-BE49-F238E27FC236}">
                  <a16:creationId xmlns:a16="http://schemas.microsoft.com/office/drawing/2014/main" id="{07B4ED41-E1F9-0A26-919B-616B3E670CBA}"/>
                </a:ext>
              </a:extLst>
            </p:cNvPr>
            <p:cNvPicPr>
              <a:picLocks noChangeAspect="1"/>
            </p:cNvPicPr>
            <p:nvPr/>
          </p:nvPicPr>
          <p:blipFill>
            <a:blip r:embed="rId11"/>
            <a:stretch>
              <a:fillRect/>
            </a:stretch>
          </p:blipFill>
          <p:spPr>
            <a:xfrm>
              <a:off x="7158292" y="4322788"/>
              <a:ext cx="1322053" cy="1376461"/>
            </a:xfrm>
            <a:prstGeom prst="ellipse">
              <a:avLst/>
            </a:prstGeom>
            <a:grpFill/>
            <a:ln w="63500" cap="rnd">
              <a:noFill/>
            </a:ln>
            <a:effectLst/>
            <a:scene3d>
              <a:camera prst="orthographicFront"/>
              <a:lightRig rig="contrasting" dir="t">
                <a:rot lat="0" lon="0" rev="3000000"/>
              </a:lightRig>
            </a:scene3d>
            <a:sp3d contourW="7620">
              <a:bevelT w="95250" h="31750"/>
              <a:contourClr>
                <a:srgbClr val="333333"/>
              </a:contourClr>
            </a:sp3d>
          </p:spPr>
        </p:pic>
        <p:sp>
          <p:nvSpPr>
            <p:cNvPr id="31" name="TextBox 30">
              <a:extLst>
                <a:ext uri="{FF2B5EF4-FFF2-40B4-BE49-F238E27FC236}">
                  <a16:creationId xmlns:a16="http://schemas.microsoft.com/office/drawing/2014/main" id="{7421CB3C-E9A9-3D63-5E80-28DC0CEDDA9B}"/>
                </a:ext>
              </a:extLst>
            </p:cNvPr>
            <p:cNvSpPr txBox="1"/>
            <p:nvPr/>
          </p:nvSpPr>
          <p:spPr>
            <a:xfrm>
              <a:off x="7088944" y="5695580"/>
              <a:ext cx="1457398" cy="467756"/>
            </a:xfrm>
            <a:prstGeom prst="rect">
              <a:avLst/>
            </a:prstGeom>
            <a:grpFill/>
            <a:ln>
              <a:noFill/>
            </a:ln>
          </p:spPr>
          <p:txBody>
            <a:bodyPr wrap="square" rtlCol="0">
              <a:spAutoFit/>
            </a:bodyPr>
            <a:lstStyle/>
            <a:p>
              <a:pPr algn="ctr">
                <a:lnSpc>
                  <a:spcPct val="80000"/>
                </a:lnSpc>
              </a:pPr>
              <a:r>
                <a:rPr lang="en-US" sz="1200" b="1">
                  <a:latin typeface="Arial" panose="020B0604020202020204" pitchFamily="34" charset="0"/>
                  <a:cs typeface="Arial" panose="020B0604020202020204" pitchFamily="34" charset="0"/>
                </a:rPr>
                <a:t>Sarah Kemble</a:t>
              </a:r>
            </a:p>
            <a:p>
              <a:pPr algn="ctr">
                <a:lnSpc>
                  <a:spcPct val="80000"/>
                </a:lnSpc>
              </a:pPr>
              <a:r>
                <a:rPr lang="en-US" sz="1200">
                  <a:latin typeface="Arial" panose="020B0604020202020204" pitchFamily="34" charset="0"/>
                  <a:cs typeface="Arial" panose="020B0604020202020204" pitchFamily="34" charset="0"/>
                </a:rPr>
                <a:t>Hawaii</a:t>
              </a:r>
            </a:p>
          </p:txBody>
        </p:sp>
      </p:grpSp>
      <p:grpSp>
        <p:nvGrpSpPr>
          <p:cNvPr id="44" name="Group 43">
            <a:extLst>
              <a:ext uri="{FF2B5EF4-FFF2-40B4-BE49-F238E27FC236}">
                <a16:creationId xmlns:a16="http://schemas.microsoft.com/office/drawing/2014/main" id="{0EFEA46E-EEC7-DD86-EBA1-B786ECCD4EE9}"/>
              </a:ext>
              <a:ext uri="{C183D7F6-B498-43B3-948B-1728B52AA6E4}">
                <adec:decorative xmlns:adec="http://schemas.microsoft.com/office/drawing/2017/decorative" val="1"/>
              </a:ext>
            </a:extLst>
          </p:cNvPr>
          <p:cNvGrpSpPr/>
          <p:nvPr/>
        </p:nvGrpSpPr>
        <p:grpSpPr>
          <a:xfrm>
            <a:off x="8737055" y="4214323"/>
            <a:ext cx="1505996" cy="1520770"/>
            <a:chOff x="8637945" y="4322461"/>
            <a:chExt cx="1786278" cy="1834328"/>
          </a:xfrm>
          <a:noFill/>
          <a:effectLst/>
        </p:grpSpPr>
        <p:pic>
          <p:nvPicPr>
            <p:cNvPr id="21" name="Picture 20">
              <a:extLst>
                <a:ext uri="{FF2B5EF4-FFF2-40B4-BE49-F238E27FC236}">
                  <a16:creationId xmlns:a16="http://schemas.microsoft.com/office/drawing/2014/main" id="{AC334CC6-72C5-3B68-584A-4EFF717671A8}"/>
                </a:ext>
              </a:extLst>
            </p:cNvPr>
            <p:cNvPicPr>
              <a:picLocks noChangeAspect="1"/>
            </p:cNvPicPr>
            <p:nvPr/>
          </p:nvPicPr>
          <p:blipFill>
            <a:blip r:embed="rId12"/>
            <a:stretch>
              <a:fillRect/>
            </a:stretch>
          </p:blipFill>
          <p:spPr>
            <a:xfrm>
              <a:off x="8842066" y="4322461"/>
              <a:ext cx="1319183" cy="1376461"/>
            </a:xfrm>
            <a:prstGeom prst="ellipse">
              <a:avLst/>
            </a:prstGeom>
            <a:grpFill/>
            <a:ln w="63500" cap="rnd">
              <a:noFill/>
            </a:ln>
            <a:effectLst>
              <a:softEdge rad="0"/>
            </a:effectLst>
            <a:scene3d>
              <a:camera prst="orthographicFront"/>
              <a:lightRig rig="contrasting" dir="t">
                <a:rot lat="0" lon="0" rev="3000000"/>
              </a:lightRig>
            </a:scene3d>
            <a:sp3d contourW="7620">
              <a:bevelT w="95250" h="31750"/>
              <a:contourClr>
                <a:srgbClr val="333333"/>
              </a:contourClr>
            </a:sp3d>
          </p:spPr>
        </p:pic>
        <p:sp>
          <p:nvSpPr>
            <p:cNvPr id="32" name="TextBox 31">
              <a:extLst>
                <a:ext uri="{FF2B5EF4-FFF2-40B4-BE49-F238E27FC236}">
                  <a16:creationId xmlns:a16="http://schemas.microsoft.com/office/drawing/2014/main" id="{18D8CAF4-2851-6551-1D4B-1FBBA51D8100}"/>
                </a:ext>
              </a:extLst>
            </p:cNvPr>
            <p:cNvSpPr txBox="1"/>
            <p:nvPr/>
          </p:nvSpPr>
          <p:spPr>
            <a:xfrm>
              <a:off x="8637945" y="5689033"/>
              <a:ext cx="1786278" cy="467756"/>
            </a:xfrm>
            <a:prstGeom prst="rect">
              <a:avLst/>
            </a:prstGeom>
            <a:grpFill/>
            <a:ln>
              <a:noFill/>
            </a:ln>
          </p:spPr>
          <p:txBody>
            <a:bodyPr wrap="square" rtlCol="0">
              <a:spAutoFit/>
            </a:bodyPr>
            <a:lstStyle/>
            <a:p>
              <a:pPr algn="ctr">
                <a:lnSpc>
                  <a:spcPct val="80000"/>
                </a:lnSpc>
              </a:pPr>
              <a:r>
                <a:rPr lang="en-US" sz="1200" b="1">
                  <a:latin typeface="Arial" panose="020B0604020202020204" pitchFamily="34" charset="0"/>
                  <a:cs typeface="Arial" panose="020B0604020202020204" pitchFamily="34" charset="0"/>
                </a:rPr>
                <a:t>Mary-Margaret Fill</a:t>
              </a:r>
            </a:p>
            <a:p>
              <a:pPr algn="ctr">
                <a:lnSpc>
                  <a:spcPct val="80000"/>
                </a:lnSpc>
              </a:pPr>
              <a:r>
                <a:rPr lang="en-US" sz="1200">
                  <a:latin typeface="Arial" panose="020B0604020202020204" pitchFamily="34" charset="0"/>
                  <a:cs typeface="Arial" panose="020B0604020202020204" pitchFamily="34" charset="0"/>
                </a:rPr>
                <a:t>Tennessee</a:t>
              </a:r>
            </a:p>
          </p:txBody>
        </p:sp>
      </p:grpSp>
      <p:grpSp>
        <p:nvGrpSpPr>
          <p:cNvPr id="45" name="Group 44">
            <a:extLst>
              <a:ext uri="{FF2B5EF4-FFF2-40B4-BE49-F238E27FC236}">
                <a16:creationId xmlns:a16="http://schemas.microsoft.com/office/drawing/2014/main" id="{A92F024B-062A-4E1A-EDF8-CC15880F4509}"/>
              </a:ext>
              <a:ext uri="{C183D7F6-B498-43B3-948B-1728B52AA6E4}">
                <adec:decorative xmlns:adec="http://schemas.microsoft.com/office/drawing/2017/decorative" val="1"/>
              </a:ext>
            </a:extLst>
          </p:cNvPr>
          <p:cNvGrpSpPr/>
          <p:nvPr/>
        </p:nvGrpSpPr>
        <p:grpSpPr>
          <a:xfrm>
            <a:off x="10585103" y="4181028"/>
            <a:ext cx="1112192" cy="1552362"/>
            <a:chOff x="10486035" y="4289169"/>
            <a:chExt cx="1319181" cy="1872436"/>
          </a:xfrm>
          <a:noFill/>
          <a:effectLst/>
        </p:grpSpPr>
        <p:pic>
          <p:nvPicPr>
            <p:cNvPr id="17" name="Picture 5" descr="A picture containing person, wall, indoor&#10;&#10;Description automatically generated">
              <a:extLst>
                <a:ext uri="{FF2B5EF4-FFF2-40B4-BE49-F238E27FC236}">
                  <a16:creationId xmlns:a16="http://schemas.microsoft.com/office/drawing/2014/main" id="{A6B08192-163E-A54A-BFCA-0231345946BD}"/>
                </a:ext>
              </a:extLst>
            </p:cNvPr>
            <p:cNvPicPr>
              <a:picLocks noChangeAspect="1"/>
            </p:cNvPicPr>
            <p:nvPr/>
          </p:nvPicPr>
          <p:blipFill>
            <a:blip r:embed="rId13"/>
            <a:stretch>
              <a:fillRect/>
            </a:stretch>
          </p:blipFill>
          <p:spPr>
            <a:xfrm>
              <a:off x="10486035" y="4289169"/>
              <a:ext cx="1319181" cy="1395631"/>
            </a:xfrm>
            <a:prstGeom prst="ellipse">
              <a:avLst/>
            </a:prstGeom>
            <a:grpFill/>
            <a:ln w="63500" cap="rnd">
              <a:noFill/>
            </a:ln>
            <a:effectLst/>
            <a:scene3d>
              <a:camera prst="orthographicFront"/>
              <a:lightRig rig="contrasting" dir="t">
                <a:rot lat="0" lon="0" rev="3000000"/>
              </a:lightRig>
            </a:scene3d>
            <a:sp3d contourW="7620">
              <a:bevelT w="95250" h="31750"/>
              <a:contourClr>
                <a:srgbClr val="333333"/>
              </a:contourClr>
            </a:sp3d>
          </p:spPr>
        </p:pic>
        <p:sp>
          <p:nvSpPr>
            <p:cNvPr id="33" name="TextBox 32">
              <a:extLst>
                <a:ext uri="{FF2B5EF4-FFF2-40B4-BE49-F238E27FC236}">
                  <a16:creationId xmlns:a16="http://schemas.microsoft.com/office/drawing/2014/main" id="{001255A4-308C-7045-8907-61EA3E9A0D5D}"/>
                </a:ext>
              </a:extLst>
            </p:cNvPr>
            <p:cNvSpPr txBox="1"/>
            <p:nvPr/>
          </p:nvSpPr>
          <p:spPr>
            <a:xfrm>
              <a:off x="10556010" y="5693849"/>
              <a:ext cx="1179224" cy="467756"/>
            </a:xfrm>
            <a:prstGeom prst="rect">
              <a:avLst/>
            </a:prstGeom>
            <a:grpFill/>
            <a:ln>
              <a:noFill/>
            </a:ln>
          </p:spPr>
          <p:txBody>
            <a:bodyPr wrap="square" rtlCol="0">
              <a:spAutoFit/>
            </a:bodyPr>
            <a:lstStyle/>
            <a:p>
              <a:pPr algn="ctr">
                <a:lnSpc>
                  <a:spcPct val="80000"/>
                </a:lnSpc>
              </a:pPr>
              <a:r>
                <a:rPr lang="en-US" sz="1200" b="1">
                  <a:latin typeface="Arial" panose="020B0604020202020204" pitchFamily="34" charset="0"/>
                  <a:cs typeface="Arial" panose="020B0604020202020204" pitchFamily="34" charset="0"/>
                </a:rPr>
                <a:t>Erica Pan</a:t>
              </a:r>
            </a:p>
            <a:p>
              <a:pPr algn="ctr">
                <a:lnSpc>
                  <a:spcPct val="80000"/>
                </a:lnSpc>
              </a:pPr>
              <a:r>
                <a:rPr lang="en-US" sz="1200">
                  <a:latin typeface="Arial" panose="020B0604020202020204" pitchFamily="34" charset="0"/>
                  <a:cs typeface="Arial" panose="020B0604020202020204" pitchFamily="34" charset="0"/>
                </a:rPr>
                <a:t>California</a:t>
              </a:r>
            </a:p>
          </p:txBody>
        </p:sp>
      </p:grpSp>
    </p:spTree>
    <p:extLst>
      <p:ext uri="{BB962C8B-B14F-4D97-AF65-F5344CB8AC3E}">
        <p14:creationId xmlns:p14="http://schemas.microsoft.com/office/powerpoint/2010/main" val="2266763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714E-007A-EF38-88D9-38927A2D7DB4}"/>
              </a:ext>
            </a:extLst>
          </p:cNvPr>
          <p:cNvSpPr>
            <a:spLocks noGrp="1"/>
          </p:cNvSpPr>
          <p:nvPr>
            <p:ph type="title" idx="4294967295"/>
          </p:nvPr>
        </p:nvSpPr>
        <p:spPr>
          <a:xfrm>
            <a:off x="693821" y="-2348247"/>
            <a:ext cx="10515600" cy="1325563"/>
          </a:xfrm>
        </p:spPr>
        <p:txBody>
          <a:bodyPr vert="horz" lIns="91440" tIns="45720" rIns="91440" bIns="45720" rtlCol="0" anchor="b">
            <a:normAutofit/>
          </a:bodyPr>
          <a:lstStyle/>
          <a:p>
            <a:r>
              <a:rPr lang="en-US" dirty="0"/>
              <a:t>CSTE Connect</a:t>
            </a:r>
          </a:p>
        </p:txBody>
      </p:sp>
    </p:spTree>
    <p:extLst>
      <p:ext uri="{BB962C8B-B14F-4D97-AF65-F5344CB8AC3E}">
        <p14:creationId xmlns:p14="http://schemas.microsoft.com/office/powerpoint/2010/main" val="1208473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3C5F5-4D80-9008-C2E9-E5DBC78B9B91}"/>
              </a:ext>
            </a:extLst>
          </p:cNvPr>
          <p:cNvSpPr>
            <a:spLocks noGrp="1"/>
          </p:cNvSpPr>
          <p:nvPr>
            <p:ph type="title"/>
          </p:nvPr>
        </p:nvSpPr>
        <p:spPr>
          <a:xfrm>
            <a:off x="301487" y="1518064"/>
            <a:ext cx="11595652" cy="1058881"/>
          </a:xfrm>
        </p:spPr>
        <p:txBody>
          <a:bodyPr>
            <a:normAutofit/>
          </a:bodyPr>
          <a:lstStyle/>
          <a:p>
            <a:pPr algn="ctr"/>
            <a:r>
              <a:rPr lang="en-US" sz="4000" b="1" dirty="0">
                <a:latin typeface="Arial" panose="020B0604020202020204" pitchFamily="34" charset="0"/>
                <a:cs typeface="Arial" panose="020B0604020202020204" pitchFamily="34" charset="0"/>
              </a:rPr>
              <a:t>Continuing Education (CE)</a:t>
            </a:r>
          </a:p>
        </p:txBody>
      </p:sp>
      <p:sp>
        <p:nvSpPr>
          <p:cNvPr id="4" name="Content Placeholder 3">
            <a:extLst>
              <a:ext uri="{FF2B5EF4-FFF2-40B4-BE49-F238E27FC236}">
                <a16:creationId xmlns:a16="http://schemas.microsoft.com/office/drawing/2014/main" id="{DAD219E0-651E-72EE-B3A2-9B396440AED9}"/>
              </a:ext>
            </a:extLst>
          </p:cNvPr>
          <p:cNvSpPr>
            <a:spLocks noGrp="1"/>
          </p:cNvSpPr>
          <p:nvPr>
            <p:ph idx="1"/>
          </p:nvPr>
        </p:nvSpPr>
        <p:spPr>
          <a:xfrm>
            <a:off x="301487" y="2576945"/>
            <a:ext cx="11595652" cy="3406412"/>
          </a:xfrm>
        </p:spPr>
        <p:txBody>
          <a:bodyPr>
            <a:normAutofit/>
          </a:bodyPr>
          <a:lstStyle/>
          <a:p>
            <a:pPr fontAlgn="base">
              <a:lnSpc>
                <a:spcPct val="100000"/>
              </a:lnSpc>
            </a:pPr>
            <a:r>
              <a:rPr lang="en-US" sz="2200" b="0" i="0" u="none" strike="noStrike">
                <a:effectLst/>
                <a:latin typeface="Arial" panose="020B0604020202020204" pitchFamily="34" charset="0"/>
                <a:cs typeface="Arial" panose="020B0604020202020204" pitchFamily="34" charset="0"/>
              </a:rPr>
              <a:t>CSTE has partnered with CDC to provide </a:t>
            </a:r>
            <a:r>
              <a:rPr lang="en-US" sz="2200" b="1" i="0" u="none" strike="noStrike">
                <a:solidFill>
                  <a:srgbClr val="8AC6AB"/>
                </a:solidFill>
                <a:effectLst/>
                <a:latin typeface="Arial" panose="020B0604020202020204" pitchFamily="34" charset="0"/>
                <a:cs typeface="Arial" panose="020B0604020202020204" pitchFamily="34" charset="0"/>
              </a:rPr>
              <a:t>up to 20 hours of CE </a:t>
            </a:r>
            <a:r>
              <a:rPr lang="en-US" sz="2200" b="0" i="0" u="none" strike="noStrike">
                <a:effectLst/>
                <a:latin typeface="Arial" panose="020B0604020202020204" pitchFamily="34" charset="0"/>
                <a:cs typeface="Arial" panose="020B0604020202020204" pitchFamily="34" charset="0"/>
              </a:rPr>
              <a:t>for doctors (CME), nurses (CNE), veterinarians (RACE), health educators (CHES), and those Certified in Public Health (CPH)</a:t>
            </a:r>
          </a:p>
          <a:p>
            <a:pPr fontAlgn="base">
              <a:lnSpc>
                <a:spcPct val="100000"/>
              </a:lnSpc>
            </a:pPr>
            <a:r>
              <a:rPr lang="en-US" sz="2200" b="0" i="0" u="none" strike="noStrike">
                <a:effectLst/>
                <a:latin typeface="Arial" panose="020B0604020202020204" pitchFamily="34" charset="0"/>
                <a:cs typeface="Arial" panose="020B0604020202020204" pitchFamily="34" charset="0"/>
              </a:rPr>
              <a:t>Eligible sessions include the NASPHV Business Meeting, all Sunday workshops, plenary sessions, and the Jonathan M. Mann Lecture</a:t>
            </a:r>
          </a:p>
          <a:p>
            <a:pPr fontAlgn="base">
              <a:lnSpc>
                <a:spcPct val="100000"/>
              </a:lnSpc>
            </a:pPr>
            <a:r>
              <a:rPr lang="en-US" sz="2200">
                <a:latin typeface="Arial" panose="020B0604020202020204" pitchFamily="34" charset="0"/>
                <a:cs typeface="Arial" panose="020B0604020202020204" pitchFamily="34" charset="0"/>
              </a:rPr>
              <a:t>Claim your CE at </a:t>
            </a:r>
            <a:r>
              <a:rPr lang="en-US" sz="2200">
                <a:solidFill>
                  <a:schemeClr val="accent1"/>
                </a:solidFill>
                <a:latin typeface="Arial" panose="020B0604020202020204" pitchFamily="34" charset="0"/>
                <a:cs typeface="Arial" panose="020B0604020202020204" pitchFamily="34" charset="0"/>
              </a:rPr>
              <a:t>https://tceols.cdc.gov</a:t>
            </a:r>
            <a:r>
              <a:rPr lang="en-US" sz="2200">
                <a:latin typeface="Arial" panose="020B0604020202020204" pitchFamily="34" charset="0"/>
                <a:cs typeface="Arial" panose="020B0604020202020204" pitchFamily="34" charset="0"/>
              </a:rPr>
              <a:t> </a:t>
            </a:r>
            <a:r>
              <a:rPr lang="en-US" sz="2200" b="0" i="0" strike="noStrike">
                <a:effectLst/>
                <a:latin typeface="Arial" panose="020B0604020202020204" pitchFamily="34" charset="0"/>
                <a:cs typeface="Arial" panose="020B0604020202020204" pitchFamily="34" charset="0"/>
              </a:rPr>
              <a:t>no later than </a:t>
            </a:r>
            <a:r>
              <a:rPr lang="en-US" sz="2200" b="1" i="0" u="none" strike="noStrike">
                <a:solidFill>
                  <a:srgbClr val="F5AD9F"/>
                </a:solidFill>
                <a:effectLst/>
                <a:latin typeface="Arial" panose="020B0604020202020204" pitchFamily="34" charset="0"/>
                <a:cs typeface="Arial" panose="020B0604020202020204" pitchFamily="34" charset="0"/>
              </a:rPr>
              <a:t>Monday, July 31, 2023</a:t>
            </a:r>
          </a:p>
          <a:p>
            <a:pPr lvl="1" fontAlgn="base">
              <a:lnSpc>
                <a:spcPct val="100000"/>
              </a:lnSpc>
            </a:pPr>
            <a:r>
              <a:rPr lang="en-US" sz="1800">
                <a:latin typeface="Arial" panose="020B0604020202020204" pitchFamily="34" charset="0"/>
                <a:cs typeface="Arial" panose="020B0604020202020204" pitchFamily="34" charset="0"/>
              </a:rPr>
              <a:t>Course Access Code: </a:t>
            </a:r>
            <a:r>
              <a:rPr lang="en-US" sz="1800" b="1">
                <a:latin typeface="Arial" panose="020B0604020202020204" pitchFamily="34" charset="0"/>
                <a:cs typeface="Arial" panose="020B0604020202020204" pitchFamily="34" charset="0"/>
              </a:rPr>
              <a:t>2023CSTEAC</a:t>
            </a:r>
            <a:endParaRPr lang="en-US" sz="1800" b="1" i="0" u="none" strike="noStrike">
              <a:effectLst/>
              <a:latin typeface="Arial" panose="020B0604020202020204" pitchFamily="34" charset="0"/>
              <a:cs typeface="Arial" panose="020B0604020202020204" pitchFamily="34" charset="0"/>
            </a:endParaRPr>
          </a:p>
          <a:p>
            <a:pPr fontAlgn="base">
              <a:lnSpc>
                <a:spcPct val="100000"/>
              </a:lnSpc>
            </a:pPr>
            <a:r>
              <a:rPr lang="en-US" sz="2200" b="0" i="0" u="none" strike="noStrike">
                <a:effectLst/>
                <a:latin typeface="Arial" panose="020B0604020202020204" pitchFamily="34" charset="0"/>
                <a:cs typeface="Arial" panose="020B0604020202020204" pitchFamily="34" charset="0"/>
              </a:rPr>
              <a:t>For questions, email </a:t>
            </a:r>
            <a:r>
              <a:rPr lang="en-US" sz="2200" b="0" i="0" u="none" strike="noStrike">
                <a:solidFill>
                  <a:schemeClr val="accent1"/>
                </a:solidFill>
                <a:effectLst/>
                <a:latin typeface="Arial" panose="020B0604020202020204" pitchFamily="34" charset="0"/>
                <a:cs typeface="Arial" panose="020B0604020202020204" pitchFamily="34" charset="0"/>
              </a:rPr>
              <a:t>WFResources@cste.org</a:t>
            </a:r>
          </a:p>
        </p:txBody>
      </p:sp>
    </p:spTree>
    <p:extLst>
      <p:ext uri="{BB962C8B-B14F-4D97-AF65-F5344CB8AC3E}">
        <p14:creationId xmlns:p14="http://schemas.microsoft.com/office/powerpoint/2010/main" val="3342988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3C5F5-4D80-9008-C2E9-E5DBC78B9B91}"/>
              </a:ext>
            </a:extLst>
          </p:cNvPr>
          <p:cNvSpPr>
            <a:spLocks noGrp="1"/>
          </p:cNvSpPr>
          <p:nvPr>
            <p:ph type="title"/>
          </p:nvPr>
        </p:nvSpPr>
        <p:spPr>
          <a:xfrm>
            <a:off x="301487" y="1518064"/>
            <a:ext cx="11595652" cy="1058881"/>
          </a:xfrm>
        </p:spPr>
        <p:txBody>
          <a:bodyPr>
            <a:normAutofit/>
          </a:bodyPr>
          <a:lstStyle/>
          <a:p>
            <a:pPr algn="ctr"/>
            <a:r>
              <a:rPr lang="en-US" sz="4000" b="1" dirty="0">
                <a:latin typeface="Arial" panose="020B0604020202020204" pitchFamily="34" charset="0"/>
                <a:cs typeface="Arial" panose="020B0604020202020204" pitchFamily="34" charset="0"/>
              </a:rPr>
              <a:t>Conference Evaluation, Other Resources</a:t>
            </a:r>
          </a:p>
        </p:txBody>
      </p:sp>
      <p:sp>
        <p:nvSpPr>
          <p:cNvPr id="4" name="Content Placeholder 3">
            <a:extLst>
              <a:ext uri="{FF2B5EF4-FFF2-40B4-BE49-F238E27FC236}">
                <a16:creationId xmlns:a16="http://schemas.microsoft.com/office/drawing/2014/main" id="{DAD219E0-651E-72EE-B3A2-9B396440AED9}"/>
              </a:ext>
            </a:extLst>
          </p:cNvPr>
          <p:cNvSpPr>
            <a:spLocks noGrp="1"/>
          </p:cNvSpPr>
          <p:nvPr>
            <p:ph idx="1"/>
          </p:nvPr>
        </p:nvSpPr>
        <p:spPr>
          <a:xfrm>
            <a:off x="301487" y="2576945"/>
            <a:ext cx="11595652" cy="3406412"/>
          </a:xfrm>
        </p:spPr>
        <p:txBody>
          <a:bodyPr>
            <a:normAutofit/>
          </a:bodyPr>
          <a:lstStyle/>
          <a:p>
            <a:pPr fontAlgn="base">
              <a:lnSpc>
                <a:spcPct val="100000"/>
              </a:lnSpc>
            </a:pPr>
            <a:r>
              <a:rPr lang="en-US" sz="2200" b="0" i="0" u="none" strike="noStrike" dirty="0">
                <a:effectLst/>
                <a:latin typeface="Arial" panose="020B0604020202020204" pitchFamily="34" charset="0"/>
                <a:cs typeface="Arial" panose="020B0604020202020204" pitchFamily="34" charset="0"/>
              </a:rPr>
              <a:t>Complete the 2023 CSTE Conference Evaluation by </a:t>
            </a:r>
            <a:r>
              <a:rPr lang="en-US" sz="2200" b="1" i="0" u="none" strike="noStrike" dirty="0">
                <a:effectLst/>
                <a:latin typeface="Arial" panose="020B0604020202020204" pitchFamily="34" charset="0"/>
                <a:cs typeface="Arial" panose="020B0604020202020204" pitchFamily="34" charset="0"/>
              </a:rPr>
              <a:t>Friday, </a:t>
            </a:r>
            <a:r>
              <a:rPr lang="en-US" sz="2200" b="1" dirty="0">
                <a:latin typeface="Arial" panose="020B0604020202020204" pitchFamily="34" charset="0"/>
                <a:cs typeface="Arial" panose="020B0604020202020204" pitchFamily="34" charset="0"/>
              </a:rPr>
              <a:t>July 28</a:t>
            </a:r>
          </a:p>
          <a:p>
            <a:pPr lvl="1" fontAlgn="base">
              <a:lnSpc>
                <a:spcPct val="100000"/>
              </a:lnSpc>
            </a:pPr>
            <a:r>
              <a:rPr lang="en-US" sz="1800" dirty="0">
                <a:latin typeface="Arial" panose="020B0604020202020204" pitchFamily="34" charset="0"/>
                <a:cs typeface="Arial" panose="020B0604020202020204" pitchFamily="34" charset="0"/>
              </a:rPr>
              <a:t>If you attended a Sunday Workshop, please complete the workshop evaluation</a:t>
            </a:r>
          </a:p>
          <a:p>
            <a:pPr fontAlgn="base">
              <a:lnSpc>
                <a:spcPct val="100000"/>
              </a:lnSpc>
            </a:pPr>
            <a:r>
              <a:rPr lang="en-US" sz="2200" b="0" i="0" u="none" strike="noStrike" dirty="0">
                <a:effectLst/>
                <a:latin typeface="Arial" panose="020B0604020202020204" pitchFamily="34" charset="0"/>
                <a:cs typeface="Arial" panose="020B0604020202020204" pitchFamily="34" charset="0"/>
              </a:rPr>
              <a:t>Session Recordings </a:t>
            </a:r>
          </a:p>
          <a:p>
            <a:pPr lvl="1" fontAlgn="base">
              <a:lnSpc>
                <a:spcPct val="100000"/>
              </a:lnSpc>
            </a:pPr>
            <a:r>
              <a:rPr lang="en-US" sz="1800" b="0" i="0" u="none" strike="noStrike" dirty="0">
                <a:effectLst/>
                <a:latin typeface="Arial" panose="020B0604020202020204" pitchFamily="34" charset="0"/>
                <a:cs typeface="Arial" panose="020B0604020202020204" pitchFamily="34" charset="0"/>
              </a:rPr>
              <a:t>Plenary Session and Breakout Session Recordings are now available to registere</a:t>
            </a:r>
            <a:r>
              <a:rPr lang="en-US" sz="1800" dirty="0">
                <a:latin typeface="Arial" panose="020B0604020202020204" pitchFamily="34" charset="0"/>
                <a:cs typeface="Arial" panose="020B0604020202020204" pitchFamily="34" charset="0"/>
              </a:rPr>
              <a:t>d attendees in the online agenda and conference app</a:t>
            </a:r>
          </a:p>
          <a:p>
            <a:pPr lvl="1" fontAlgn="base">
              <a:lnSpc>
                <a:spcPct val="100000"/>
              </a:lnSpc>
            </a:pPr>
            <a:r>
              <a:rPr lang="en-US" sz="1800" b="0" i="0" u="none" strike="noStrike" dirty="0">
                <a:effectLst/>
                <a:latin typeface="Arial" panose="020B0604020202020204" pitchFamily="34" charset="0"/>
                <a:cs typeface="Arial" panose="020B0604020202020204" pitchFamily="34" charset="0"/>
              </a:rPr>
              <a:t>Plenary Session Recordings wil</a:t>
            </a:r>
            <a:r>
              <a:rPr lang="en-US" sz="1800" dirty="0">
                <a:latin typeface="Arial" panose="020B0604020202020204" pitchFamily="34" charset="0"/>
                <a:cs typeface="Arial" panose="020B0604020202020204" pitchFamily="34" charset="0"/>
              </a:rPr>
              <a:t>l also be available in CSTE Connect!</a:t>
            </a:r>
            <a:endParaRPr lang="en-US" sz="1800" b="0" i="0" u="none" strike="noStrike" dirty="0">
              <a:effectLst/>
              <a:latin typeface="Arial" panose="020B0604020202020204" pitchFamily="34" charset="0"/>
              <a:cs typeface="Arial" panose="020B0604020202020204" pitchFamily="34" charset="0"/>
            </a:endParaRPr>
          </a:p>
          <a:p>
            <a:pPr fontAlgn="base">
              <a:lnSpc>
                <a:spcPct val="100000"/>
              </a:lnSpc>
            </a:pPr>
            <a:r>
              <a:rPr lang="en-US" sz="2200" b="0" i="0" u="none" strike="noStrike" dirty="0">
                <a:effectLst/>
                <a:latin typeface="Arial" panose="020B0604020202020204" pitchFamily="34" charset="0"/>
                <a:cs typeface="Arial" panose="020B0604020202020204" pitchFamily="34" charset="0"/>
              </a:rPr>
              <a:t>Position Statement Archive </a:t>
            </a:r>
          </a:p>
          <a:p>
            <a:pPr lvl="1" fontAlgn="base">
              <a:lnSpc>
                <a:spcPct val="100000"/>
              </a:lnSpc>
            </a:pPr>
            <a:r>
              <a:rPr lang="en-US" sz="1800" b="0" i="0" u="none" strike="noStrike"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https://www.cste.org/page/PositionStatements</a:t>
            </a:r>
            <a:r>
              <a:rPr lang="en-US" sz="1800" dirty="0">
                <a:latin typeface="Arial" panose="020B0604020202020204" pitchFamily="34" charset="0"/>
                <a:cs typeface="Arial" panose="020B0604020202020204" pitchFamily="34" charset="0"/>
              </a:rPr>
              <a:t> </a:t>
            </a:r>
            <a:endParaRPr lang="en-US" sz="1800"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811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D7EA2D-70B3-4734-A4A0-4D9E646BF566}"/>
              </a:ext>
            </a:extLst>
          </p:cNvPr>
          <p:cNvSpPr>
            <a:spLocks noGrp="1"/>
          </p:cNvSpPr>
          <p:nvPr>
            <p:ph type="title" idx="4294967295"/>
          </p:nvPr>
        </p:nvSpPr>
        <p:spPr>
          <a:xfrm>
            <a:off x="5071621" y="2696066"/>
            <a:ext cx="6988405" cy="604429"/>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ctr">
              <a:spcBef>
                <a:spcPts val="422"/>
              </a:spcBef>
              <a:defRPr/>
            </a:pPr>
            <a:r>
              <a:rPr lang="en-US" sz="2800">
                <a:solidFill>
                  <a:schemeClr val="bg1"/>
                </a:solidFill>
                <a:latin typeface="Arial"/>
                <a:ea typeface="+mn-ea"/>
                <a:cs typeface="Arial"/>
              </a:rPr>
              <a:t>Recap of S/I Conference Workshop – Taylor Pinsent &amp; Megan Tompkins</a:t>
            </a:r>
            <a:endParaRPr lang="en-US" sz="280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9638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a:normAutofit/>
          </a:bodyPr>
          <a:lstStyle/>
          <a:p>
            <a:r>
              <a:rPr lang="en-US" sz="2400" b="1">
                <a:latin typeface="Arial"/>
                <a:cs typeface="Arial"/>
              </a:rPr>
              <a:t>2023 Surveillance/ Informatics Workshop: </a:t>
            </a:r>
            <a:br>
              <a:rPr lang="en-US" sz="2400">
                <a:latin typeface="Arial"/>
                <a:cs typeface="Arial"/>
              </a:rPr>
            </a:br>
            <a:r>
              <a:rPr lang="en-US" sz="2400">
                <a:latin typeface="Arial"/>
                <a:cs typeface="Arial"/>
              </a:rPr>
              <a:t>Ascending to New Heights in Surveillance &amp; Informatics</a:t>
            </a:r>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189710" y="1459422"/>
            <a:ext cx="11936571" cy="5524258"/>
          </a:xfrm>
        </p:spPr>
        <p:txBody>
          <a:bodyPr vert="horz" lIns="38576" tIns="19289" rIns="38576" bIns="19289" rtlCol="0" anchor="t">
            <a:normAutofit fontScale="92500" lnSpcReduction="10000"/>
          </a:bodyPr>
          <a:lstStyle/>
          <a:p>
            <a:r>
              <a:rPr lang="en-US" sz="2200" b="1">
                <a:latin typeface="Arial"/>
                <a:cs typeface="Arial"/>
              </a:rPr>
              <a:t>High Demand</a:t>
            </a:r>
            <a:r>
              <a:rPr lang="en-US" sz="2200">
                <a:latin typeface="Arial"/>
                <a:cs typeface="Arial"/>
              </a:rPr>
              <a:t> In-person Workshop on Sunday, June 25</a:t>
            </a:r>
          </a:p>
          <a:p>
            <a:pPr lvl="1"/>
            <a:r>
              <a:rPr lang="en-US" sz="2200">
                <a:latin typeface="Arial"/>
                <a:cs typeface="Arial"/>
              </a:rPr>
              <a:t>400 people registered and on waitlist</a:t>
            </a:r>
          </a:p>
          <a:p>
            <a:pPr lvl="1"/>
            <a:r>
              <a:rPr lang="en-US" sz="2200">
                <a:latin typeface="Arial"/>
                <a:cs typeface="Arial"/>
              </a:rPr>
              <a:t>~305 people attended</a:t>
            </a:r>
            <a:endParaRPr lang="en-US"/>
          </a:p>
          <a:p>
            <a:r>
              <a:rPr lang="en-US" sz="2200">
                <a:latin typeface="Arial"/>
                <a:cs typeface="Arial"/>
              </a:rPr>
              <a:t>Pre-workshop Preparatory Virtual Session on Wednesday, June 14</a:t>
            </a:r>
          </a:p>
          <a:p>
            <a:pPr lvl="1"/>
            <a:r>
              <a:rPr lang="en-US" sz="2200">
                <a:latin typeface="Arial"/>
                <a:cs typeface="Arial"/>
              </a:rPr>
              <a:t>Presenter: Kate Goodin (TN)</a:t>
            </a:r>
          </a:p>
          <a:p>
            <a:r>
              <a:rPr lang="en-US" sz="2200">
                <a:latin typeface="Arial"/>
                <a:cs typeface="Arial"/>
              </a:rPr>
              <a:t>Our aim for this workshop was </a:t>
            </a:r>
            <a:r>
              <a:rPr lang="en-US" sz="2200">
                <a:latin typeface="Arial"/>
                <a:cs typeface="Calibri"/>
              </a:rPr>
              <a:t>to</a:t>
            </a:r>
            <a:r>
              <a:rPr lang="en-US" sz="2200">
                <a:latin typeface="Arial"/>
                <a:ea typeface="+mn-lt"/>
                <a:cs typeface="+mn-lt"/>
              </a:rPr>
              <a:t> prepare the public health surveillance and informatics community to meet and help shape evolving data expectations.  </a:t>
            </a:r>
          </a:p>
          <a:p>
            <a:r>
              <a:rPr lang="en-US" sz="2200">
                <a:latin typeface="Arial"/>
                <a:ea typeface="+mn-lt"/>
                <a:cs typeface="+mn-lt"/>
              </a:rPr>
              <a:t>The workshop characterize the changing landscape, emphasize the need for public health to directly contribute to the conversation, demonstrate opportunities to build consensus across the public health surveillance community, and elevate public health voice. </a:t>
            </a:r>
          </a:p>
          <a:p>
            <a:r>
              <a:rPr lang="en-US" sz="2200">
                <a:latin typeface="Arial"/>
                <a:ea typeface="+mn-lt"/>
                <a:cs typeface="+mn-lt"/>
              </a:rPr>
              <a:t>We provided participants with increased awareness of and opportunities to engage in strategies, standards, and technology needed both at STLT health departments as well as across the broader connected Public Health surveillance and informatics landscape.</a:t>
            </a:r>
          </a:p>
          <a:p>
            <a:r>
              <a:rPr lang="en-US" sz="2200">
                <a:latin typeface="Arial"/>
                <a:ea typeface="+mn-lt"/>
                <a:cs typeface="+mn-lt"/>
              </a:rPr>
              <a:t>We hope participants left this workshop feeling inspired, motivated, and equipped with methods to collaborate on surveillance and informatics. </a:t>
            </a:r>
            <a:endParaRPr lang="en-US" sz="2200">
              <a:latin typeface="Arial"/>
              <a:cs typeface="Calibri"/>
            </a:endParaRPr>
          </a:p>
          <a:p>
            <a:pPr marL="0" indent="0">
              <a:buNone/>
            </a:pPr>
            <a:br>
              <a:rPr lang="en-US"/>
            </a:br>
            <a:endParaRPr lang="en-US">
              <a:cs typeface="Calibri" panose="020F0502020204030204"/>
            </a:endParaRPr>
          </a:p>
          <a:p>
            <a:endParaRPr lang="en-US" sz="1200">
              <a:cs typeface="Calibri"/>
            </a:endParaRPr>
          </a:p>
          <a:p>
            <a:endParaRPr lang="en-US">
              <a:latin typeface="Arial"/>
              <a:cs typeface="Arial"/>
            </a:endParaRPr>
          </a:p>
          <a:p>
            <a:pPr lvl="1"/>
            <a:endParaRPr lang="en-US" sz="1900" b="1">
              <a:latin typeface="Arial"/>
              <a:cs typeface="Arial"/>
            </a:endParaRPr>
          </a:p>
          <a:p>
            <a:pPr marL="914400" lvl="2" indent="0">
              <a:buNone/>
            </a:pPr>
            <a:endParaRPr lang="en-US" sz="1900">
              <a:latin typeface="Arial"/>
              <a:cs typeface="Arial"/>
            </a:endParaRPr>
          </a:p>
          <a:p>
            <a:pPr lvl="1"/>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spTree>
    <p:extLst>
      <p:ext uri="{BB962C8B-B14F-4D97-AF65-F5344CB8AC3E}">
        <p14:creationId xmlns:p14="http://schemas.microsoft.com/office/powerpoint/2010/main" val="1183722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Agenda</a:t>
            </a:r>
          </a:p>
        </p:txBody>
      </p:sp>
      <p:sp>
        <p:nvSpPr>
          <p:cNvPr id="3" name="Content Placeholder 2"/>
          <p:cNvSpPr>
            <a:spLocks noGrp="1"/>
          </p:cNvSpPr>
          <p:nvPr>
            <p:ph type="body" sz="quarter" idx="10"/>
          </p:nvPr>
        </p:nvSpPr>
        <p:spPr>
          <a:xfrm>
            <a:off x="609603" y="1545167"/>
            <a:ext cx="9804788" cy="4455584"/>
          </a:xfrm>
        </p:spPr>
        <p:txBody>
          <a:bodyPr/>
          <a:lstStyle/>
          <a:p>
            <a:r>
              <a:rPr lang="en-US" sz="2551" dirty="0">
                <a:latin typeface="Calibri"/>
                <a:cs typeface="Calibri"/>
              </a:rPr>
              <a:t>NNDSS Updates and Announcements</a:t>
            </a:r>
          </a:p>
          <a:p>
            <a:r>
              <a:rPr lang="en-US" sz="2551" dirty="0">
                <a:latin typeface="Calibri"/>
                <a:cs typeface="Calibri"/>
              </a:rPr>
              <a:t>Highlights from 2023 Council of State and Territorial Epidemiologists (CSTE) Annual Conference </a:t>
            </a:r>
          </a:p>
          <a:p>
            <a:r>
              <a:rPr lang="en-US" sz="2551" dirty="0">
                <a:latin typeface="Calibri"/>
                <a:cs typeface="Calibri"/>
              </a:rPr>
              <a:t>Questions and Answers</a:t>
            </a:r>
            <a:endParaRPr lang="en-US" sz="2551" dirty="0">
              <a:cs typeface="Calibri"/>
            </a:endParaRPr>
          </a:p>
          <a:p>
            <a:pPr marL="609555" lvl="1" indent="0">
              <a:buNone/>
            </a:pPr>
            <a:endParaRPr lang="en-US" dirty="0">
              <a:cs typeface="Calibri" panose="020F0502020204030204" pitchFamily="34" charset="0"/>
            </a:endParaRPr>
          </a:p>
          <a:p>
            <a:pPr marL="609555" lvl="1" indent="0">
              <a:buNone/>
            </a:pPr>
            <a:endParaRPr lang="en-US" dirty="0">
              <a:cs typeface="Calibri" panose="020F0502020204030204" pitchFamily="34" charset="0"/>
            </a:endParaRPr>
          </a:p>
        </p:txBody>
      </p:sp>
    </p:spTree>
    <p:extLst>
      <p:ext uri="{BB962C8B-B14F-4D97-AF65-F5344CB8AC3E}">
        <p14:creationId xmlns:p14="http://schemas.microsoft.com/office/powerpoint/2010/main" val="1577761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a:normAutofit/>
          </a:bodyPr>
          <a:lstStyle/>
          <a:p>
            <a:r>
              <a:rPr lang="en-US" sz="2400" b="1" dirty="0">
                <a:latin typeface="Arial"/>
                <a:cs typeface="Arial"/>
              </a:rPr>
              <a:t>2023 Surveillance/ Informatics Workshop: </a:t>
            </a:r>
            <a:br>
              <a:rPr lang="en-US" sz="2400" dirty="0">
                <a:latin typeface="Arial"/>
                <a:cs typeface="Arial"/>
              </a:rPr>
            </a:br>
            <a:r>
              <a:rPr lang="en-US" sz="2400" dirty="0">
                <a:latin typeface="Arial"/>
                <a:cs typeface="Arial"/>
              </a:rPr>
              <a:t>Ascending to New Heights in Surveillance &amp; Informatics</a:t>
            </a:r>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0" indent="0">
              <a:buNone/>
            </a:pPr>
            <a:r>
              <a:rPr lang="en-US">
                <a:latin typeface="Arial"/>
                <a:cs typeface="Arial"/>
              </a:rPr>
              <a:t>DMI Stories from the Field</a:t>
            </a:r>
          </a:p>
          <a:p>
            <a:pPr marL="0" indent="0">
              <a:buNone/>
            </a:pPr>
            <a:r>
              <a:rPr lang="en-US" sz="2400" b="1">
                <a:latin typeface="Arial"/>
                <a:cs typeface="Calibri Light"/>
              </a:rPr>
              <a:t>Purpose: </a:t>
            </a:r>
            <a:r>
              <a:rPr lang="en-US" sz="2400">
                <a:latin typeface="Arial"/>
                <a:cs typeface="Calibri Light"/>
              </a:rPr>
              <a:t>Recognize innovation and resiliency in public health surveillance and informatics; Inspire cross-jurisdictional  collaboration; Educate on importance of DMI through documentation of successes; Document and share these stories  through CDC and CSTE outlets</a:t>
            </a:r>
          </a:p>
          <a:p>
            <a:pPr marL="342900" indent="-342900"/>
            <a:r>
              <a:rPr lang="en-US" sz="2000">
                <a:latin typeface="Arial"/>
                <a:cs typeface="Calibri Light"/>
              </a:rPr>
              <a:t>Create multimedia outputs like written stories and videos</a:t>
            </a:r>
            <a:endParaRPr lang="en-US" sz="2400">
              <a:latin typeface="Arial"/>
              <a:cs typeface="Calibri Light"/>
            </a:endParaRPr>
          </a:p>
          <a:p>
            <a:pPr marL="342900" indent="-342900"/>
            <a:r>
              <a:rPr lang="en-US" sz="2000">
                <a:latin typeface="Arial"/>
                <a:cs typeface="Calibri Light"/>
              </a:rPr>
              <a:t>Share on the webpage, during calls, on CSTE Connect</a:t>
            </a:r>
          </a:p>
          <a:p>
            <a:pPr marL="342900" indent="-342900"/>
            <a:r>
              <a:rPr lang="en-US" sz="2000">
                <a:latin typeface="Arial"/>
                <a:cs typeface="Calibri Light"/>
              </a:rPr>
              <a:t>&gt;80 stories from more than 30 jurisdictions received</a:t>
            </a:r>
            <a:endParaRPr lang="en-US" sz="2000">
              <a:latin typeface="Arial"/>
              <a:cs typeface="Calibri"/>
            </a:endParaRPr>
          </a:p>
          <a:p>
            <a:pPr marL="0" indent="0">
              <a:buNone/>
            </a:pPr>
            <a:endParaRPr lang="en-US" sz="2000">
              <a:latin typeface="Arial"/>
              <a:cs typeface="Calibri Light"/>
            </a:endParaRPr>
          </a:p>
          <a:p>
            <a:pPr marL="0" indent="0">
              <a:buNone/>
            </a:pPr>
            <a:r>
              <a:rPr lang="en-US">
                <a:latin typeface="Arial"/>
                <a:cs typeface="Calibri Light"/>
              </a:rPr>
              <a:t>Highlighted written submissions from MI, CT, UT, IL, AL, OR, FL; video from ID</a:t>
            </a:r>
          </a:p>
          <a:p>
            <a:pPr lvl="1"/>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spTree>
    <p:extLst>
      <p:ext uri="{BB962C8B-B14F-4D97-AF65-F5344CB8AC3E}">
        <p14:creationId xmlns:p14="http://schemas.microsoft.com/office/powerpoint/2010/main" val="3330311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a:normAutofit/>
          </a:bodyPr>
          <a:lstStyle/>
          <a:p>
            <a:r>
              <a:rPr lang="en-US" sz="2400" b="1">
                <a:latin typeface="Arial"/>
                <a:cs typeface="Arial"/>
              </a:rPr>
              <a:t>2023 Surveillance/ Informatics Workshop: </a:t>
            </a:r>
            <a:br>
              <a:rPr lang="en-US" sz="2400">
                <a:latin typeface="Arial"/>
                <a:cs typeface="Arial"/>
              </a:rPr>
            </a:br>
            <a:r>
              <a:rPr lang="en-US" sz="2400">
                <a:latin typeface="Arial"/>
                <a:cs typeface="Arial"/>
              </a:rPr>
              <a:t>Ascending to New Heights in Surveillance &amp; Informatics</a:t>
            </a:r>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0" indent="0">
              <a:buNone/>
            </a:pPr>
            <a:r>
              <a:rPr lang="en-US" b="1">
                <a:solidFill>
                  <a:srgbClr val="404040"/>
                </a:solidFill>
                <a:latin typeface="Arial"/>
                <a:cs typeface="Arial"/>
              </a:rPr>
              <a:t>Opening Remarks with CDC, Dr. Jen Layden</a:t>
            </a:r>
          </a:p>
          <a:p>
            <a:pPr marL="0" indent="0">
              <a:buNone/>
            </a:pPr>
            <a:r>
              <a:rPr lang="en-US" b="1">
                <a:latin typeface="Arial"/>
                <a:cs typeface="Arial"/>
              </a:rPr>
              <a:t>Themes:</a:t>
            </a:r>
            <a:r>
              <a:rPr lang="en-US">
                <a:latin typeface="Arial"/>
                <a:cs typeface="Arial"/>
              </a:rPr>
              <a:t> OPHDST structure, CDC Data Strategy, progress and collaboration</a:t>
            </a:r>
          </a:p>
          <a:p>
            <a:pPr marL="0" indent="0">
              <a:buNone/>
            </a:pPr>
            <a:endParaRPr lang="en-US">
              <a:latin typeface="Arial"/>
              <a:cs typeface="Arial"/>
            </a:endParaRPr>
          </a:p>
          <a:p>
            <a:pPr marL="0" indent="0">
              <a:buNone/>
            </a:pPr>
            <a:r>
              <a:rPr lang="en-US" b="1">
                <a:latin typeface="Arial"/>
                <a:cs typeface="Arial"/>
              </a:rPr>
              <a:t>Q&amp;A with Jen Layden and Heather Strosnider, CDC</a:t>
            </a:r>
          </a:p>
          <a:p>
            <a:pPr marL="0" indent="0">
              <a:buNone/>
            </a:pPr>
            <a:r>
              <a:rPr lang="en-US" b="1">
                <a:latin typeface="Arial"/>
                <a:cs typeface="Arial"/>
              </a:rPr>
              <a:t>Themes:</a:t>
            </a:r>
            <a:r>
              <a:rPr lang="en-US">
                <a:latin typeface="Arial"/>
                <a:cs typeface="Arial"/>
              </a:rPr>
              <a:t> Funding sustainability, CDC alignment across programs, governance over shared tools</a:t>
            </a:r>
          </a:p>
          <a:p>
            <a:pPr lvl="1"/>
            <a:endParaRPr lang="en-US">
              <a:latin typeface="Arial"/>
              <a:cs typeface="Arial"/>
            </a:endParaRPr>
          </a:p>
          <a:p>
            <a:endParaRPr lang="en-US">
              <a:latin typeface="Calibri" panose="020F0502020204030204"/>
              <a:cs typeface="Calibri" panose="020F0502020204030204"/>
            </a:endParaRPr>
          </a:p>
        </p:txBody>
      </p:sp>
    </p:spTree>
    <p:extLst>
      <p:ext uri="{BB962C8B-B14F-4D97-AF65-F5344CB8AC3E}">
        <p14:creationId xmlns:p14="http://schemas.microsoft.com/office/powerpoint/2010/main" val="3388372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a:normAutofit/>
          </a:bodyPr>
          <a:lstStyle/>
          <a:p>
            <a:r>
              <a:rPr lang="en-US" sz="2400" b="1">
                <a:latin typeface="Arial"/>
                <a:cs typeface="Arial"/>
              </a:rPr>
              <a:t>2023 Surveillance/ Informatics Workshop: </a:t>
            </a:r>
            <a:br>
              <a:rPr lang="en-US" sz="2400">
                <a:latin typeface="Arial"/>
                <a:cs typeface="Arial"/>
              </a:rPr>
            </a:br>
            <a:r>
              <a:rPr lang="en-US" sz="2400">
                <a:latin typeface="Arial"/>
                <a:cs typeface="Arial"/>
              </a:rPr>
              <a:t>Ascending to New Heights in Surveillance &amp; Informatics</a:t>
            </a:r>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0" indent="0">
              <a:buNone/>
            </a:pPr>
            <a:r>
              <a:rPr lang="en-US" sz="3200" b="1">
                <a:solidFill>
                  <a:srgbClr val="404040"/>
                </a:solidFill>
                <a:latin typeface="Arial"/>
                <a:cs typeface="Arial"/>
              </a:rPr>
              <a:t>Morning Panel: </a:t>
            </a:r>
            <a:br>
              <a:rPr lang="en-US" sz="3200" b="1">
                <a:latin typeface="Arial"/>
                <a:cs typeface="Arial"/>
              </a:rPr>
            </a:br>
            <a:r>
              <a:rPr lang="en-US" sz="2400">
                <a:solidFill>
                  <a:srgbClr val="404040"/>
                </a:solidFill>
                <a:latin typeface="Arial"/>
                <a:cs typeface="Arial"/>
              </a:rPr>
              <a:t>Inform and Educate on realistic cutting-edge technologies and sharing success stories</a:t>
            </a:r>
          </a:p>
          <a:p>
            <a:pPr marL="0" indent="0">
              <a:buNone/>
            </a:pPr>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graphicFrame>
        <p:nvGraphicFramePr>
          <p:cNvPr id="5" name="Table 4">
            <a:extLst>
              <a:ext uri="{FF2B5EF4-FFF2-40B4-BE49-F238E27FC236}">
                <a16:creationId xmlns:a16="http://schemas.microsoft.com/office/drawing/2014/main" id="{B7D46051-0580-9754-E9F7-4E766B92325E}"/>
              </a:ext>
            </a:extLst>
          </p:cNvPr>
          <p:cNvGraphicFramePr>
            <a:graphicFrameLocks noGrp="1"/>
          </p:cNvGraphicFramePr>
          <p:nvPr>
            <p:extLst>
              <p:ext uri="{D42A27DB-BD31-4B8C-83A1-F6EECF244321}">
                <p14:modId xmlns:p14="http://schemas.microsoft.com/office/powerpoint/2010/main" val="1575043002"/>
              </p:ext>
            </p:extLst>
          </p:nvPr>
        </p:nvGraphicFramePr>
        <p:xfrm>
          <a:off x="342900" y="2552700"/>
          <a:ext cx="11712794" cy="3632162"/>
        </p:xfrm>
        <a:graphic>
          <a:graphicData uri="http://schemas.openxmlformats.org/drawingml/2006/table">
            <a:tbl>
              <a:tblPr firstRow="1" bandRow="1">
                <a:tableStyleId>{5C22544A-7EE6-4342-B048-85BDC9FD1C3A}</a:tableStyleId>
              </a:tblPr>
              <a:tblGrid>
                <a:gridCol w="8560740">
                  <a:extLst>
                    <a:ext uri="{9D8B030D-6E8A-4147-A177-3AD203B41FA5}">
                      <a16:colId xmlns:a16="http://schemas.microsoft.com/office/drawing/2014/main" val="1826840605"/>
                    </a:ext>
                  </a:extLst>
                </a:gridCol>
                <a:gridCol w="3152054">
                  <a:extLst>
                    <a:ext uri="{9D8B030D-6E8A-4147-A177-3AD203B41FA5}">
                      <a16:colId xmlns:a16="http://schemas.microsoft.com/office/drawing/2014/main" val="513690550"/>
                    </a:ext>
                  </a:extLst>
                </a:gridCol>
              </a:tblGrid>
              <a:tr h="525708">
                <a:tc>
                  <a:txBody>
                    <a:bodyPr/>
                    <a:lstStyle/>
                    <a:p>
                      <a:r>
                        <a:rPr lang="en-US" b="0">
                          <a:solidFill>
                            <a:schemeClr val="tx1"/>
                          </a:solidFill>
                          <a:effectLst/>
                          <a:latin typeface="Arial"/>
                        </a:rPr>
                        <a:t>A Seat at the Table: Open communication and shared decision making</a:t>
                      </a:r>
                    </a:p>
                  </a:txBody>
                  <a:tcPr anchor="ctr">
                    <a:solidFill>
                      <a:schemeClr val="accent1">
                        <a:lumMod val="20000"/>
                        <a:lumOff val="80000"/>
                      </a:schemeClr>
                    </a:solidFill>
                  </a:tcPr>
                </a:tc>
                <a:tc>
                  <a:txBody>
                    <a:bodyPr/>
                    <a:lstStyle/>
                    <a:p>
                      <a:r>
                        <a:rPr lang="en-US" b="0">
                          <a:solidFill>
                            <a:schemeClr val="tx1"/>
                          </a:solidFill>
                          <a:effectLst/>
                          <a:latin typeface="Arial"/>
                        </a:rPr>
                        <a:t>Michelle Barber (OR)</a:t>
                      </a:r>
                    </a:p>
                  </a:txBody>
                  <a:tcPr anchor="ctr">
                    <a:solidFill>
                      <a:schemeClr val="accent1">
                        <a:lumMod val="20000"/>
                        <a:lumOff val="80000"/>
                      </a:schemeClr>
                    </a:solidFill>
                  </a:tcPr>
                </a:tc>
                <a:extLst>
                  <a:ext uri="{0D108BD9-81ED-4DB2-BD59-A6C34878D82A}">
                    <a16:rowId xmlns:a16="http://schemas.microsoft.com/office/drawing/2014/main" val="3279760628"/>
                  </a:ext>
                </a:extLst>
              </a:tr>
              <a:tr h="477916">
                <a:tc>
                  <a:txBody>
                    <a:bodyPr/>
                    <a:lstStyle/>
                    <a:p>
                      <a:r>
                        <a:rPr lang="en-US">
                          <a:effectLst/>
                          <a:latin typeface="Arial"/>
                        </a:rPr>
                        <a:t>USDS pilot on the DMI Building Block data pipeline</a:t>
                      </a:r>
                    </a:p>
                  </a:txBody>
                  <a:tcPr anchor="ctr"/>
                </a:tc>
                <a:tc>
                  <a:txBody>
                    <a:bodyPr/>
                    <a:lstStyle/>
                    <a:p>
                      <a:r>
                        <a:rPr lang="en-US">
                          <a:effectLst/>
                          <a:latin typeface="Arial"/>
                        </a:rPr>
                        <a:t>Rebecca Early (VA)</a:t>
                      </a:r>
                    </a:p>
                  </a:txBody>
                  <a:tcPr anchor="ctr"/>
                </a:tc>
                <a:extLst>
                  <a:ext uri="{0D108BD9-81ED-4DB2-BD59-A6C34878D82A}">
                    <a16:rowId xmlns:a16="http://schemas.microsoft.com/office/drawing/2014/main" val="2165031185"/>
                  </a:ext>
                </a:extLst>
              </a:tr>
              <a:tr h="477916">
                <a:tc>
                  <a:txBody>
                    <a:bodyPr/>
                    <a:lstStyle/>
                    <a:p>
                      <a:r>
                        <a:rPr lang="en-US">
                          <a:effectLst/>
                          <a:latin typeface="Arial"/>
                        </a:rPr>
                        <a:t>USDS Data Integrations Building Blocks Development Pilot</a:t>
                      </a:r>
                    </a:p>
                  </a:txBody>
                  <a:tcPr anchor="ctr"/>
                </a:tc>
                <a:tc>
                  <a:txBody>
                    <a:bodyPr/>
                    <a:lstStyle/>
                    <a:p>
                      <a:r>
                        <a:rPr lang="en-US">
                          <a:effectLst/>
                          <a:latin typeface="Arial"/>
                        </a:rPr>
                        <a:t>Rebecca Fisher (LA County)</a:t>
                      </a:r>
                    </a:p>
                  </a:txBody>
                  <a:tcPr anchor="ctr"/>
                </a:tc>
                <a:extLst>
                  <a:ext uri="{0D108BD9-81ED-4DB2-BD59-A6C34878D82A}">
                    <a16:rowId xmlns:a16="http://schemas.microsoft.com/office/drawing/2014/main" val="662105088"/>
                  </a:ext>
                </a:extLst>
              </a:tr>
              <a:tr h="836353">
                <a:tc>
                  <a:txBody>
                    <a:bodyPr/>
                    <a:lstStyle/>
                    <a:p>
                      <a:r>
                        <a:rPr lang="en-US">
                          <a:effectLst/>
                          <a:latin typeface="Arial"/>
                        </a:rPr>
                        <a:t>Syndromic Surveillance partnership- State of Alaska &amp; Alaska Native Tribal Epi Center</a:t>
                      </a:r>
                    </a:p>
                  </a:txBody>
                  <a:tcPr anchor="ctr"/>
                </a:tc>
                <a:tc>
                  <a:txBody>
                    <a:bodyPr/>
                    <a:lstStyle/>
                    <a:p>
                      <a:r>
                        <a:rPr lang="en-US">
                          <a:effectLst/>
                          <a:latin typeface="Arial"/>
                        </a:rPr>
                        <a:t>Anna Frick (AK)</a:t>
                      </a:r>
                    </a:p>
                  </a:txBody>
                  <a:tcPr anchor="ctr"/>
                </a:tc>
                <a:extLst>
                  <a:ext uri="{0D108BD9-81ED-4DB2-BD59-A6C34878D82A}">
                    <a16:rowId xmlns:a16="http://schemas.microsoft.com/office/drawing/2014/main" val="2006316603"/>
                  </a:ext>
                </a:extLst>
              </a:tr>
              <a:tr h="836353">
                <a:tc>
                  <a:txBody>
                    <a:bodyPr/>
                    <a:lstStyle/>
                    <a:p>
                      <a:r>
                        <a:rPr lang="en-US">
                          <a:effectLst/>
                          <a:latin typeface="Arial"/>
                        </a:rPr>
                        <a:t>What is the Medicolegal Death Investigation Data Modernization Initiative and Why Should Public Health Care?</a:t>
                      </a:r>
                    </a:p>
                  </a:txBody>
                  <a:tcPr anchor="ctr"/>
                </a:tc>
                <a:tc>
                  <a:txBody>
                    <a:bodyPr/>
                    <a:lstStyle/>
                    <a:p>
                      <a:r>
                        <a:rPr lang="en-US">
                          <a:effectLst/>
                          <a:latin typeface="Arial"/>
                        </a:rPr>
                        <a:t>Michele </a:t>
                      </a:r>
                      <a:r>
                        <a:rPr lang="en-US" err="1">
                          <a:effectLst/>
                          <a:latin typeface="Arial"/>
                        </a:rPr>
                        <a:t>Trofatter</a:t>
                      </a:r>
                      <a:r>
                        <a:rPr lang="en-US">
                          <a:effectLst/>
                          <a:latin typeface="Arial"/>
                        </a:rPr>
                        <a:t> (CDC </a:t>
                      </a:r>
                      <a:r>
                        <a:rPr lang="en-US" err="1">
                          <a:effectLst/>
                          <a:latin typeface="Arial"/>
                        </a:rPr>
                        <a:t>Fdn</a:t>
                      </a:r>
                      <a:r>
                        <a:rPr lang="en-US">
                          <a:effectLst/>
                          <a:latin typeface="Arial"/>
                        </a:rPr>
                        <a:t>)</a:t>
                      </a:r>
                    </a:p>
                  </a:txBody>
                  <a:tcPr anchor="ctr"/>
                </a:tc>
                <a:extLst>
                  <a:ext uri="{0D108BD9-81ED-4DB2-BD59-A6C34878D82A}">
                    <a16:rowId xmlns:a16="http://schemas.microsoft.com/office/drawing/2014/main" val="1289591246"/>
                  </a:ext>
                </a:extLst>
              </a:tr>
              <a:tr h="477916">
                <a:tc>
                  <a:txBody>
                    <a:bodyPr/>
                    <a:lstStyle/>
                    <a:p>
                      <a:r>
                        <a:rPr lang="en-US">
                          <a:effectLst/>
                          <a:latin typeface="Arial"/>
                        </a:rPr>
                        <a:t>Climbing The Technical Assistance Hill with APHL</a:t>
                      </a:r>
                    </a:p>
                  </a:txBody>
                  <a:tcPr anchor="ctr"/>
                </a:tc>
                <a:tc>
                  <a:txBody>
                    <a:bodyPr/>
                    <a:lstStyle/>
                    <a:p>
                      <a:r>
                        <a:rPr lang="en-US">
                          <a:effectLst/>
                          <a:latin typeface="Arial"/>
                        </a:rPr>
                        <a:t>Vanessa Holley (APHL)</a:t>
                      </a:r>
                    </a:p>
                  </a:txBody>
                  <a:tcPr anchor="ctr"/>
                </a:tc>
                <a:extLst>
                  <a:ext uri="{0D108BD9-81ED-4DB2-BD59-A6C34878D82A}">
                    <a16:rowId xmlns:a16="http://schemas.microsoft.com/office/drawing/2014/main" val="1226297142"/>
                  </a:ext>
                </a:extLst>
              </a:tr>
            </a:tbl>
          </a:graphicData>
        </a:graphic>
      </p:graphicFrame>
    </p:spTree>
    <p:extLst>
      <p:ext uri="{BB962C8B-B14F-4D97-AF65-F5344CB8AC3E}">
        <p14:creationId xmlns:p14="http://schemas.microsoft.com/office/powerpoint/2010/main" val="1785862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a:normAutofit/>
          </a:bodyPr>
          <a:lstStyle/>
          <a:p>
            <a:r>
              <a:rPr lang="en-US" sz="2400" b="1">
                <a:latin typeface="Arial"/>
                <a:cs typeface="Arial"/>
              </a:rPr>
              <a:t>2023 Surveillance/ Informatics Workshop: </a:t>
            </a:r>
            <a:br>
              <a:rPr lang="en-US" sz="2400">
                <a:latin typeface="Arial"/>
                <a:cs typeface="Arial"/>
              </a:rPr>
            </a:br>
            <a:r>
              <a:rPr lang="en-US" sz="2400">
                <a:latin typeface="Arial"/>
                <a:cs typeface="Arial"/>
              </a:rPr>
              <a:t>Ascending to New Heights in Surveillance &amp; Informatics</a:t>
            </a:r>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323193"/>
            <a:ext cx="11627913" cy="4844426"/>
          </a:xfrm>
        </p:spPr>
        <p:txBody>
          <a:bodyPr vert="horz" lIns="38576" tIns="19289" rIns="38576" bIns="19289" rtlCol="0" anchor="t">
            <a:normAutofit/>
          </a:bodyPr>
          <a:lstStyle/>
          <a:p>
            <a:pPr marL="0" indent="0">
              <a:buNone/>
            </a:pPr>
            <a:r>
              <a:rPr lang="en-US" b="1">
                <a:solidFill>
                  <a:srgbClr val="404040"/>
                </a:solidFill>
                <a:latin typeface="Arial"/>
                <a:cs typeface="Arial"/>
              </a:rPr>
              <a:t>Afternoon Speaker: </a:t>
            </a:r>
            <a:r>
              <a:rPr lang="en-US">
                <a:solidFill>
                  <a:srgbClr val="404040"/>
                </a:solidFill>
                <a:latin typeface="Arial"/>
                <a:cs typeface="Arial"/>
              </a:rPr>
              <a:t>Erin Holt Coyne (TN): Initiatives of Consequence</a:t>
            </a:r>
          </a:p>
          <a:p>
            <a:pPr marL="0" indent="0">
              <a:buNone/>
            </a:pPr>
            <a:r>
              <a:rPr lang="en-US" b="1">
                <a:solidFill>
                  <a:srgbClr val="404040"/>
                </a:solidFill>
                <a:latin typeface="Arial"/>
                <a:cs typeface="Arial"/>
              </a:rPr>
              <a:t>Afternoon Panel:</a:t>
            </a:r>
            <a:endParaRPr lang="en-US">
              <a:cs typeface="Calibri"/>
            </a:endParaRPr>
          </a:p>
          <a:p>
            <a:pPr marL="0" indent="0">
              <a:buNone/>
            </a:pPr>
            <a:r>
              <a:rPr lang="en-US" sz="2000">
                <a:latin typeface="Arial"/>
                <a:cs typeface="Arial"/>
              </a:rPr>
              <a:t>Characterize the changing landscape and the need for public health to be engaged in the conversations that will shape public health practice in the future</a:t>
            </a:r>
            <a:endParaRPr lang="en-US">
              <a:cs typeface="Calibri" panose="020F0502020204030204"/>
            </a:endParaRPr>
          </a:p>
          <a:p>
            <a:pPr marL="0" indent="0">
              <a:buNone/>
            </a:pPr>
            <a:endParaRPr lang="en-US" sz="2000">
              <a:latin typeface="Arial"/>
              <a:cs typeface="Arial"/>
            </a:endParaRPr>
          </a:p>
          <a:p>
            <a:pPr marL="0" indent="0">
              <a:buNone/>
            </a:pPr>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graphicFrame>
        <p:nvGraphicFramePr>
          <p:cNvPr id="6" name="Table 5">
            <a:extLst>
              <a:ext uri="{FF2B5EF4-FFF2-40B4-BE49-F238E27FC236}">
                <a16:creationId xmlns:a16="http://schemas.microsoft.com/office/drawing/2014/main" id="{C2186160-3751-1874-804E-66B3890ADAFE}"/>
              </a:ext>
            </a:extLst>
          </p:cNvPr>
          <p:cNvGraphicFramePr>
            <a:graphicFrameLocks noGrp="1"/>
          </p:cNvGraphicFramePr>
          <p:nvPr>
            <p:extLst>
              <p:ext uri="{D42A27DB-BD31-4B8C-83A1-F6EECF244321}">
                <p14:modId xmlns:p14="http://schemas.microsoft.com/office/powerpoint/2010/main" val="2200850748"/>
              </p:ext>
            </p:extLst>
          </p:nvPr>
        </p:nvGraphicFramePr>
        <p:xfrm>
          <a:off x="225778" y="3066815"/>
          <a:ext cx="11430569" cy="2834640"/>
        </p:xfrm>
        <a:graphic>
          <a:graphicData uri="http://schemas.openxmlformats.org/drawingml/2006/table">
            <a:tbl>
              <a:tblPr firstRow="1" bandRow="1">
                <a:tableStyleId>{5C22544A-7EE6-4342-B048-85BDC9FD1C3A}</a:tableStyleId>
              </a:tblPr>
              <a:tblGrid>
                <a:gridCol w="8974666">
                  <a:extLst>
                    <a:ext uri="{9D8B030D-6E8A-4147-A177-3AD203B41FA5}">
                      <a16:colId xmlns:a16="http://schemas.microsoft.com/office/drawing/2014/main" val="3893340504"/>
                    </a:ext>
                  </a:extLst>
                </a:gridCol>
                <a:gridCol w="2455903">
                  <a:extLst>
                    <a:ext uri="{9D8B030D-6E8A-4147-A177-3AD203B41FA5}">
                      <a16:colId xmlns:a16="http://schemas.microsoft.com/office/drawing/2014/main" val="1059465789"/>
                    </a:ext>
                  </a:extLst>
                </a:gridCol>
              </a:tblGrid>
              <a:tr h="0">
                <a:tc>
                  <a:txBody>
                    <a:bodyPr/>
                    <a:lstStyle/>
                    <a:p>
                      <a:r>
                        <a:rPr lang="en-US" b="0">
                          <a:solidFill>
                            <a:schemeClr val="tx1"/>
                          </a:solidFill>
                          <a:effectLst/>
                          <a:latin typeface="Arial"/>
                        </a:rPr>
                        <a:t>United States Core Data for Interoperability (USCDI) &amp; USCDI +, </a:t>
                      </a:r>
                      <a:br>
                        <a:rPr lang="en-US" b="0">
                          <a:solidFill>
                            <a:srgbClr val="000000"/>
                          </a:solidFill>
                          <a:effectLst/>
                          <a:latin typeface="Arial"/>
                        </a:rPr>
                      </a:br>
                      <a:r>
                        <a:rPr lang="en-US" b="0">
                          <a:solidFill>
                            <a:schemeClr val="tx1"/>
                          </a:solidFill>
                          <a:effectLst/>
                          <a:latin typeface="Arial"/>
                        </a:rPr>
                        <a:t>Trusted Exchange Framework and Common Agreement (TEFCA), &amp; Helios</a:t>
                      </a:r>
                    </a:p>
                  </a:txBody>
                  <a:tcPr anchor="ctr">
                    <a:solidFill>
                      <a:schemeClr val="accent1">
                        <a:lumMod val="20000"/>
                        <a:lumOff val="80000"/>
                      </a:schemeClr>
                    </a:solidFill>
                  </a:tcPr>
                </a:tc>
                <a:tc>
                  <a:txBody>
                    <a:bodyPr/>
                    <a:lstStyle/>
                    <a:p>
                      <a:r>
                        <a:rPr lang="en-US" b="0">
                          <a:solidFill>
                            <a:schemeClr val="tx1"/>
                          </a:solidFill>
                          <a:effectLst/>
                          <a:latin typeface="Arial"/>
                        </a:rPr>
                        <a:t>Rachel Abbey (ONC) &amp; Grace Mandel (CDC)</a:t>
                      </a:r>
                    </a:p>
                  </a:txBody>
                  <a:tcPr anchor="ctr">
                    <a:solidFill>
                      <a:schemeClr val="accent1">
                        <a:lumMod val="20000"/>
                        <a:lumOff val="80000"/>
                      </a:schemeClr>
                    </a:solidFill>
                  </a:tcPr>
                </a:tc>
                <a:extLst>
                  <a:ext uri="{0D108BD9-81ED-4DB2-BD59-A6C34878D82A}">
                    <a16:rowId xmlns:a16="http://schemas.microsoft.com/office/drawing/2014/main" val="451837617"/>
                  </a:ext>
                </a:extLst>
              </a:tr>
              <a:tr h="533400">
                <a:tc>
                  <a:txBody>
                    <a:bodyPr/>
                    <a:lstStyle/>
                    <a:p>
                      <a:r>
                        <a:rPr lang="en-US">
                          <a:effectLst/>
                          <a:latin typeface="Arial"/>
                        </a:rPr>
                        <a:t>Public Health Fast Healthcare Interoperability Resources (FHIR) Implementation Collaborative</a:t>
                      </a:r>
                    </a:p>
                  </a:txBody>
                  <a:tcPr anchor="ctr"/>
                </a:tc>
                <a:tc>
                  <a:txBody>
                    <a:bodyPr/>
                    <a:lstStyle/>
                    <a:p>
                      <a:r>
                        <a:rPr lang="en-US">
                          <a:effectLst/>
                          <a:latin typeface="Arial"/>
                        </a:rPr>
                        <a:t>Justin Irving (MITRE)</a:t>
                      </a:r>
                    </a:p>
                  </a:txBody>
                  <a:tcPr anchor="ctr"/>
                </a:tc>
                <a:extLst>
                  <a:ext uri="{0D108BD9-81ED-4DB2-BD59-A6C34878D82A}">
                    <a16:rowId xmlns:a16="http://schemas.microsoft.com/office/drawing/2014/main" val="3508045773"/>
                  </a:ext>
                </a:extLst>
              </a:tr>
              <a:tr h="457200">
                <a:tc>
                  <a:txBody>
                    <a:bodyPr/>
                    <a:lstStyle/>
                    <a:p>
                      <a:r>
                        <a:rPr lang="en-US">
                          <a:effectLst/>
                          <a:latin typeface="Arial"/>
                        </a:rPr>
                        <a:t>Health Information Technology Advisory Committee (HITAC) Public Health System Certification</a:t>
                      </a:r>
                    </a:p>
                  </a:txBody>
                  <a:tcPr anchor="ctr"/>
                </a:tc>
                <a:tc>
                  <a:txBody>
                    <a:bodyPr/>
                    <a:lstStyle/>
                    <a:p>
                      <a:r>
                        <a:rPr lang="en-US">
                          <a:effectLst/>
                          <a:latin typeface="Arial"/>
                        </a:rPr>
                        <a:t>Bryant Karras (WA)</a:t>
                      </a:r>
                    </a:p>
                  </a:txBody>
                  <a:tcPr anchor="ctr"/>
                </a:tc>
                <a:extLst>
                  <a:ext uri="{0D108BD9-81ED-4DB2-BD59-A6C34878D82A}">
                    <a16:rowId xmlns:a16="http://schemas.microsoft.com/office/drawing/2014/main" val="880833357"/>
                  </a:ext>
                </a:extLst>
              </a:tr>
              <a:tr h="457200">
                <a:tc>
                  <a:txBody>
                    <a:bodyPr/>
                    <a:lstStyle/>
                    <a:p>
                      <a:r>
                        <a:rPr lang="en-US">
                          <a:effectLst/>
                          <a:latin typeface="Arial"/>
                        </a:rPr>
                        <a:t>Engaging with CDC on Data Modernization and the Public Health Data Strategy</a:t>
                      </a:r>
                    </a:p>
                  </a:txBody>
                  <a:tcPr anchor="ctr"/>
                </a:tc>
                <a:tc>
                  <a:txBody>
                    <a:bodyPr/>
                    <a:lstStyle/>
                    <a:p>
                      <a:r>
                        <a:rPr lang="en-US">
                          <a:effectLst/>
                          <a:latin typeface="Arial"/>
                        </a:rPr>
                        <a:t>Lesliann Helmus (CDC)</a:t>
                      </a:r>
                    </a:p>
                  </a:txBody>
                  <a:tcPr anchor="ctr"/>
                </a:tc>
                <a:extLst>
                  <a:ext uri="{0D108BD9-81ED-4DB2-BD59-A6C34878D82A}">
                    <a16:rowId xmlns:a16="http://schemas.microsoft.com/office/drawing/2014/main" val="2403715597"/>
                  </a:ext>
                </a:extLst>
              </a:tr>
            </a:tbl>
          </a:graphicData>
        </a:graphic>
      </p:graphicFrame>
    </p:spTree>
    <p:extLst>
      <p:ext uri="{BB962C8B-B14F-4D97-AF65-F5344CB8AC3E}">
        <p14:creationId xmlns:p14="http://schemas.microsoft.com/office/powerpoint/2010/main" val="3051327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a:normAutofit/>
          </a:bodyPr>
          <a:lstStyle/>
          <a:p>
            <a:r>
              <a:rPr lang="en-US" sz="2400" b="1">
                <a:latin typeface="Arial"/>
                <a:cs typeface="Arial"/>
              </a:rPr>
              <a:t>2023 Surveillance/ Informatics Workshop: </a:t>
            </a:r>
            <a:br>
              <a:rPr lang="en-US" sz="2400">
                <a:latin typeface="Arial"/>
                <a:cs typeface="Arial"/>
              </a:rPr>
            </a:br>
            <a:r>
              <a:rPr lang="en-US" sz="2400">
                <a:latin typeface="Arial"/>
                <a:cs typeface="Arial"/>
              </a:rPr>
              <a:t>Ascending to New Heights in Surveillance &amp; Informatics</a:t>
            </a:r>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a:xfrm>
            <a:off x="283784" y="1392337"/>
            <a:ext cx="11627913" cy="5461082"/>
          </a:xfrm>
        </p:spPr>
        <p:txBody>
          <a:bodyPr vert="horz" lIns="38576" tIns="19289" rIns="38576" bIns="19289" rtlCol="0" anchor="t">
            <a:normAutofit/>
          </a:bodyPr>
          <a:lstStyle/>
          <a:p>
            <a:pPr marL="0" indent="0" algn="ctr">
              <a:buNone/>
            </a:pPr>
            <a:r>
              <a:rPr lang="en-US" b="1">
                <a:solidFill>
                  <a:srgbClr val="404040"/>
                </a:solidFill>
                <a:latin typeface="Arial"/>
                <a:cs typeface="Arial"/>
              </a:rPr>
              <a:t>Afternoon Interactive Activity:</a:t>
            </a:r>
            <a:r>
              <a:rPr lang="en-US">
                <a:solidFill>
                  <a:srgbClr val="404040"/>
                </a:solidFill>
                <a:latin typeface="Arial"/>
                <a:cs typeface="Arial"/>
              </a:rPr>
              <a:t> 3-2-1</a:t>
            </a:r>
            <a:endParaRPr lang="en-US"/>
          </a:p>
          <a:p>
            <a:pPr marL="0" indent="0" algn="ctr">
              <a:buNone/>
            </a:pPr>
            <a:r>
              <a:rPr lang="en-US" sz="2400" i="1">
                <a:solidFill>
                  <a:srgbClr val="404040"/>
                </a:solidFill>
                <a:latin typeface="Arial"/>
                <a:cs typeface="Arial"/>
              </a:rPr>
              <a:t>facilitated by Rachelle Boulton (UT) </a:t>
            </a:r>
            <a:endParaRPr lang="en-US" sz="2400" i="1">
              <a:latin typeface="Arial"/>
              <a:cs typeface="Arial"/>
            </a:endParaRPr>
          </a:p>
          <a:p>
            <a:pPr marL="0" indent="0">
              <a:buNone/>
            </a:pPr>
            <a:r>
              <a:rPr lang="en-US">
                <a:latin typeface="Arial"/>
                <a:cs typeface="Arial"/>
              </a:rPr>
              <a:t>Participants reflected and shared on opportunities, ideas, or aspirations from the workshop that will elevate the public health voice in surveillance and informatics for impact across all levels.</a:t>
            </a:r>
          </a:p>
          <a:p>
            <a:pPr marL="0" indent="0">
              <a:buNone/>
            </a:pPr>
            <a:endParaRPr lang="en-US">
              <a:latin typeface="Arial"/>
              <a:cs typeface="Arial"/>
            </a:endParaRPr>
          </a:p>
          <a:p>
            <a:pPr marL="0" indent="0" algn="ctr">
              <a:buNone/>
            </a:pPr>
            <a:r>
              <a:rPr lang="en-US" b="1">
                <a:latin typeface="Arial"/>
                <a:cs typeface="Arial"/>
              </a:rPr>
              <a:t>3</a:t>
            </a:r>
            <a:r>
              <a:rPr lang="en-US">
                <a:latin typeface="Arial"/>
                <a:cs typeface="Arial"/>
              </a:rPr>
              <a:t> opportunities, ideas or aspirations- National level</a:t>
            </a:r>
          </a:p>
          <a:p>
            <a:pPr marL="0" indent="0" algn="ctr">
              <a:buNone/>
            </a:pPr>
            <a:r>
              <a:rPr lang="en-US" b="1">
                <a:latin typeface="Arial"/>
                <a:cs typeface="Arial"/>
              </a:rPr>
              <a:t>2</a:t>
            </a:r>
            <a:r>
              <a:rPr lang="en-US">
                <a:latin typeface="Arial"/>
                <a:cs typeface="Arial"/>
              </a:rPr>
              <a:t> opportunities, ideas or aspirations- Jurisdictional level</a:t>
            </a:r>
          </a:p>
          <a:p>
            <a:pPr marL="0" indent="0" algn="ctr">
              <a:buNone/>
            </a:pPr>
            <a:r>
              <a:rPr lang="en-US" b="1">
                <a:latin typeface="Arial"/>
                <a:cs typeface="Arial"/>
              </a:rPr>
              <a:t>1</a:t>
            </a:r>
            <a:r>
              <a:rPr lang="en-US">
                <a:latin typeface="Arial"/>
                <a:cs typeface="Arial"/>
              </a:rPr>
              <a:t> opportunity, idea or aspiration- Individual level</a:t>
            </a:r>
          </a:p>
          <a:p>
            <a:pPr marL="0" indent="0">
              <a:buNone/>
            </a:pPr>
            <a:endParaRPr lang="en-US" sz="2000">
              <a:latin typeface="Arial"/>
              <a:cs typeface="Arial"/>
            </a:endParaRPr>
          </a:p>
          <a:p>
            <a:pPr marL="0" indent="0">
              <a:buNone/>
            </a:pPr>
            <a:endParaRPr lang="en-US" sz="2000">
              <a:highlight>
                <a:srgbClr val="FFFF00"/>
              </a:highlight>
              <a:latin typeface="Arial"/>
              <a:cs typeface="Arial"/>
            </a:endParaRPr>
          </a:p>
          <a:p>
            <a:pPr marL="0" indent="0">
              <a:buNone/>
            </a:pPr>
            <a:endParaRPr lang="en-US" sz="2000">
              <a:latin typeface="Arial"/>
              <a:cs typeface="Arial"/>
            </a:endParaRPr>
          </a:p>
          <a:p>
            <a:pPr marL="0" indent="0">
              <a:buNone/>
            </a:pPr>
            <a:endParaRPr lang="en-US" b="1">
              <a:latin typeface="Arial"/>
              <a:cs typeface="Arial"/>
            </a:endParaRPr>
          </a:p>
          <a:p>
            <a:pPr lvl="1"/>
            <a:endParaRPr lang="en-US">
              <a:latin typeface="Arial"/>
              <a:cs typeface="Arial"/>
            </a:endParaRPr>
          </a:p>
          <a:p>
            <a:endParaRPr lang="en-US">
              <a:latin typeface="Calibri" panose="020F0502020204030204"/>
              <a:cs typeface="Calibri" panose="020F0502020204030204"/>
            </a:endParaRPr>
          </a:p>
        </p:txBody>
      </p:sp>
    </p:spTree>
    <p:extLst>
      <p:ext uri="{BB962C8B-B14F-4D97-AF65-F5344CB8AC3E}">
        <p14:creationId xmlns:p14="http://schemas.microsoft.com/office/powerpoint/2010/main" val="2029544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80372E-E15D-4D21-9663-65DD03863B8B}"/>
              </a:ext>
            </a:extLst>
          </p:cNvPr>
          <p:cNvSpPr>
            <a:spLocks noGrp="1"/>
          </p:cNvSpPr>
          <p:nvPr>
            <p:ph type="title" idx="4294967295"/>
          </p:nvPr>
        </p:nvSpPr>
        <p:spPr>
          <a:xfrm>
            <a:off x="4873659" y="2582945"/>
            <a:ext cx="7318342" cy="877806"/>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ctr">
              <a:spcBef>
                <a:spcPts val="422"/>
              </a:spcBef>
              <a:defRPr/>
            </a:pPr>
            <a:r>
              <a:rPr lang="en-US" sz="2800">
                <a:solidFill>
                  <a:schemeClr val="bg1"/>
                </a:solidFill>
                <a:latin typeface="Arial"/>
                <a:ea typeface="+mn-ea"/>
                <a:cs typeface="Arial"/>
              </a:rPr>
              <a:t>Review of Approved 2023 CSTE Position Statements - Meredith Lichtenstein Cone</a:t>
            </a:r>
          </a:p>
        </p:txBody>
      </p:sp>
    </p:spTree>
    <p:extLst>
      <p:ext uri="{BB962C8B-B14F-4D97-AF65-F5344CB8AC3E}">
        <p14:creationId xmlns:p14="http://schemas.microsoft.com/office/powerpoint/2010/main" val="4205451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r>
              <a:rPr lang="en-US">
                <a:latin typeface="Arial"/>
                <a:cs typeface="Arial"/>
              </a:rPr>
              <a:t>Approved 2023 Position Statements</a:t>
            </a:r>
            <a:endParaRPr lang="en-US"/>
          </a:p>
        </p:txBody>
      </p:sp>
      <p:sp>
        <p:nvSpPr>
          <p:cNvPr id="5" name="Content Placeholder 4">
            <a:extLst>
              <a:ext uri="{FF2B5EF4-FFF2-40B4-BE49-F238E27FC236}">
                <a16:creationId xmlns:a16="http://schemas.microsoft.com/office/drawing/2014/main" id="{F8AF226F-8EE9-B2AA-1232-7F455EC9D7D4}"/>
              </a:ext>
            </a:extLst>
          </p:cNvPr>
          <p:cNvSpPr>
            <a:spLocks noGrp="1"/>
          </p:cNvSpPr>
          <p:nvPr>
            <p:ph idx="1"/>
          </p:nvPr>
        </p:nvSpPr>
        <p:spPr>
          <a:xfrm>
            <a:off x="283784" y="1547310"/>
            <a:ext cx="11627913" cy="4663418"/>
          </a:xfrm>
        </p:spPr>
        <p:txBody>
          <a:bodyPr vert="horz" lIns="91440" tIns="45720" rIns="91440" bIns="45720" rtlCol="0" anchor="t">
            <a:normAutofit/>
          </a:bodyPr>
          <a:lstStyle/>
          <a:p>
            <a:pPr>
              <a:lnSpc>
                <a:spcPct val="80000"/>
              </a:lnSpc>
            </a:pPr>
            <a:r>
              <a:rPr lang="en-US" b="1">
                <a:latin typeface="Arial"/>
                <a:cs typeface="Arial"/>
              </a:rPr>
              <a:t>23-ID-01</a:t>
            </a:r>
            <a:r>
              <a:rPr lang="en-US">
                <a:latin typeface="Arial"/>
                <a:cs typeface="Arial"/>
              </a:rPr>
              <a:t>: Update to Public Health Reporting and National Notification for </a:t>
            </a:r>
            <a:r>
              <a:rPr lang="en-US" b="1">
                <a:latin typeface="Arial"/>
                <a:cs typeface="Arial"/>
              </a:rPr>
              <a:t>Anaplasmosis</a:t>
            </a:r>
          </a:p>
          <a:p>
            <a:pPr lvl="1">
              <a:lnSpc>
                <a:spcPct val="80000"/>
              </a:lnSpc>
            </a:pPr>
            <a:r>
              <a:rPr lang="en-US">
                <a:latin typeface="Arial"/>
                <a:cs typeface="Arial"/>
              </a:rPr>
              <a:t>Updates 09-ID-15, separates anaplasmosis from ehrlichiosis</a:t>
            </a:r>
          </a:p>
          <a:p>
            <a:pPr lvl="1">
              <a:lnSpc>
                <a:spcPct val="80000"/>
              </a:lnSpc>
            </a:pPr>
            <a:r>
              <a:rPr lang="en-US">
                <a:latin typeface="Arial"/>
                <a:cs typeface="Arial"/>
              </a:rPr>
              <a:t>Removes “Ehrlichiosis/Anaplasmosis, undetermined” from notifications</a:t>
            </a:r>
          </a:p>
          <a:p>
            <a:pPr lvl="1">
              <a:lnSpc>
                <a:spcPct val="80000"/>
              </a:lnSpc>
            </a:pPr>
            <a:r>
              <a:rPr lang="en-US">
                <a:latin typeface="Arial"/>
                <a:cs typeface="Arial"/>
              </a:rPr>
              <a:t>Specifies publication in NNDSS annual tables only </a:t>
            </a:r>
            <a:endParaRPr lang="en-US">
              <a:latin typeface="Arial" panose="020B0604020202020204" pitchFamily="34" charset="0"/>
              <a:cs typeface="Arial" panose="020B0604020202020204" pitchFamily="34" charset="0"/>
            </a:endParaRPr>
          </a:p>
          <a:p>
            <a:pPr>
              <a:lnSpc>
                <a:spcPct val="80000"/>
              </a:lnSpc>
            </a:pPr>
            <a:r>
              <a:rPr lang="en-US" b="1">
                <a:latin typeface="Arial"/>
                <a:cs typeface="Arial"/>
              </a:rPr>
              <a:t>23-ID-04</a:t>
            </a:r>
            <a:r>
              <a:rPr lang="en-US">
                <a:latin typeface="Arial"/>
                <a:cs typeface="Arial"/>
              </a:rPr>
              <a:t>: Update to Public Health Reporting and National Notification for </a:t>
            </a:r>
            <a:r>
              <a:rPr lang="en-US" b="1">
                <a:latin typeface="Arial"/>
                <a:cs typeface="Arial"/>
              </a:rPr>
              <a:t>Ehrlichiosis</a:t>
            </a:r>
          </a:p>
          <a:p>
            <a:pPr lvl="1">
              <a:lnSpc>
                <a:spcPct val="80000"/>
              </a:lnSpc>
            </a:pPr>
            <a:r>
              <a:rPr lang="en-US">
                <a:latin typeface="Arial"/>
                <a:cs typeface="Arial"/>
              </a:rPr>
              <a:t>Updates 09-ID-15, separates ehrlichiosis from anaplasmosis</a:t>
            </a:r>
          </a:p>
          <a:p>
            <a:pPr lvl="1">
              <a:lnSpc>
                <a:spcPct val="80000"/>
              </a:lnSpc>
            </a:pPr>
            <a:r>
              <a:rPr lang="en-US">
                <a:latin typeface="Arial"/>
                <a:cs typeface="Arial"/>
              </a:rPr>
              <a:t>Adds “</a:t>
            </a:r>
            <a:r>
              <a:rPr lang="en-US" i="1" err="1">
                <a:latin typeface="Arial"/>
                <a:cs typeface="Arial"/>
              </a:rPr>
              <a:t>Ehrlichia</a:t>
            </a:r>
            <a:r>
              <a:rPr lang="en-US" i="1">
                <a:latin typeface="Arial"/>
                <a:cs typeface="Arial"/>
              </a:rPr>
              <a:t> </a:t>
            </a:r>
            <a:r>
              <a:rPr lang="en-US" i="1" err="1">
                <a:latin typeface="Arial"/>
                <a:cs typeface="Arial"/>
              </a:rPr>
              <a:t>muris</a:t>
            </a:r>
            <a:r>
              <a:rPr lang="en-US" i="1">
                <a:latin typeface="Arial"/>
                <a:cs typeface="Arial"/>
              </a:rPr>
              <a:t> </a:t>
            </a:r>
            <a:r>
              <a:rPr lang="en-US" i="1" err="1">
                <a:latin typeface="Arial"/>
                <a:cs typeface="Arial"/>
              </a:rPr>
              <a:t>eauclairensis</a:t>
            </a:r>
            <a:r>
              <a:rPr lang="en-US">
                <a:latin typeface="Arial"/>
                <a:cs typeface="Arial"/>
              </a:rPr>
              <a:t>” and e.g., “</a:t>
            </a:r>
            <a:r>
              <a:rPr lang="en-US" err="1">
                <a:latin typeface="Arial"/>
                <a:cs typeface="Arial"/>
              </a:rPr>
              <a:t>Unspeciated</a:t>
            </a:r>
            <a:r>
              <a:rPr lang="en-US">
                <a:latin typeface="Arial"/>
                <a:cs typeface="Arial"/>
              </a:rPr>
              <a:t> </a:t>
            </a:r>
            <a:r>
              <a:rPr lang="en-US" i="1" err="1">
                <a:latin typeface="Arial"/>
                <a:cs typeface="Arial"/>
              </a:rPr>
              <a:t>Ehrlichia</a:t>
            </a:r>
            <a:r>
              <a:rPr lang="en-US">
                <a:latin typeface="Arial"/>
                <a:cs typeface="Arial"/>
              </a:rPr>
              <a:t>” to notifications</a:t>
            </a:r>
          </a:p>
          <a:p>
            <a:pPr lvl="1">
              <a:lnSpc>
                <a:spcPct val="80000"/>
              </a:lnSpc>
            </a:pPr>
            <a:r>
              <a:rPr lang="en-US">
                <a:latin typeface="Arial"/>
                <a:cs typeface="Arial"/>
              </a:rPr>
              <a:t>Removes “Ehrlichiosis/Anaplasmosis, undetermined” from notifications</a:t>
            </a:r>
          </a:p>
          <a:p>
            <a:pPr lvl="1">
              <a:lnSpc>
                <a:spcPct val="80000"/>
              </a:lnSpc>
            </a:pPr>
            <a:r>
              <a:rPr lang="en-US">
                <a:latin typeface="Arial"/>
                <a:cs typeface="Arial"/>
              </a:rPr>
              <a:t>Specifies publication in NNDSS annual tables only</a:t>
            </a:r>
          </a:p>
        </p:txBody>
      </p:sp>
    </p:spTree>
    <p:extLst>
      <p:ext uri="{BB962C8B-B14F-4D97-AF65-F5344CB8AC3E}">
        <p14:creationId xmlns:p14="http://schemas.microsoft.com/office/powerpoint/2010/main" val="103745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r>
              <a:rPr lang="en-US">
                <a:latin typeface="Arial"/>
                <a:cs typeface="Arial"/>
              </a:rPr>
              <a:t>Approved 2023 Position Statements</a:t>
            </a:r>
            <a:endParaRPr lang="en-US"/>
          </a:p>
        </p:txBody>
      </p:sp>
      <p:sp>
        <p:nvSpPr>
          <p:cNvPr id="5" name="Content Placeholder 4">
            <a:extLst>
              <a:ext uri="{FF2B5EF4-FFF2-40B4-BE49-F238E27FC236}">
                <a16:creationId xmlns:a16="http://schemas.microsoft.com/office/drawing/2014/main" id="{F8AF226F-8EE9-B2AA-1232-7F455EC9D7D4}"/>
              </a:ext>
            </a:extLst>
          </p:cNvPr>
          <p:cNvSpPr>
            <a:spLocks noGrp="1"/>
          </p:cNvSpPr>
          <p:nvPr>
            <p:ph idx="1"/>
          </p:nvPr>
        </p:nvSpPr>
        <p:spPr>
          <a:xfrm>
            <a:off x="283784" y="1547310"/>
            <a:ext cx="11627913" cy="4663418"/>
          </a:xfrm>
        </p:spPr>
        <p:txBody>
          <a:bodyPr>
            <a:normAutofit/>
          </a:bodyPr>
          <a:lstStyle/>
          <a:p>
            <a:r>
              <a:rPr lang="en-US" b="1">
                <a:latin typeface="Arial" panose="020B0604020202020204" pitchFamily="34" charset="0"/>
                <a:cs typeface="Arial" panose="020B0604020202020204" pitchFamily="34" charset="0"/>
              </a:rPr>
              <a:t>23-ID-02</a:t>
            </a:r>
            <a:r>
              <a:rPr lang="en-US">
                <a:latin typeface="Arial" panose="020B0604020202020204" pitchFamily="34" charset="0"/>
                <a:cs typeface="Arial" panose="020B0604020202020204" pitchFamily="34" charset="0"/>
              </a:rPr>
              <a:t>: Standardized Surveillance Case Definition for </a:t>
            </a:r>
            <a:r>
              <a:rPr lang="en-US" b="1">
                <a:latin typeface="Arial" panose="020B0604020202020204" pitchFamily="34" charset="0"/>
                <a:cs typeface="Arial" panose="020B0604020202020204" pitchFamily="34" charset="0"/>
              </a:rPr>
              <a:t>Congenital Cytomegalovirus (cCMV) Infection and Disease</a:t>
            </a:r>
          </a:p>
          <a:p>
            <a:pPr lvl="1"/>
            <a:r>
              <a:rPr lang="en-US">
                <a:latin typeface="Arial" panose="020B0604020202020204" pitchFamily="34" charset="0"/>
                <a:cs typeface="Arial" panose="020B0604020202020204" pitchFamily="34" charset="0"/>
              </a:rPr>
              <a:t>Establishes standardized case definition for cCMV infection and disease</a:t>
            </a:r>
          </a:p>
          <a:p>
            <a:pPr lvl="1"/>
            <a:r>
              <a:rPr lang="en-US">
                <a:latin typeface="Arial" panose="020B0604020202020204" pitchFamily="34" charset="0"/>
                <a:cs typeface="Arial" panose="020B0604020202020204" pitchFamily="34" charset="0"/>
              </a:rPr>
              <a:t>Does not make cCMV nationally notifiable</a:t>
            </a:r>
          </a:p>
          <a:p>
            <a:r>
              <a:rPr lang="en-US" b="1">
                <a:latin typeface="Arial" panose="020B0604020202020204" pitchFamily="34" charset="0"/>
                <a:cs typeface="Arial" panose="020B0604020202020204" pitchFamily="34" charset="0"/>
              </a:rPr>
              <a:t>23-ID-03</a:t>
            </a:r>
            <a:r>
              <a:rPr lang="en-US">
                <a:latin typeface="Arial" panose="020B0604020202020204" pitchFamily="34" charset="0"/>
                <a:cs typeface="Arial" panose="020B0604020202020204" pitchFamily="34" charset="0"/>
              </a:rPr>
              <a:t>: Public Health Reporting and National Notification of </a:t>
            </a:r>
            <a:r>
              <a:rPr lang="en-US" b="1">
                <a:latin typeface="Arial" panose="020B0604020202020204" pitchFamily="34" charset="0"/>
                <a:cs typeface="Arial" panose="020B0604020202020204" pitchFamily="34" charset="0"/>
              </a:rPr>
              <a:t>Invasive </a:t>
            </a:r>
            <a:r>
              <a:rPr lang="en-US" b="1" i="1">
                <a:latin typeface="Arial" panose="020B0604020202020204" pitchFamily="34" charset="0"/>
                <a:cs typeface="Arial" panose="020B0604020202020204" pitchFamily="34" charset="0"/>
              </a:rPr>
              <a:t>Cronobacter</a:t>
            </a:r>
            <a:r>
              <a:rPr lang="en-US" b="1">
                <a:latin typeface="Arial" panose="020B0604020202020204" pitchFamily="34" charset="0"/>
                <a:cs typeface="Arial" panose="020B0604020202020204" pitchFamily="34" charset="0"/>
              </a:rPr>
              <a:t> Infection Among Infants</a:t>
            </a:r>
          </a:p>
          <a:p>
            <a:pPr lvl="1"/>
            <a:r>
              <a:rPr lang="en-US">
                <a:latin typeface="Arial" panose="020B0604020202020204" pitchFamily="34" charset="0"/>
                <a:cs typeface="Arial" panose="020B0604020202020204" pitchFamily="34" charset="0"/>
              </a:rPr>
              <a:t>Establishes standardized case definition for invasive </a:t>
            </a:r>
            <a:r>
              <a:rPr lang="en-US" i="1">
                <a:latin typeface="Arial" panose="020B0604020202020204" pitchFamily="34" charset="0"/>
                <a:cs typeface="Arial" panose="020B0604020202020204" pitchFamily="34" charset="0"/>
              </a:rPr>
              <a:t>Cronobacter</a:t>
            </a:r>
            <a:r>
              <a:rPr lang="en-US">
                <a:latin typeface="Arial" panose="020B0604020202020204" pitchFamily="34" charset="0"/>
                <a:cs typeface="Arial" panose="020B0604020202020204" pitchFamily="34" charset="0"/>
              </a:rPr>
              <a:t> infection among infants &lt;12 months of age</a:t>
            </a:r>
          </a:p>
          <a:p>
            <a:pPr lvl="1"/>
            <a:r>
              <a:rPr lang="en-US">
                <a:latin typeface="Arial" panose="020B0604020202020204" pitchFamily="34" charset="0"/>
                <a:cs typeface="Arial" panose="020B0604020202020204" pitchFamily="34" charset="0"/>
              </a:rPr>
              <a:t>Adds invasive </a:t>
            </a:r>
            <a:r>
              <a:rPr lang="en-US" i="1">
                <a:latin typeface="Arial" panose="020B0604020202020204" pitchFamily="34" charset="0"/>
                <a:cs typeface="Arial" panose="020B0604020202020204" pitchFamily="34" charset="0"/>
              </a:rPr>
              <a:t>Cronobacter</a:t>
            </a:r>
            <a:r>
              <a:rPr lang="en-US">
                <a:latin typeface="Arial" panose="020B0604020202020204" pitchFamily="34" charset="0"/>
                <a:cs typeface="Arial" panose="020B0604020202020204" pitchFamily="34" charset="0"/>
              </a:rPr>
              <a:t> infections among infants to the </a:t>
            </a:r>
            <a:r>
              <a:rPr lang="en-US" i="1">
                <a:latin typeface="Arial" panose="020B0604020202020204" pitchFamily="34" charset="0"/>
                <a:cs typeface="Arial" panose="020B0604020202020204" pitchFamily="34" charset="0"/>
              </a:rPr>
              <a:t>Nationally Notifiable Conditions List</a:t>
            </a:r>
            <a:r>
              <a:rPr lang="en-US">
                <a:latin typeface="Arial" panose="020B0604020202020204" pitchFamily="34" charset="0"/>
                <a:cs typeface="Arial" panose="020B0604020202020204" pitchFamily="34" charset="0"/>
              </a:rPr>
              <a:t> as “immediately notifiable, urgent (within 24 hours)” for confirmed and probable cases </a:t>
            </a:r>
          </a:p>
        </p:txBody>
      </p:sp>
    </p:spTree>
    <p:extLst>
      <p:ext uri="{BB962C8B-B14F-4D97-AF65-F5344CB8AC3E}">
        <p14:creationId xmlns:p14="http://schemas.microsoft.com/office/powerpoint/2010/main" val="4064207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r>
              <a:rPr lang="en-US">
                <a:latin typeface="Arial"/>
                <a:cs typeface="Arial"/>
              </a:rPr>
              <a:t>Approved 2023 Position Statements</a:t>
            </a:r>
            <a:endParaRPr lang="en-US"/>
          </a:p>
        </p:txBody>
      </p:sp>
      <p:sp>
        <p:nvSpPr>
          <p:cNvPr id="5" name="Content Placeholder 4">
            <a:extLst>
              <a:ext uri="{FF2B5EF4-FFF2-40B4-BE49-F238E27FC236}">
                <a16:creationId xmlns:a16="http://schemas.microsoft.com/office/drawing/2014/main" id="{F8AF226F-8EE9-B2AA-1232-7F455EC9D7D4}"/>
              </a:ext>
            </a:extLst>
          </p:cNvPr>
          <p:cNvSpPr>
            <a:spLocks noGrp="1"/>
          </p:cNvSpPr>
          <p:nvPr>
            <p:ph idx="1"/>
          </p:nvPr>
        </p:nvSpPr>
        <p:spPr>
          <a:xfrm>
            <a:off x="283784" y="1459980"/>
            <a:ext cx="11627913" cy="4827806"/>
          </a:xfrm>
        </p:spPr>
        <p:txBody>
          <a:bodyPr>
            <a:normAutofit fontScale="92500" lnSpcReduction="10000"/>
          </a:bodyPr>
          <a:lstStyle/>
          <a:p>
            <a:r>
              <a:rPr lang="en-US" b="1">
                <a:latin typeface="Arial" panose="020B0604020202020204" pitchFamily="34" charset="0"/>
                <a:cs typeface="Arial" panose="020B0604020202020204" pitchFamily="34" charset="0"/>
              </a:rPr>
              <a:t>23-ID-05</a:t>
            </a:r>
            <a:r>
              <a:rPr lang="en-US">
                <a:latin typeface="Arial" panose="020B0604020202020204" pitchFamily="34" charset="0"/>
                <a:cs typeface="Arial" panose="020B0604020202020204" pitchFamily="34" charset="0"/>
              </a:rPr>
              <a:t>: Update to Public Health Reporting and National Notification for </a:t>
            </a:r>
            <a:r>
              <a:rPr lang="en-US" b="1">
                <a:latin typeface="Arial" panose="020B0604020202020204" pitchFamily="34" charset="0"/>
                <a:cs typeface="Arial" panose="020B0604020202020204" pitchFamily="34" charset="0"/>
              </a:rPr>
              <a:t>Acute and Chronic Hepatitis B Infections</a:t>
            </a:r>
          </a:p>
          <a:p>
            <a:pPr lvl="1"/>
            <a:r>
              <a:rPr lang="en-US">
                <a:latin typeface="Arial" panose="020B0604020202020204" pitchFamily="34" charset="0"/>
                <a:cs typeface="Arial" panose="020B0604020202020204" pitchFamily="34" charset="0"/>
              </a:rPr>
              <a:t>Updates 11-ID-03 and 11-ID-04, combines acute and chronic HBV infections into single position statement</a:t>
            </a:r>
          </a:p>
          <a:p>
            <a:pPr lvl="1"/>
            <a:r>
              <a:rPr lang="en-US">
                <a:latin typeface="Arial" panose="020B0604020202020204" pitchFamily="34" charset="0"/>
                <a:cs typeface="Arial" panose="020B0604020202020204" pitchFamily="34" charset="0"/>
              </a:rPr>
              <a:t>Adds probable acute HBV infection cases to notifications</a:t>
            </a:r>
          </a:p>
          <a:p>
            <a:r>
              <a:rPr lang="en-US" b="1">
                <a:latin typeface="Arial" panose="020B0604020202020204" pitchFamily="34" charset="0"/>
                <a:cs typeface="Arial" panose="020B0604020202020204" pitchFamily="34" charset="0"/>
              </a:rPr>
              <a:t>23-ID-06</a:t>
            </a:r>
            <a:r>
              <a:rPr lang="en-US">
                <a:latin typeface="Arial" panose="020B0604020202020204" pitchFamily="34" charset="0"/>
                <a:cs typeface="Arial" panose="020B0604020202020204" pitchFamily="34" charset="0"/>
              </a:rPr>
              <a:t>: Update to Public Health Reporting and National Notification for </a:t>
            </a:r>
            <a:r>
              <a:rPr lang="en-US" b="1">
                <a:latin typeface="Arial" panose="020B0604020202020204" pitchFamily="34" charset="0"/>
                <a:cs typeface="Arial" panose="020B0604020202020204" pitchFamily="34" charset="0"/>
              </a:rPr>
              <a:t>Mumps</a:t>
            </a:r>
          </a:p>
          <a:p>
            <a:pPr lvl="1"/>
            <a:r>
              <a:rPr lang="en-US">
                <a:latin typeface="Arial" panose="020B0604020202020204" pitchFamily="34" charset="0"/>
                <a:cs typeface="Arial" panose="020B0604020202020204" pitchFamily="34" charset="0"/>
              </a:rPr>
              <a:t>Updates 11-ID-08</a:t>
            </a:r>
          </a:p>
          <a:p>
            <a:pPr lvl="1"/>
            <a:r>
              <a:rPr lang="en-US">
                <a:latin typeface="Arial" panose="020B0604020202020204" pitchFamily="34" charset="0"/>
                <a:cs typeface="Arial" panose="020B0604020202020204" pitchFamily="34" charset="0"/>
              </a:rPr>
              <a:t>No changes were made to national notifiability</a:t>
            </a:r>
          </a:p>
          <a:p>
            <a:r>
              <a:rPr lang="en-US" b="1">
                <a:latin typeface="Arial" panose="020B0604020202020204" pitchFamily="34" charset="0"/>
                <a:cs typeface="Arial" panose="020B0604020202020204" pitchFamily="34" charset="0"/>
              </a:rPr>
              <a:t>23-ID-07</a:t>
            </a:r>
            <a:r>
              <a:rPr lang="en-US">
                <a:latin typeface="Arial" panose="020B0604020202020204" pitchFamily="34" charset="0"/>
                <a:cs typeface="Arial" panose="020B0604020202020204" pitchFamily="34" charset="0"/>
              </a:rPr>
              <a:t>: Update to Public Health Reporting and National Notification for </a:t>
            </a:r>
            <a:r>
              <a:rPr lang="en-US" b="1">
                <a:latin typeface="Arial" panose="020B0604020202020204" pitchFamily="34" charset="0"/>
                <a:cs typeface="Arial" panose="020B0604020202020204" pitchFamily="34" charset="0"/>
              </a:rPr>
              <a:t>Paralytic Poliomyelitis and Nonparalytic Poliovirus Infection</a:t>
            </a:r>
          </a:p>
          <a:p>
            <a:pPr lvl="1"/>
            <a:r>
              <a:rPr lang="en-US">
                <a:latin typeface="Arial" panose="020B0604020202020204" pitchFamily="34" charset="0"/>
                <a:cs typeface="Arial" panose="020B0604020202020204" pitchFamily="34" charset="0"/>
              </a:rPr>
              <a:t>Updates 09-ID-53</a:t>
            </a:r>
          </a:p>
          <a:p>
            <a:pPr lvl="1"/>
            <a:r>
              <a:rPr lang="en-US">
                <a:latin typeface="Arial" panose="020B0604020202020204" pitchFamily="34" charset="0"/>
                <a:cs typeface="Arial" panose="020B0604020202020204" pitchFamily="34" charset="0"/>
              </a:rPr>
              <a:t>Updates notification timeframe from “Immediately notifiable, extremely urgent (within 4 hours)” to “Immediately notifiable, urgent (within 24 hours)”</a:t>
            </a:r>
          </a:p>
        </p:txBody>
      </p:sp>
    </p:spTree>
    <p:extLst>
      <p:ext uri="{BB962C8B-B14F-4D97-AF65-F5344CB8AC3E}">
        <p14:creationId xmlns:p14="http://schemas.microsoft.com/office/powerpoint/2010/main" val="1490967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r>
              <a:rPr lang="en-US">
                <a:latin typeface="Arial"/>
                <a:cs typeface="Arial"/>
              </a:rPr>
              <a:t>Approved 2023 Position Statements</a:t>
            </a:r>
            <a:endParaRPr lang="en-US"/>
          </a:p>
        </p:txBody>
      </p:sp>
      <p:sp>
        <p:nvSpPr>
          <p:cNvPr id="5" name="Content Placeholder 4">
            <a:extLst>
              <a:ext uri="{FF2B5EF4-FFF2-40B4-BE49-F238E27FC236}">
                <a16:creationId xmlns:a16="http://schemas.microsoft.com/office/drawing/2014/main" id="{F8AF226F-8EE9-B2AA-1232-7F455EC9D7D4}"/>
              </a:ext>
            </a:extLst>
          </p:cNvPr>
          <p:cNvSpPr>
            <a:spLocks noGrp="1"/>
          </p:cNvSpPr>
          <p:nvPr>
            <p:ph idx="1"/>
          </p:nvPr>
        </p:nvSpPr>
        <p:spPr/>
        <p:txBody>
          <a:bodyPr>
            <a:normAutofit/>
          </a:bodyPr>
          <a:lstStyle/>
          <a:p>
            <a:r>
              <a:rPr lang="en-US" b="1">
                <a:latin typeface="Arial" panose="020B0604020202020204" pitchFamily="34" charset="0"/>
                <a:cs typeface="Arial" panose="020B0604020202020204" pitchFamily="34" charset="0"/>
              </a:rPr>
              <a:t>23-ID-08</a:t>
            </a:r>
            <a:r>
              <a:rPr lang="en-US">
                <a:latin typeface="Arial" panose="020B0604020202020204" pitchFamily="34" charset="0"/>
                <a:cs typeface="Arial" panose="020B0604020202020204" pitchFamily="34" charset="0"/>
              </a:rPr>
              <a:t>: Standardized Surveillance Case Definition for </a:t>
            </a:r>
            <a:r>
              <a:rPr lang="en-US" b="1" i="1">
                <a:latin typeface="Arial" panose="020B0604020202020204" pitchFamily="34" charset="0"/>
                <a:cs typeface="Arial" panose="020B0604020202020204" pitchFamily="34" charset="0"/>
              </a:rPr>
              <a:t>Toxoplasma gondii</a:t>
            </a:r>
            <a:r>
              <a:rPr lang="en-US" b="1">
                <a:latin typeface="Arial" panose="020B0604020202020204" pitchFamily="34" charset="0"/>
                <a:cs typeface="Arial" panose="020B0604020202020204" pitchFamily="34" charset="0"/>
              </a:rPr>
              <a:t> Infection and Toxoplasmosis, including Congenital Toxoplasmosis</a:t>
            </a:r>
          </a:p>
          <a:p>
            <a:pPr lvl="1"/>
            <a:r>
              <a:rPr lang="en-US">
                <a:latin typeface="Arial" panose="020B0604020202020204" pitchFamily="34" charset="0"/>
                <a:cs typeface="Arial" panose="020B0604020202020204" pitchFamily="34" charset="0"/>
              </a:rPr>
              <a:t>Establishes a standardized surveillance case definition for toxoplasmosis</a:t>
            </a:r>
          </a:p>
          <a:p>
            <a:pPr lvl="2"/>
            <a:r>
              <a:rPr lang="en-US">
                <a:latin typeface="Arial" panose="020B0604020202020204" pitchFamily="34" charset="0"/>
                <a:cs typeface="Arial" panose="020B0604020202020204" pitchFamily="34" charset="0"/>
              </a:rPr>
              <a:t>Includes optional sub-classifications of cases for jurisdictions with available capacity</a:t>
            </a:r>
          </a:p>
          <a:p>
            <a:pPr lvl="1"/>
            <a:r>
              <a:rPr lang="en-US">
                <a:latin typeface="Arial" panose="020B0604020202020204" pitchFamily="34" charset="0"/>
                <a:cs typeface="Arial" panose="020B0604020202020204" pitchFamily="34" charset="0"/>
              </a:rPr>
              <a:t>Does not make toxoplasmosis nationally notifiable</a:t>
            </a:r>
          </a:p>
          <a:p>
            <a:r>
              <a:rPr lang="en-US" b="1">
                <a:latin typeface="Arial" panose="020B0604020202020204" pitchFamily="34" charset="0"/>
                <a:cs typeface="Arial" panose="020B0604020202020204" pitchFamily="34" charset="0"/>
              </a:rPr>
              <a:t>23-ID-09</a:t>
            </a:r>
            <a:r>
              <a:rPr lang="en-US">
                <a:latin typeface="Arial" panose="020B0604020202020204" pitchFamily="34" charset="0"/>
                <a:cs typeface="Arial" panose="020B0604020202020204" pitchFamily="34" charset="0"/>
              </a:rPr>
              <a:t>: Update to Public Health Reporting and National Notification of </a:t>
            </a:r>
            <a:r>
              <a:rPr lang="en-US" b="1">
                <a:latin typeface="Arial" panose="020B0604020202020204" pitchFamily="34" charset="0"/>
                <a:cs typeface="Arial" panose="020B0604020202020204" pitchFamily="34" charset="0"/>
              </a:rPr>
              <a:t>Varicella</a:t>
            </a:r>
          </a:p>
          <a:p>
            <a:pPr lvl="1"/>
            <a:r>
              <a:rPr lang="en-US">
                <a:latin typeface="Arial" panose="020B0604020202020204" pitchFamily="34" charset="0"/>
                <a:cs typeface="Arial" panose="020B0604020202020204" pitchFamily="34" charset="0"/>
              </a:rPr>
              <a:t>Updates 09-ID-68</a:t>
            </a:r>
          </a:p>
          <a:p>
            <a:pPr lvl="1"/>
            <a:r>
              <a:rPr lang="en-US">
                <a:latin typeface="Arial" panose="020B0604020202020204" pitchFamily="34" charset="0"/>
                <a:cs typeface="Arial" panose="020B0604020202020204" pitchFamily="34" charset="0"/>
              </a:rPr>
              <a:t>No changes were made to national </a:t>
            </a:r>
            <a:r>
              <a:rPr lang="en-US" err="1">
                <a:latin typeface="Arial" panose="020B0604020202020204" pitchFamily="34" charset="0"/>
                <a:cs typeface="Arial" panose="020B0604020202020204" pitchFamily="34" charset="0"/>
              </a:rPr>
              <a:t>notifiability</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241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3" y="3322353"/>
            <a:ext cx="11059884" cy="1162051"/>
          </a:xfrm>
        </p:spPr>
        <p:txBody>
          <a:bodyPr/>
          <a:lstStyle/>
          <a:p>
            <a:r>
              <a:rPr lang="en-US"/>
              <a:t>NNDSS Updates and Announcements</a:t>
            </a:r>
          </a:p>
        </p:txBody>
      </p:sp>
      <p:sp>
        <p:nvSpPr>
          <p:cNvPr id="6" name="Text Placeholder 5"/>
          <p:cNvSpPr>
            <a:spLocks noGrp="1"/>
          </p:cNvSpPr>
          <p:nvPr>
            <p:ph type="body" idx="1"/>
          </p:nvPr>
        </p:nvSpPr>
        <p:spPr>
          <a:xfrm>
            <a:off x="609601" y="5184299"/>
            <a:ext cx="10363200" cy="1451500"/>
          </a:xfrm>
        </p:spPr>
        <p:txBody>
          <a:bodyPr/>
          <a:lstStyle/>
          <a:p>
            <a:r>
              <a:rPr lang="en-US" dirty="0"/>
              <a:t>Michele Hoover, MS</a:t>
            </a:r>
          </a:p>
          <a:p>
            <a:r>
              <a:rPr lang="en-US" dirty="0"/>
              <a:t>Office of Public Health Data, Surveillance, and Technology</a:t>
            </a:r>
          </a:p>
        </p:txBody>
      </p:sp>
    </p:spTree>
    <p:extLst>
      <p:ext uri="{BB962C8B-B14F-4D97-AF65-F5344CB8AC3E}">
        <p14:creationId xmlns:p14="http://schemas.microsoft.com/office/powerpoint/2010/main" val="702757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6103-8173-4634-A6AF-E4466FF0DC23}"/>
              </a:ext>
            </a:extLst>
          </p:cNvPr>
          <p:cNvSpPr>
            <a:spLocks noGrp="1"/>
          </p:cNvSpPr>
          <p:nvPr>
            <p:ph type="title"/>
          </p:nvPr>
        </p:nvSpPr>
        <p:spPr/>
        <p:txBody>
          <a:bodyPr vert="horz" lIns="38576" tIns="19289" rIns="38576" bIns="19289" rtlCol="0" anchor="ctr">
            <a:normAutofit/>
          </a:bodyPr>
          <a:lstStyle/>
          <a:p>
            <a:r>
              <a:rPr lang="en-US">
                <a:latin typeface="Arial"/>
                <a:cs typeface="Arial"/>
              </a:rPr>
              <a:t>Approved 2023 Position Statements</a:t>
            </a:r>
            <a:endParaRPr lang="en-US"/>
          </a:p>
        </p:txBody>
      </p:sp>
      <p:sp>
        <p:nvSpPr>
          <p:cNvPr id="5" name="Content Placeholder 4">
            <a:extLst>
              <a:ext uri="{FF2B5EF4-FFF2-40B4-BE49-F238E27FC236}">
                <a16:creationId xmlns:a16="http://schemas.microsoft.com/office/drawing/2014/main" id="{F8AF226F-8EE9-B2AA-1232-7F455EC9D7D4}"/>
              </a:ext>
            </a:extLst>
          </p:cNvPr>
          <p:cNvSpPr>
            <a:spLocks noGrp="1"/>
          </p:cNvSpPr>
          <p:nvPr>
            <p:ph idx="1"/>
          </p:nvPr>
        </p:nvSpPr>
        <p:spPr>
          <a:xfrm>
            <a:off x="283784" y="1583406"/>
            <a:ext cx="11627913" cy="4270686"/>
          </a:xfrm>
        </p:spPr>
        <p:txBody>
          <a:bodyPr vert="horz" lIns="91440" tIns="45720" rIns="91440" bIns="45720" rtlCol="0" anchor="t">
            <a:normAutofit/>
          </a:bodyPr>
          <a:lstStyle/>
          <a:p>
            <a:r>
              <a:rPr lang="en-US" b="1">
                <a:latin typeface="Arial" panose="020B0604020202020204" pitchFamily="34" charset="0"/>
                <a:cs typeface="Arial" panose="020B0604020202020204" pitchFamily="34" charset="0"/>
              </a:rPr>
              <a:t>23-ID-10</a:t>
            </a:r>
            <a:r>
              <a:rPr lang="en-US">
                <a:latin typeface="Arial" panose="020B0604020202020204" pitchFamily="34" charset="0"/>
                <a:cs typeface="Arial" panose="020B0604020202020204" pitchFamily="34" charset="0"/>
              </a:rPr>
              <a:t>: Update to Public Health Reporting and National Notification for </a:t>
            </a:r>
            <a:r>
              <a:rPr lang="en-US" b="1">
                <a:latin typeface="Arial" panose="020B0604020202020204" pitchFamily="34" charset="0"/>
                <a:cs typeface="Arial" panose="020B0604020202020204" pitchFamily="34" charset="0"/>
              </a:rPr>
              <a:t>Non-congenital and Congenital Zika Virus Disease</a:t>
            </a:r>
          </a:p>
          <a:p>
            <a:pPr lvl="1"/>
            <a:r>
              <a:rPr lang="en-US">
                <a:latin typeface="Arial" panose="020B0604020202020204" pitchFamily="34" charset="0"/>
                <a:cs typeface="Arial" panose="020B0604020202020204" pitchFamily="34" charset="0"/>
              </a:rPr>
              <a:t>Updates 16-ID-01</a:t>
            </a:r>
          </a:p>
          <a:p>
            <a:pPr lvl="1"/>
            <a:r>
              <a:rPr lang="en-US">
                <a:latin typeface="Arial" panose="020B0604020202020204" pitchFamily="34" charset="0"/>
                <a:cs typeface="Arial" panose="020B0604020202020204" pitchFamily="34" charset="0"/>
              </a:rPr>
              <a:t>Removes non-congenital and congenital Zika virus infection without disease from notifications</a:t>
            </a:r>
          </a:p>
          <a:p>
            <a:r>
              <a:rPr lang="en-US" b="1">
                <a:latin typeface="Arial" panose="020B0604020202020204" pitchFamily="34" charset="0"/>
                <a:cs typeface="Arial" panose="020B0604020202020204" pitchFamily="34" charset="0"/>
              </a:rPr>
              <a:t>23-MCH-01</a:t>
            </a:r>
            <a:r>
              <a:rPr lang="en-US">
                <a:latin typeface="Arial" panose="020B0604020202020204" pitchFamily="34" charset="0"/>
                <a:cs typeface="Arial" panose="020B0604020202020204" pitchFamily="34" charset="0"/>
              </a:rPr>
              <a:t>: Update to the </a:t>
            </a:r>
            <a:r>
              <a:rPr lang="en-US" b="1">
                <a:latin typeface="Arial" panose="020B0604020202020204" pitchFamily="34" charset="0"/>
                <a:cs typeface="Arial" panose="020B0604020202020204" pitchFamily="34" charset="0"/>
              </a:rPr>
              <a:t>Neonatal Abstinence Syndrome (NAS) </a:t>
            </a:r>
            <a:r>
              <a:rPr lang="en-US">
                <a:latin typeface="Arial" panose="020B0604020202020204" pitchFamily="34" charset="0"/>
                <a:cs typeface="Arial" panose="020B0604020202020204" pitchFamily="34" charset="0"/>
              </a:rPr>
              <a:t>Standardized Case Definition</a:t>
            </a:r>
          </a:p>
          <a:p>
            <a:pPr lvl="1"/>
            <a:r>
              <a:rPr lang="en-US">
                <a:latin typeface="Arial"/>
                <a:cs typeface="Arial"/>
              </a:rPr>
              <a:t>Updates 19-MCH-01</a:t>
            </a:r>
            <a:endParaRPr lang="en-US">
              <a:latin typeface="Arial" panose="020B0604020202020204" pitchFamily="34" charset="0"/>
              <a:cs typeface="Arial" panose="020B0604020202020204" pitchFamily="34" charset="0"/>
            </a:endParaRPr>
          </a:p>
          <a:p>
            <a:pPr lvl="1"/>
            <a:r>
              <a:rPr lang="en-US">
                <a:latin typeface="Arial" panose="020B0604020202020204" pitchFamily="34" charset="0"/>
                <a:cs typeface="Arial" panose="020B0604020202020204" pitchFamily="34" charset="0"/>
              </a:rPr>
              <a:t>Does not make NAS nationally notifiable</a:t>
            </a:r>
          </a:p>
        </p:txBody>
      </p:sp>
    </p:spTree>
    <p:extLst>
      <p:ext uri="{BB962C8B-B14F-4D97-AF65-F5344CB8AC3E}">
        <p14:creationId xmlns:p14="http://schemas.microsoft.com/office/powerpoint/2010/main" val="3692065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807DCD-3410-4354-BE81-E25123297021}"/>
              </a:ext>
            </a:extLst>
          </p:cNvPr>
          <p:cNvSpPr>
            <a:spLocks noGrp="1"/>
          </p:cNvSpPr>
          <p:nvPr>
            <p:ph type="title" idx="4294967295"/>
          </p:nvPr>
        </p:nvSpPr>
        <p:spPr>
          <a:xfrm>
            <a:off x="2982686" y="2555414"/>
            <a:ext cx="8824687" cy="934366"/>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r">
              <a:spcBef>
                <a:spcPts val="422"/>
              </a:spcBef>
              <a:defRPr/>
            </a:pPr>
            <a:r>
              <a:rPr lang="en-US" sz="2800" dirty="0">
                <a:solidFill>
                  <a:schemeClr val="bg1"/>
                </a:solidFill>
                <a:latin typeface="Arial"/>
                <a:ea typeface="+mn-ea"/>
                <a:cs typeface="Arial"/>
              </a:rPr>
              <a:t>Highlights from the Surveillance/Informatics Track - Becky Lampkins</a:t>
            </a:r>
            <a:endParaRPr lang="en-US" sz="28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2489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6627A-6AAD-B524-D563-A336600E56B8}"/>
              </a:ext>
              <a:ext uri="{C183D7F6-B498-43B3-948B-1728B52AA6E4}">
                <adec:decorative xmlns:adec="http://schemas.microsoft.com/office/drawing/2017/decorative" val="1"/>
              </a:ext>
            </a:extLst>
          </p:cNvPr>
          <p:cNvSpPr>
            <a:spLocks noGrp="1"/>
          </p:cNvSpPr>
          <p:nvPr>
            <p:ph type="title"/>
          </p:nvPr>
        </p:nvSpPr>
        <p:spPr>
          <a:xfrm>
            <a:off x="1457390" y="-2685131"/>
            <a:ext cx="10108095" cy="1325563"/>
          </a:xfrm>
        </p:spPr>
        <p:txBody>
          <a:bodyPr vert="horz" lIns="91440" tIns="45720" rIns="91440" bIns="45720" rtlCol="0" anchor="b">
            <a:normAutofit/>
          </a:bodyPr>
          <a:lstStyle/>
          <a:p>
            <a:r>
              <a:rPr lang="en-US" dirty="0"/>
              <a:t>Surveillance/Informatics Track Overview</a:t>
            </a:r>
          </a:p>
        </p:txBody>
      </p:sp>
      <p:sp>
        <p:nvSpPr>
          <p:cNvPr id="2" name="TextBox 1">
            <a:extLst>
              <a:ext uri="{FF2B5EF4-FFF2-40B4-BE49-F238E27FC236}">
                <a16:creationId xmlns:a16="http://schemas.microsoft.com/office/drawing/2014/main" id="{A5C3508C-09C0-DC6F-8540-7A92B67FBC46}"/>
              </a:ext>
            </a:extLst>
          </p:cNvPr>
          <p:cNvSpPr txBox="1"/>
          <p:nvPr/>
        </p:nvSpPr>
        <p:spPr>
          <a:xfrm>
            <a:off x="1649894" y="357352"/>
            <a:ext cx="10340823" cy="80021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Surveillance/Informatics Track Overview</a:t>
            </a:r>
          </a:p>
          <a:p>
            <a:endParaRPr lang="en-US" dirty="0"/>
          </a:p>
        </p:txBody>
      </p:sp>
      <p:sp>
        <p:nvSpPr>
          <p:cNvPr id="7" name="Content Placeholder 6">
            <a:extLst>
              <a:ext uri="{FF2B5EF4-FFF2-40B4-BE49-F238E27FC236}">
                <a16:creationId xmlns:a16="http://schemas.microsoft.com/office/drawing/2014/main" id="{920BA411-6D7E-9A19-C1C0-3DAF3DE31354}"/>
              </a:ext>
            </a:extLst>
          </p:cNvPr>
          <p:cNvSpPr>
            <a:spLocks noGrp="1"/>
          </p:cNvSpPr>
          <p:nvPr>
            <p:ph idx="1"/>
          </p:nvPr>
        </p:nvSpPr>
        <p:spPr>
          <a:xfrm>
            <a:off x="1649894" y="987972"/>
            <a:ext cx="10340823" cy="4498425"/>
          </a:xfrm>
        </p:spPr>
        <p:txBody>
          <a:bodyPr numCol="2">
            <a:normAutofit fontScale="92500" lnSpcReduction="10000"/>
          </a:bodyPr>
          <a:lstStyle/>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17 Roundtable Sessions</a:t>
            </a:r>
          </a:p>
          <a:p>
            <a:pPr lvl="1"/>
            <a:r>
              <a:rPr lang="en-US" sz="1600" dirty="0">
                <a:latin typeface="Arial" panose="020B0604020202020204" pitchFamily="34" charset="0"/>
                <a:cs typeface="Arial" panose="020B0604020202020204" pitchFamily="34" charset="0"/>
              </a:rPr>
              <a:t>S/I Steering Committee Meeting</a:t>
            </a:r>
          </a:p>
          <a:p>
            <a:pPr lvl="1"/>
            <a:r>
              <a:rPr lang="en-US" sz="1600" dirty="0">
                <a:latin typeface="Arial" panose="020B0604020202020204" pitchFamily="34" charset="0"/>
                <a:cs typeface="Arial" panose="020B0604020202020204" pitchFamily="34" charset="0"/>
              </a:rPr>
              <a:t>National ELR Workgroup Meet &amp; Greet</a:t>
            </a:r>
          </a:p>
          <a:p>
            <a:pPr lvl="1"/>
            <a:r>
              <a:rPr lang="en-US" sz="1600" dirty="0">
                <a:latin typeface="Arial" panose="020B0604020202020204" pitchFamily="34" charset="0"/>
                <a:cs typeface="Arial" panose="020B0604020202020204" pitchFamily="34" charset="0"/>
              </a:rPr>
              <a:t>eCR Workgroup/RCKMS CoP Roundtable</a:t>
            </a:r>
          </a:p>
          <a:p>
            <a:pPr lvl="1"/>
            <a:r>
              <a:rPr lang="en-US" sz="1600" dirty="0">
                <a:latin typeface="Arial" panose="020B0604020202020204" pitchFamily="34" charset="0"/>
                <a:cs typeface="Arial" panose="020B0604020202020204" pitchFamily="34" charset="0"/>
              </a:rPr>
              <a:t>NSSP CoP Roundtable</a:t>
            </a:r>
          </a:p>
          <a:p>
            <a:pPr lvl="1"/>
            <a:r>
              <a:rPr lang="en-US" sz="1600" dirty="0">
                <a:latin typeface="Arial" panose="020B0604020202020204" pitchFamily="34" charset="0"/>
                <a:cs typeface="Arial" panose="020B0604020202020204" pitchFamily="34" charset="0"/>
              </a:rPr>
              <a:t>Data Modernization</a:t>
            </a:r>
          </a:p>
          <a:p>
            <a:pPr lvl="1"/>
            <a:r>
              <a:rPr lang="en-US" sz="1600" dirty="0">
                <a:latin typeface="Arial" panose="020B0604020202020204" pitchFamily="34" charset="0"/>
                <a:cs typeface="Arial" panose="020B0604020202020204" pitchFamily="34" charset="0"/>
              </a:rPr>
              <a:t>Syndromic Surveillance</a:t>
            </a:r>
          </a:p>
          <a:p>
            <a:pPr lvl="1"/>
            <a:r>
              <a:rPr lang="en-US" sz="1600" dirty="0">
                <a:latin typeface="Arial" panose="020B0604020202020204" pitchFamily="34" charset="0"/>
                <a:cs typeface="Arial" panose="020B0604020202020204" pitchFamily="34" charset="0"/>
              </a:rPr>
              <a:t>ELR</a:t>
            </a:r>
          </a:p>
          <a:p>
            <a:pPr lvl="1"/>
            <a:r>
              <a:rPr lang="en-US" sz="1600" dirty="0">
                <a:latin typeface="Arial" panose="020B0604020202020204" pitchFamily="34" charset="0"/>
                <a:cs typeface="Arial" panose="020B0604020202020204" pitchFamily="34" charset="0"/>
              </a:rPr>
              <a:t>Exposure Notification</a:t>
            </a:r>
          </a:p>
          <a:p>
            <a:pPr lvl="1"/>
            <a:r>
              <a:rPr lang="en-US" sz="1600" dirty="0">
                <a:latin typeface="Arial" panose="020B0604020202020204" pitchFamily="34" charset="0"/>
                <a:cs typeface="Arial" panose="020B0604020202020204" pitchFamily="34" charset="0"/>
              </a:rPr>
              <a:t>Data Science Capacity</a:t>
            </a:r>
          </a:p>
          <a:p>
            <a:pPr lvl="1"/>
            <a:r>
              <a:rPr lang="en-US" sz="1600" dirty="0">
                <a:latin typeface="Arial" panose="020B0604020202020204" pitchFamily="34" charset="0"/>
                <a:cs typeface="Arial" panose="020B0604020202020204" pitchFamily="34" charset="0"/>
              </a:rPr>
              <a:t>Case Surveillance – Data Standardization</a:t>
            </a:r>
          </a:p>
          <a:p>
            <a:r>
              <a:rPr lang="en-US" sz="2000" dirty="0">
                <a:latin typeface="Arial" panose="020B0604020202020204" pitchFamily="34" charset="0"/>
                <a:cs typeface="Arial" panose="020B0604020202020204" pitchFamily="34" charset="0"/>
              </a:rPr>
              <a:t>36 Posters</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16 Breakout Sessions</a:t>
            </a:r>
          </a:p>
          <a:p>
            <a:pPr lvl="1"/>
            <a:r>
              <a:rPr lang="en-US" sz="1600" dirty="0">
                <a:latin typeface="Arial" panose="020B0604020202020204" pitchFamily="34" charset="0"/>
                <a:cs typeface="Arial" panose="020B0604020202020204" pitchFamily="34" charset="0"/>
              </a:rPr>
              <a:t>eCR</a:t>
            </a:r>
          </a:p>
          <a:p>
            <a:pPr lvl="1"/>
            <a:r>
              <a:rPr lang="en-US" sz="1600" dirty="0">
                <a:latin typeface="Arial" panose="020B0604020202020204" pitchFamily="34" charset="0"/>
                <a:cs typeface="Arial" panose="020B0604020202020204" pitchFamily="34" charset="0"/>
              </a:rPr>
              <a:t>Surveillance Tools for Outbreak Detection and Response</a:t>
            </a:r>
          </a:p>
          <a:p>
            <a:pPr lvl="1"/>
            <a:r>
              <a:rPr lang="en-US" sz="1600" dirty="0">
                <a:latin typeface="Arial" panose="020B0604020202020204" pitchFamily="34" charset="0"/>
                <a:cs typeface="Arial" panose="020B0604020202020204" pitchFamily="34" charset="0"/>
              </a:rPr>
              <a:t>Data Modernization</a:t>
            </a:r>
          </a:p>
          <a:p>
            <a:pPr lvl="1"/>
            <a:r>
              <a:rPr lang="en-US" sz="1600" dirty="0">
                <a:latin typeface="Arial" panose="020B0604020202020204" pitchFamily="34" charset="0"/>
                <a:cs typeface="Arial" panose="020B0604020202020204" pitchFamily="34" charset="0"/>
              </a:rPr>
              <a:t>Syndromic Surveillance</a:t>
            </a:r>
          </a:p>
          <a:p>
            <a:pPr lvl="1"/>
            <a:r>
              <a:rPr lang="en-US" sz="1600" dirty="0">
                <a:latin typeface="Arial" panose="020B0604020202020204" pitchFamily="34" charset="0"/>
                <a:cs typeface="Arial" panose="020B0604020202020204" pitchFamily="34" charset="0"/>
              </a:rPr>
              <a:t>Data Linkage</a:t>
            </a:r>
          </a:p>
          <a:p>
            <a:pPr lvl="1"/>
            <a:r>
              <a:rPr lang="en-US" sz="1600" dirty="0">
                <a:latin typeface="Arial" panose="020B0604020202020204" pitchFamily="34" charset="0"/>
                <a:cs typeface="Arial" panose="020B0604020202020204" pitchFamily="34" charset="0"/>
              </a:rPr>
              <a:t>Informatics in support of Health Equity</a:t>
            </a:r>
          </a:p>
          <a:p>
            <a:pPr lvl="1"/>
            <a:r>
              <a:rPr lang="en-US" sz="1600" dirty="0">
                <a:latin typeface="Arial" panose="020B0604020202020204" pitchFamily="34" charset="0"/>
                <a:cs typeface="Arial" panose="020B0604020202020204" pitchFamily="34" charset="0"/>
              </a:rPr>
              <a:t>Data Quality</a:t>
            </a:r>
          </a:p>
          <a:p>
            <a:pPr lvl="1"/>
            <a:r>
              <a:rPr lang="en-US" sz="1600" dirty="0">
                <a:latin typeface="Arial" panose="020B0604020202020204" pitchFamily="34" charset="0"/>
                <a:cs typeface="Arial" panose="020B0604020202020204" pitchFamily="34" charset="0"/>
              </a:rPr>
              <a:t>Automation Processes</a:t>
            </a:r>
          </a:p>
          <a:p>
            <a:pPr lvl="1"/>
            <a:r>
              <a:rPr lang="en-US" sz="1600" dirty="0">
                <a:latin typeface="Arial" panose="020B0604020202020204" pitchFamily="34" charset="0"/>
                <a:cs typeface="Arial" panose="020B0604020202020204" pitchFamily="34" charset="0"/>
              </a:rPr>
              <a:t>Data Visualization </a:t>
            </a:r>
          </a:p>
          <a:p>
            <a:pPr lvl="1"/>
            <a:r>
              <a:rPr lang="en-US" sz="1600" dirty="0">
                <a:latin typeface="Arial" panose="020B0604020202020204" pitchFamily="34" charset="0"/>
                <a:cs typeface="Arial" panose="020B0604020202020204" pitchFamily="34" charset="0"/>
              </a:rPr>
              <a:t>Cluster Detection/Modeling </a:t>
            </a:r>
          </a:p>
          <a:p>
            <a:pPr lvl="1"/>
            <a:r>
              <a:rPr lang="en-US" sz="1600" dirty="0">
                <a:latin typeface="Arial" panose="020B0604020202020204" pitchFamily="34" charset="0"/>
                <a:cs typeface="Arial" panose="020B0604020202020204" pitchFamily="34" charset="0"/>
              </a:rPr>
              <a:t>Case Notification</a:t>
            </a:r>
          </a:p>
          <a:p>
            <a:pPr lvl="1"/>
            <a:r>
              <a:rPr lang="en-US" sz="1600" dirty="0">
                <a:latin typeface="Arial" panose="020B0604020202020204" pitchFamily="34" charset="0"/>
                <a:cs typeface="Arial" panose="020B0604020202020204" pitchFamily="34" charset="0"/>
              </a:rPr>
              <a:t>Novel Approaches to Informatics Challenges </a:t>
            </a:r>
          </a:p>
        </p:txBody>
      </p:sp>
    </p:spTree>
    <p:extLst>
      <p:ext uri="{BB962C8B-B14F-4D97-AF65-F5344CB8AC3E}">
        <p14:creationId xmlns:p14="http://schemas.microsoft.com/office/powerpoint/2010/main" val="853336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0BA411-6D7E-9A19-C1C0-3DAF3DE31354}"/>
              </a:ext>
            </a:extLst>
          </p:cNvPr>
          <p:cNvSpPr>
            <a:spLocks noGrp="1"/>
          </p:cNvSpPr>
          <p:nvPr>
            <p:ph type="title" idx="4294967295"/>
          </p:nvPr>
        </p:nvSpPr>
        <p:spPr>
          <a:xfrm>
            <a:off x="1649413" y="465138"/>
            <a:ext cx="10340975" cy="5021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chemeClr val="tx1"/>
                </a:solidFill>
                <a:effectLst/>
                <a:uLnTx/>
                <a:uFillTx/>
                <a:latin typeface="Arial"/>
                <a:ea typeface="+mn-ea"/>
                <a:cs typeface="Arial"/>
              </a:rPr>
              <a:t>S/I Steering Committee, eCR, and ELR Workgroup Roundtable Discussion Topics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a:ea typeface="+mn-ea"/>
              <a:cs typeface="Arial"/>
            </a:endParaRPr>
          </a:p>
          <a:p>
            <a:pPr marL="120015" marR="0" lvl="0" indent="-120015"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Arial"/>
                <a:ea typeface="+mn-ea"/>
                <a:cs typeface="Arial"/>
              </a:rPr>
              <a:t>Increase transparent coordination among partner associations and build connection across program areas </a:t>
            </a:r>
            <a:endPar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Calibri" panose="020F0502020204030204"/>
            </a:endParaRPr>
          </a:p>
          <a:p>
            <a:pPr marL="313055" marR="0" lvl="1" indent="-120015"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Arial"/>
                <a:ea typeface="+mn-ea"/>
                <a:cs typeface="Arial"/>
              </a:rPr>
              <a:t>Data modernization – who is taking lead on various activities?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a:p>
            <a:pPr marL="120015" marR="0" lvl="0" indent="-120015"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Arial"/>
                <a:ea typeface="+mn-ea"/>
                <a:cs typeface="Arial"/>
              </a:rPr>
              <a:t>Workforce Development - need to share existing or new resources broadly within community </a:t>
            </a:r>
            <a:endParaRPr kumimoji="0" lang="en-US" sz="2000" b="0" i="0" u="none" strike="noStrike" kern="1200" cap="none" spc="0" normalizeH="0" baseline="0" noProof="0" dirty="0">
              <a:ln>
                <a:noFill/>
              </a:ln>
              <a:solidFill>
                <a:schemeClr val="tx1"/>
              </a:solidFill>
              <a:effectLst/>
              <a:uLnTx/>
              <a:uFillTx/>
              <a:latin typeface="+mn-lt"/>
              <a:ea typeface="+mn-ea"/>
              <a:cs typeface="Calibri" panose="020F0502020204030204"/>
            </a:endParaRPr>
          </a:p>
          <a:p>
            <a:pPr marL="313055" marR="0" lvl="1" indent="-120015"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Arial"/>
                <a:ea typeface="+mn-ea"/>
                <a:cs typeface="Arial"/>
              </a:rPr>
              <a:t>Training opportunities </a:t>
            </a:r>
          </a:p>
          <a:p>
            <a:pPr marL="313055" marR="0" lvl="1" indent="-120015"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Arial"/>
                <a:ea typeface="+mn-ea"/>
                <a:cs typeface="Arial"/>
              </a:rPr>
              <a:t>Ensure common understanding of terminology/technologies </a:t>
            </a:r>
          </a:p>
          <a:p>
            <a:pPr marL="313055" marR="0" lvl="1" indent="-120015"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Arial"/>
                <a:ea typeface="+mn-ea"/>
                <a:cs typeface="Arial"/>
              </a:rPr>
              <a:t>Organizational charts</a:t>
            </a:r>
          </a:p>
          <a:p>
            <a:pPr marL="313055" marR="0" lvl="1" indent="-120015" algn="l" defTabSz="914400" rtl="0" eaLnBrk="1" fontAlgn="auto" latinLnBrk="0" hangingPunct="1">
              <a:lnSpc>
                <a:spcPct val="90000"/>
              </a:lnSpc>
              <a:spcBef>
                <a:spcPts val="5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Arial"/>
              <a:ea typeface="+mn-ea"/>
              <a:cs typeface="Arial"/>
            </a:endParaRPr>
          </a:p>
          <a:p>
            <a:pPr marL="120015" marR="0" lvl="0" indent="-120015" algn="l" defTabSz="914400" rtl="0" eaLnBrk="1" fontAlgn="auto" latinLnBrk="0" hangingPunct="1">
              <a:lnSpc>
                <a:spcPct val="9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Arial"/>
                <a:ea typeface="+mn-ea"/>
                <a:cs typeface="Arial"/>
              </a:rPr>
              <a:t>Communication - more robust and coordinated online platforms</a:t>
            </a:r>
          </a:p>
          <a:p>
            <a:pPr marL="313055" marR="0" lvl="1" indent="-120015"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Arial"/>
                <a:ea typeface="+mn-ea"/>
                <a:cs typeface="Arial"/>
              </a:rPr>
              <a:t>CSTE Connect</a:t>
            </a:r>
            <a:endPar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Calibri" panose="020F0502020204030204"/>
            </a:endParaRPr>
          </a:p>
          <a:p>
            <a:pPr marL="313055" marR="0" lvl="1" indent="-120015"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chemeClr val="tx1"/>
                </a:solidFill>
                <a:effectLst/>
                <a:uLnTx/>
                <a:uFillTx/>
                <a:latin typeface="Arial"/>
                <a:ea typeface="+mn-ea"/>
                <a:cs typeface="Arial"/>
              </a:rPr>
              <a:t>Share information, calendar, resources/repository, ideas</a:t>
            </a:r>
            <a:endParaRPr kumimoji="0" lang="en-US" sz="2000" b="0" i="0" u="none" strike="noStrike" kern="1200" cap="none" spc="0" normalizeH="0" baseline="0" noProof="0" dirty="0">
              <a:ln>
                <a:noFill/>
              </a:ln>
              <a:solidFill>
                <a:schemeClr val="tx1"/>
              </a:solidFill>
              <a:effectLst/>
              <a:uLnTx/>
              <a:uFillTx/>
              <a:latin typeface="+mn-lt"/>
              <a:ea typeface="+mn-ea"/>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2779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1CA7A1-FBDA-4EE7-9D36-CD9128B7BAEC}"/>
              </a:ext>
            </a:extLst>
          </p:cNvPr>
          <p:cNvSpPr>
            <a:spLocks noGrp="1"/>
          </p:cNvSpPr>
          <p:nvPr>
            <p:ph type="title" idx="4294967295"/>
          </p:nvPr>
        </p:nvSpPr>
        <p:spPr>
          <a:xfrm>
            <a:off x="3987538" y="2572928"/>
            <a:ext cx="7912232" cy="856072"/>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r">
              <a:spcBef>
                <a:spcPts val="422"/>
              </a:spcBef>
              <a:defRPr/>
            </a:pPr>
            <a:r>
              <a:rPr lang="en-US" sz="2800" dirty="0">
                <a:solidFill>
                  <a:schemeClr val="bg1"/>
                </a:solidFill>
                <a:latin typeface="Arial"/>
                <a:ea typeface="+mn-ea"/>
                <a:cs typeface="Arial"/>
              </a:rPr>
              <a:t>CSTE Workgroups and Projects</a:t>
            </a:r>
            <a:br>
              <a:rPr lang="en-US" sz="1400" dirty="0">
                <a:solidFill>
                  <a:schemeClr val="bg1"/>
                </a:solidFill>
                <a:latin typeface="Arial"/>
                <a:ea typeface="+mn-ea"/>
                <a:cs typeface="Arial"/>
              </a:rPr>
            </a:br>
            <a:r>
              <a:rPr lang="en-US" sz="1400" dirty="0">
                <a:solidFill>
                  <a:schemeClr val="bg1"/>
                </a:solidFill>
                <a:latin typeface="Arial"/>
                <a:ea typeface="+mn-ea"/>
                <a:cs typeface="Arial"/>
              </a:rPr>
              <a:t>Becky Lampkins, Taylor Pinsent, Shaily Krishan, Megan Tompkins</a:t>
            </a:r>
            <a:endParaRPr lang="en-US" sz="1400" dirty="0">
              <a:solidFill>
                <a:schemeClr val="bg1"/>
              </a:solidFill>
              <a:ea typeface="+mn-ea"/>
              <a:cs typeface="Calibri Light" panose="020F0302020204030204"/>
            </a:endParaRPr>
          </a:p>
        </p:txBody>
      </p:sp>
    </p:spTree>
    <p:extLst>
      <p:ext uri="{BB962C8B-B14F-4D97-AF65-F5344CB8AC3E}">
        <p14:creationId xmlns:p14="http://schemas.microsoft.com/office/powerpoint/2010/main" val="1624908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lIns="91440" tIns="45720" rIns="91440" bIns="45720" anchor="ctr">
            <a:normAutofit fontScale="90000"/>
          </a:bodyPr>
          <a:lstStyle/>
          <a:p>
            <a:r>
              <a:rPr lang="en-US" sz="3200" dirty="0">
                <a:latin typeface="Arial"/>
                <a:cs typeface="Arial"/>
              </a:rPr>
              <a:t>CSTE S/I Steering Committee, Subcommittees, Workgroups</a:t>
            </a:r>
            <a:endParaRPr lang="en-US" sz="3200" dirty="0"/>
          </a:p>
        </p:txBody>
      </p:sp>
      <p:graphicFrame>
        <p:nvGraphicFramePr>
          <p:cNvPr id="5" name="Diagram 4">
            <a:extLst>
              <a:ext uri="{FF2B5EF4-FFF2-40B4-BE49-F238E27FC236}">
                <a16:creationId xmlns:a16="http://schemas.microsoft.com/office/drawing/2014/main" id="{D63258D4-17E6-9744-BD8E-E1C8AD65599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1468676"/>
              </p:ext>
            </p:extLst>
          </p:nvPr>
        </p:nvGraphicFramePr>
        <p:xfrm>
          <a:off x="725283" y="215372"/>
          <a:ext cx="10845046" cy="6642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3675DC3F-9C12-2E3E-E30D-2FB8A5B6CE0A}"/>
              </a:ext>
            </a:extLst>
          </p:cNvPr>
          <p:cNvSpPr>
            <a:spLocks noGrp="1"/>
          </p:cNvSpPr>
          <p:nvPr>
            <p:ph idx="1"/>
          </p:nvPr>
        </p:nvSpPr>
        <p:spPr/>
        <p:txBody>
          <a:bodyPr/>
          <a:lstStyle/>
          <a:p>
            <a:pPr marL="0" indent="0">
              <a:buNone/>
            </a:pPr>
            <a:r>
              <a:rPr lang="en-US" dirty="0">
                <a:solidFill>
                  <a:schemeClr val="bg1"/>
                </a:solidFill>
              </a:rPr>
              <a:t>t</a:t>
            </a:r>
          </a:p>
        </p:txBody>
      </p:sp>
    </p:spTree>
    <p:extLst>
      <p:ext uri="{BB962C8B-B14F-4D97-AF65-F5344CB8AC3E}">
        <p14:creationId xmlns:p14="http://schemas.microsoft.com/office/powerpoint/2010/main" val="3490734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a:bodyPr>
          <a:lstStyle/>
          <a:p>
            <a:r>
              <a:rPr lang="en-US" sz="3200">
                <a:latin typeface="Arial"/>
                <a:cs typeface="Arial"/>
              </a:rPr>
              <a:t>CSTE Subcommittees and Workgroups</a:t>
            </a:r>
            <a:endParaRPr lang="en-US" sz="3200"/>
          </a:p>
        </p:txBody>
      </p:sp>
      <p:sp>
        <p:nvSpPr>
          <p:cNvPr id="5" name="Content Placeholder 4">
            <a:extLst>
              <a:ext uri="{FF2B5EF4-FFF2-40B4-BE49-F238E27FC236}">
                <a16:creationId xmlns:a16="http://schemas.microsoft.com/office/drawing/2014/main" id="{3DC08607-121F-348B-1BBE-3A16F0F3BA4C}"/>
              </a:ext>
            </a:extLst>
          </p:cNvPr>
          <p:cNvSpPr>
            <a:spLocks noGrp="1"/>
          </p:cNvSpPr>
          <p:nvPr>
            <p:ph idx="1"/>
          </p:nvPr>
        </p:nvSpPr>
        <p:spPr>
          <a:xfrm>
            <a:off x="283784" y="1547309"/>
            <a:ext cx="11627913" cy="4621261"/>
          </a:xfrm>
        </p:spPr>
        <p:txBody>
          <a:bodyPr>
            <a:normAutofit fontScale="85000" lnSpcReduction="20000"/>
          </a:bodyPr>
          <a:lstStyle/>
          <a:p>
            <a:pPr marL="0" indent="0">
              <a:buNone/>
            </a:pPr>
            <a:r>
              <a:rPr lang="en-US" b="1" dirty="0">
                <a:solidFill>
                  <a:schemeClr val="tx1"/>
                </a:solidFill>
                <a:latin typeface="Arial" panose="020B0604020202020204" pitchFamily="34" charset="0"/>
                <a:cs typeface="Arial" panose="020B0604020202020204" pitchFamily="34" charset="0"/>
              </a:rPr>
              <a:t>Surveillance Practice &amp; Implementation Subcommittee</a:t>
            </a:r>
          </a:p>
          <a:p>
            <a:pPr lvl="1"/>
            <a:r>
              <a:rPr lang="en-US" dirty="0">
                <a:solidFill>
                  <a:schemeClr val="tx1"/>
                </a:solidFill>
                <a:latin typeface="Arial" panose="020B0604020202020204" pitchFamily="34" charset="0"/>
                <a:cs typeface="Arial" panose="020B0604020202020204" pitchFamily="34" charset="0"/>
              </a:rPr>
              <a:t>Subcommittee Chair: Rachelle Boulton (UT)</a:t>
            </a:r>
          </a:p>
          <a:p>
            <a:pPr lvl="1"/>
            <a:r>
              <a:rPr lang="en-US" dirty="0">
                <a:solidFill>
                  <a:schemeClr val="tx1"/>
                </a:solidFill>
                <a:latin typeface="Arial" panose="020B0604020202020204" pitchFamily="34" charset="0"/>
                <a:cs typeface="Arial" panose="020B0604020202020204" pitchFamily="34" charset="0"/>
              </a:rPr>
              <a:t>Meets 1</a:t>
            </a:r>
            <a:r>
              <a:rPr lang="en-US" baseline="30000" dirty="0">
                <a:solidFill>
                  <a:schemeClr val="tx1"/>
                </a:solidFill>
                <a:latin typeface="Arial" panose="020B0604020202020204" pitchFamily="34" charset="0"/>
                <a:cs typeface="Arial" panose="020B0604020202020204" pitchFamily="34" charset="0"/>
              </a:rPr>
              <a:t>st</a:t>
            </a:r>
            <a:r>
              <a:rPr lang="en-US" dirty="0">
                <a:solidFill>
                  <a:schemeClr val="tx1"/>
                </a:solidFill>
                <a:latin typeface="Arial" panose="020B0604020202020204" pitchFamily="34" charset="0"/>
                <a:cs typeface="Arial" panose="020B0604020202020204" pitchFamily="34" charset="0"/>
              </a:rPr>
              <a:t> Friday of each month (1:30-3:00 pm ET) – next call, August 4</a:t>
            </a:r>
          </a:p>
          <a:p>
            <a:pPr lvl="1"/>
            <a:r>
              <a:rPr lang="en-US" dirty="0">
                <a:solidFill>
                  <a:schemeClr val="tx1"/>
                </a:solidFill>
                <a:latin typeface="Arial" panose="020B0604020202020204" pitchFamily="34" charset="0"/>
                <a:cs typeface="Arial" panose="020B0604020202020204" pitchFamily="34" charset="0"/>
              </a:rPr>
              <a:t>Current focus: surveillance methods, data modernization, case surveillance, data standardization, standards, reportable and nationally notifiable conditions</a:t>
            </a:r>
          </a:p>
          <a:p>
            <a:pPr lvl="1"/>
            <a:endParaRPr lang="en-US" dirty="0">
              <a:solidFill>
                <a:schemeClr val="tx1"/>
              </a:solidFill>
              <a:latin typeface="Arial" panose="020B0604020202020204" pitchFamily="34" charset="0"/>
              <a:cs typeface="Arial" panose="020B0604020202020204" pitchFamily="34" charset="0"/>
            </a:endParaRPr>
          </a:p>
          <a:p>
            <a:pPr lvl="1"/>
            <a:r>
              <a:rPr lang="en-US" dirty="0">
                <a:solidFill>
                  <a:schemeClr val="tx1"/>
                </a:solidFill>
                <a:latin typeface="Arial" panose="020B0604020202020204" pitchFamily="34" charset="0"/>
                <a:cs typeface="Arial" panose="020B0604020202020204" pitchFamily="34" charset="0"/>
              </a:rPr>
              <a:t>Data Standardization Workgroup</a:t>
            </a:r>
          </a:p>
          <a:p>
            <a:pPr lvl="2"/>
            <a:r>
              <a:rPr lang="en-US" dirty="0">
                <a:solidFill>
                  <a:schemeClr val="tx1"/>
                </a:solidFill>
                <a:latin typeface="Arial" panose="020B0604020202020204" pitchFamily="34" charset="0"/>
                <a:cs typeface="Arial" panose="020B0604020202020204" pitchFamily="34" charset="0"/>
              </a:rPr>
              <a:t>Meets last Friday of each month (1-2 pm ET) – next call, July 28</a:t>
            </a:r>
          </a:p>
          <a:p>
            <a:pPr lvl="2"/>
            <a:r>
              <a:rPr lang="en-US" dirty="0">
                <a:solidFill>
                  <a:schemeClr val="tx1"/>
                </a:solidFill>
                <a:latin typeface="Arial" panose="020B0604020202020204" pitchFamily="34" charset="0"/>
                <a:cs typeface="Arial" panose="020B0604020202020204" pitchFamily="34" charset="0"/>
              </a:rPr>
              <a:t>Purpose: convene epidemiologists and informaticians across jurisdictions and program areas to develop recommendations for defining basic ‘core’ surveillance data elements present across many conditions/standardizing common definitions and interpretations</a:t>
            </a:r>
          </a:p>
          <a:p>
            <a:pPr lvl="1"/>
            <a:r>
              <a:rPr lang="en-US" dirty="0">
                <a:solidFill>
                  <a:schemeClr val="tx1"/>
                </a:solidFill>
                <a:latin typeface="Arial" panose="020B0604020202020204" pitchFamily="34" charset="0"/>
                <a:cs typeface="Arial" panose="020B0604020202020204" pitchFamily="34" charset="0"/>
              </a:rPr>
              <a:t>NNDSS Evaluation Workgroup </a:t>
            </a:r>
          </a:p>
          <a:p>
            <a:pPr lvl="2"/>
            <a:r>
              <a:rPr lang="en-US" dirty="0">
                <a:solidFill>
                  <a:schemeClr val="tx1"/>
                </a:solidFill>
                <a:latin typeface="Arial" panose="020B0604020202020204" pitchFamily="34" charset="0"/>
                <a:cs typeface="Arial" panose="020B0604020202020204" pitchFamily="34" charset="0"/>
              </a:rPr>
              <a:t>Meets 4</a:t>
            </a:r>
            <a:r>
              <a:rPr lang="en-US" baseline="30000" dirty="0">
                <a:solidFill>
                  <a:schemeClr val="tx1"/>
                </a:solidFill>
                <a:latin typeface="Arial" panose="020B0604020202020204" pitchFamily="34" charset="0"/>
                <a:cs typeface="Arial" panose="020B0604020202020204" pitchFamily="34" charset="0"/>
              </a:rPr>
              <a:t>th</a:t>
            </a:r>
            <a:r>
              <a:rPr lang="en-US" dirty="0">
                <a:solidFill>
                  <a:schemeClr val="tx1"/>
                </a:solidFill>
                <a:latin typeface="Arial" panose="020B0604020202020204" pitchFamily="34" charset="0"/>
                <a:cs typeface="Arial" panose="020B0604020202020204" pitchFamily="34" charset="0"/>
              </a:rPr>
              <a:t> Tuesday of each month (3-4 pm ET) – next call, July 25</a:t>
            </a:r>
          </a:p>
          <a:p>
            <a:pPr lvl="2"/>
            <a:r>
              <a:rPr lang="en-US" dirty="0">
                <a:solidFill>
                  <a:schemeClr val="tx1"/>
                </a:solidFill>
                <a:latin typeface="Arial" panose="020B0604020202020204" pitchFamily="34" charset="0"/>
                <a:cs typeface="Arial" panose="020B0604020202020204" pitchFamily="34" charset="0"/>
              </a:rPr>
              <a:t>Purpose: convene jurisdictional representatives and NNDSS colleagues to discuss case notification practices, MMG implementation, onboarding, technical assistance</a:t>
            </a:r>
          </a:p>
          <a:p>
            <a:pPr marL="914400" lvl="2" indent="0">
              <a:buNone/>
            </a:pPr>
            <a:endParaRPr lang="en-US" dirty="0">
              <a:solidFill>
                <a:schemeClr val="tx1"/>
              </a:solidFill>
              <a:latin typeface="Arial" panose="020B0604020202020204" pitchFamily="34" charset="0"/>
              <a:cs typeface="Arial" panose="020B0604020202020204" pitchFamily="34" charset="0"/>
            </a:endParaRPr>
          </a:p>
          <a:p>
            <a:r>
              <a:rPr lang="en-US" sz="1900" i="1" dirty="0">
                <a:solidFill>
                  <a:schemeClr val="tx1"/>
                </a:solidFill>
                <a:latin typeface="Arial" panose="020B0604020202020204" pitchFamily="34" charset="0"/>
                <a:cs typeface="Arial" panose="020B0604020202020204" pitchFamily="34" charset="0"/>
              </a:rPr>
              <a:t>CSTE Staff Contact: Becky Lampkins (</a:t>
            </a:r>
            <a:r>
              <a:rPr lang="en-US" sz="1900" i="1" dirty="0">
                <a:latin typeface="Arial" panose="020B0604020202020204" pitchFamily="34" charset="0"/>
                <a:cs typeface="Arial" panose="020B0604020202020204" pitchFamily="34" charset="0"/>
                <a:hlinkClick r:id="rId3"/>
              </a:rPr>
              <a:t>blampkins@cste.org</a:t>
            </a:r>
            <a:r>
              <a:rPr lang="en-US" sz="19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72822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Autofit/>
          </a:bodyPr>
          <a:lstStyle/>
          <a:p>
            <a:r>
              <a:rPr lang="en-US" sz="2800">
                <a:latin typeface="Arial"/>
                <a:cs typeface="Arial"/>
              </a:rPr>
              <a:t>CSTE Subcommittees and Workgroups (continued)</a:t>
            </a:r>
            <a:endParaRPr lang="en-US" sz="2800"/>
          </a:p>
        </p:txBody>
      </p:sp>
      <p:sp>
        <p:nvSpPr>
          <p:cNvPr id="5" name="Content Placeholder 4">
            <a:extLst>
              <a:ext uri="{FF2B5EF4-FFF2-40B4-BE49-F238E27FC236}">
                <a16:creationId xmlns:a16="http://schemas.microsoft.com/office/drawing/2014/main" id="{CA8F6C82-812C-BBBD-3A4C-4F8AEEB2D883}"/>
              </a:ext>
            </a:extLst>
          </p:cNvPr>
          <p:cNvSpPr>
            <a:spLocks noGrp="1"/>
          </p:cNvSpPr>
          <p:nvPr>
            <p:ph idx="1"/>
          </p:nvPr>
        </p:nvSpPr>
        <p:spPr>
          <a:xfrm>
            <a:off x="129455" y="1200071"/>
            <a:ext cx="11666495" cy="5601773"/>
          </a:xfrm>
        </p:spPr>
        <p:txBody>
          <a:bodyPr vert="horz" lIns="91440" tIns="45720" rIns="91440" bIns="45720" rtlCol="0" anchor="t">
            <a:noAutofit/>
          </a:bodyPr>
          <a:lstStyle/>
          <a:p>
            <a:pPr marL="0" indent="0">
              <a:buNone/>
            </a:pPr>
            <a:r>
              <a:rPr lang="en-US" b="1">
                <a:solidFill>
                  <a:schemeClr val="tx1"/>
                </a:solidFill>
                <a:latin typeface="Arial"/>
                <a:cs typeface="Arial"/>
              </a:rPr>
              <a:t>Surveillance Policy Subcommittee</a:t>
            </a:r>
            <a:endParaRPr lang="en-US">
              <a:solidFill>
                <a:schemeClr val="tx1"/>
              </a:solidFill>
            </a:endParaRPr>
          </a:p>
          <a:p>
            <a:pPr lvl="1"/>
            <a:r>
              <a:rPr lang="en-US">
                <a:solidFill>
                  <a:schemeClr val="tx1"/>
                </a:solidFill>
                <a:latin typeface="Arial"/>
                <a:ea typeface="+mn-lt"/>
                <a:cs typeface="Arial"/>
              </a:rPr>
              <a:t>Co-chairs: Dr. Tracy Miller (ND) &amp; Dr. Josh Clayton (SD)</a:t>
            </a:r>
          </a:p>
          <a:p>
            <a:pPr lvl="1"/>
            <a:r>
              <a:rPr lang="en-US">
                <a:solidFill>
                  <a:schemeClr val="tx1"/>
                </a:solidFill>
                <a:latin typeface="Arial"/>
                <a:ea typeface="+mn-lt"/>
                <a:cs typeface="Arial"/>
              </a:rPr>
              <a:t>Meets second Friday of each month at 2:05 pm ET (next call is August 11)</a:t>
            </a:r>
          </a:p>
          <a:p>
            <a:pPr lvl="1"/>
            <a:r>
              <a:rPr lang="en-US">
                <a:solidFill>
                  <a:schemeClr val="tx1"/>
                </a:solidFill>
                <a:latin typeface="Arial"/>
                <a:ea typeface="+mn-lt"/>
                <a:cs typeface="Arial"/>
              </a:rPr>
              <a:t>Current focus: data governance policies</a:t>
            </a:r>
          </a:p>
          <a:p>
            <a:pPr marL="457200" lvl="1" indent="0">
              <a:buNone/>
            </a:pPr>
            <a:endParaRPr lang="en-US">
              <a:solidFill>
                <a:schemeClr val="tx1"/>
              </a:solidFill>
              <a:latin typeface="Arial"/>
              <a:ea typeface="+mn-lt"/>
              <a:cs typeface="Arial"/>
            </a:endParaRPr>
          </a:p>
          <a:p>
            <a:pPr marL="457200" lvl="1" indent="0">
              <a:buNone/>
            </a:pPr>
            <a:r>
              <a:rPr lang="en-US">
                <a:solidFill>
                  <a:schemeClr val="tx1"/>
                </a:solidFill>
                <a:latin typeface="Arial"/>
                <a:ea typeface="+mn-lt"/>
                <a:cs typeface="Calibri"/>
              </a:rPr>
              <a:t>CSTE</a:t>
            </a:r>
            <a:r>
              <a:rPr lang="en-US">
                <a:solidFill>
                  <a:schemeClr val="tx1"/>
                </a:solidFill>
                <a:latin typeface="Arial"/>
                <a:ea typeface="+mn-lt"/>
                <a:cs typeface="+mn-lt"/>
              </a:rPr>
              <a:t> Data Release, Presentation, Access, Suppression, and Sharing (DRPASS) Workgroup </a:t>
            </a:r>
            <a:endParaRPr lang="en-US">
              <a:solidFill>
                <a:schemeClr val="tx1"/>
              </a:solidFill>
              <a:latin typeface="Arial"/>
              <a:cs typeface="Arial"/>
            </a:endParaRPr>
          </a:p>
          <a:p>
            <a:pPr lvl="2"/>
            <a:r>
              <a:rPr lang="en-US" sz="2400">
                <a:solidFill>
                  <a:schemeClr val="tx1"/>
                </a:solidFill>
                <a:latin typeface="Arial"/>
                <a:cs typeface="Arial"/>
              </a:rPr>
              <a:t>Co-chairs: </a:t>
            </a:r>
            <a:r>
              <a:rPr lang="en-US" sz="2400" err="1">
                <a:solidFill>
                  <a:schemeClr val="tx1"/>
                </a:solidFill>
                <a:latin typeface="Arial"/>
                <a:ea typeface="+mn-lt"/>
                <a:cs typeface="+mn-lt"/>
              </a:rPr>
              <a:t>MaryKate</a:t>
            </a:r>
            <a:r>
              <a:rPr lang="en-US" sz="2400">
                <a:solidFill>
                  <a:schemeClr val="tx1"/>
                </a:solidFill>
                <a:latin typeface="Arial"/>
                <a:ea typeface="+mn-lt"/>
                <a:cs typeface="+mn-lt"/>
              </a:rPr>
              <a:t> </a:t>
            </a:r>
            <a:r>
              <a:rPr lang="en-US" sz="2400" err="1">
                <a:solidFill>
                  <a:schemeClr val="tx1"/>
                </a:solidFill>
                <a:latin typeface="Arial"/>
                <a:ea typeface="+mn-lt"/>
                <a:cs typeface="+mn-lt"/>
              </a:rPr>
              <a:t>Martelon</a:t>
            </a:r>
            <a:r>
              <a:rPr lang="en-US" sz="2400">
                <a:solidFill>
                  <a:schemeClr val="tx1"/>
                </a:solidFill>
                <a:latin typeface="Arial"/>
                <a:ea typeface="+mn-lt"/>
                <a:cs typeface="+mn-lt"/>
              </a:rPr>
              <a:t> (MA) &amp; Abigail Cheney (MI)</a:t>
            </a:r>
          </a:p>
          <a:p>
            <a:pPr lvl="2"/>
            <a:r>
              <a:rPr lang="en-US" sz="2400">
                <a:solidFill>
                  <a:schemeClr val="tx1"/>
                </a:solidFill>
                <a:latin typeface="Arial"/>
                <a:cs typeface="Calibri" panose="020F0502020204030204"/>
              </a:rPr>
              <a:t>Meets second Tuesday of each month at 3:05 pm ET (next call is August 8)</a:t>
            </a:r>
          </a:p>
          <a:p>
            <a:pPr lvl="2"/>
            <a:r>
              <a:rPr lang="en-US" sz="2400">
                <a:solidFill>
                  <a:schemeClr val="tx1"/>
                </a:solidFill>
                <a:latin typeface="Arial"/>
                <a:cs typeface="Calibri" panose="020F0502020204030204"/>
              </a:rPr>
              <a:t>Current focus: data release policies (</a:t>
            </a:r>
            <a:r>
              <a:rPr lang="en-US" sz="2400">
                <a:solidFill>
                  <a:schemeClr val="tx1"/>
                </a:solidFill>
                <a:latin typeface="Arial"/>
                <a:ea typeface="+mn-lt"/>
                <a:cs typeface="+mn-lt"/>
              </a:rPr>
              <a:t>for public use aggregate data</a:t>
            </a:r>
            <a:r>
              <a:rPr lang="en-US" sz="2400">
                <a:solidFill>
                  <a:schemeClr val="tx1"/>
                </a:solidFill>
                <a:latin typeface="Arial"/>
                <a:cs typeface="Calibri" panose="020F0502020204030204"/>
              </a:rPr>
              <a:t>), data suppression, data privacy, data release lifecycle</a:t>
            </a:r>
          </a:p>
          <a:p>
            <a:pPr marL="457200" lvl="1" indent="0">
              <a:buNone/>
            </a:pPr>
            <a:endParaRPr lang="en-US">
              <a:solidFill>
                <a:schemeClr val="tx1"/>
              </a:solidFill>
              <a:latin typeface="Arial"/>
              <a:cs typeface="Calibri" panose="020F0502020204030204"/>
            </a:endParaRPr>
          </a:p>
          <a:p>
            <a:pPr marL="457200" lvl="1" indent="0">
              <a:buNone/>
            </a:pPr>
            <a:r>
              <a:rPr lang="en-US" sz="2000" i="1">
                <a:solidFill>
                  <a:schemeClr val="tx1"/>
                </a:solidFill>
                <a:latin typeface="Arial"/>
                <a:cs typeface="Arial"/>
              </a:rPr>
              <a:t>CSTE staff contact: Taylor Pinsent</a:t>
            </a:r>
            <a:r>
              <a:rPr lang="en-US" sz="2000" i="1">
                <a:solidFill>
                  <a:srgbClr val="15345A"/>
                </a:solidFill>
                <a:latin typeface="Arial"/>
                <a:cs typeface="Arial"/>
              </a:rPr>
              <a:t> (</a:t>
            </a:r>
            <a:r>
              <a:rPr lang="en-US" sz="2000" i="1">
                <a:solidFill>
                  <a:srgbClr val="15345A"/>
                </a:solidFill>
                <a:latin typeface="Arial"/>
                <a:cs typeface="Arial"/>
                <a:hlinkClick r:id="rId3"/>
              </a:rPr>
              <a:t>tpinsent@cste.org</a:t>
            </a:r>
            <a:r>
              <a:rPr lang="en-US" sz="2000" i="1">
                <a:solidFill>
                  <a:srgbClr val="15345A"/>
                </a:solidFill>
                <a:latin typeface="Arial"/>
                <a:cs typeface="Arial"/>
              </a:rPr>
              <a:t>)</a:t>
            </a:r>
            <a:endParaRPr lang="en-US" sz="2000" i="1">
              <a:solidFill>
                <a:srgbClr val="15345A"/>
              </a:solidFill>
              <a:cs typeface="Calibri"/>
            </a:endParaRPr>
          </a:p>
          <a:p>
            <a:pPr lvl="1"/>
            <a:endParaRPr lang="en-US">
              <a:latin typeface="Calibri" panose="020F0502020204030204"/>
              <a:cs typeface="Calibri" panose="020F0502020204030204"/>
            </a:endParaRPr>
          </a:p>
          <a:p>
            <a:pPr lvl="1"/>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836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8AA6-B012-11D5-5D54-866971719648}"/>
              </a:ext>
            </a:extLst>
          </p:cNvPr>
          <p:cNvSpPr>
            <a:spLocks noGrp="1"/>
          </p:cNvSpPr>
          <p:nvPr>
            <p:ph type="title"/>
          </p:nvPr>
        </p:nvSpPr>
        <p:spPr/>
        <p:txBody>
          <a:bodyPr>
            <a:noAutofit/>
          </a:bodyPr>
          <a:lstStyle/>
          <a:p>
            <a:r>
              <a:rPr lang="en-US" sz="2800" dirty="0">
                <a:latin typeface="Arial"/>
                <a:cs typeface="Arial"/>
              </a:rPr>
              <a:t>CSTE Subcommittees and Workgroups (continued)</a:t>
            </a:r>
            <a:endParaRPr lang="en-US" sz="2800" dirty="0"/>
          </a:p>
        </p:txBody>
      </p:sp>
      <p:sp>
        <p:nvSpPr>
          <p:cNvPr id="3" name="Content Placeholder 2">
            <a:extLst>
              <a:ext uri="{FF2B5EF4-FFF2-40B4-BE49-F238E27FC236}">
                <a16:creationId xmlns:a16="http://schemas.microsoft.com/office/drawing/2014/main" id="{0213392C-384E-8696-57CC-879626C0A614}"/>
              </a:ext>
            </a:extLst>
          </p:cNvPr>
          <p:cNvSpPr>
            <a:spLocks noGrp="1"/>
          </p:cNvSpPr>
          <p:nvPr>
            <p:ph idx="1"/>
          </p:nvPr>
        </p:nvSpPr>
        <p:spPr>
          <a:xfrm>
            <a:off x="283784" y="1348966"/>
            <a:ext cx="11627913" cy="4843604"/>
          </a:xfrm>
        </p:spPr>
        <p:txBody>
          <a:bodyPr vert="horz" lIns="91440" tIns="45720" rIns="91440" bIns="45720" rtlCol="0" anchor="t">
            <a:normAutofit fontScale="70000" lnSpcReduction="20000"/>
          </a:bodyPr>
          <a:lstStyle/>
          <a:p>
            <a:pPr marL="0" indent="0">
              <a:buNone/>
            </a:pPr>
            <a:r>
              <a:rPr lang="en-US" sz="3400" b="1" dirty="0">
                <a:solidFill>
                  <a:schemeClr val="tx1"/>
                </a:solidFill>
                <a:latin typeface="Arial"/>
                <a:cs typeface="Arial"/>
              </a:rPr>
              <a:t>Electronic Laboratory and Disease Reporting Subcommittee (ELDRS)​</a:t>
            </a:r>
          </a:p>
          <a:p>
            <a:r>
              <a:rPr lang="en-US" dirty="0">
                <a:solidFill>
                  <a:schemeClr val="tx1"/>
                </a:solidFill>
                <a:latin typeface="Arial"/>
                <a:cs typeface="Arial"/>
              </a:rPr>
              <a:t>Co-Chairs: Nancy Barrett (CT), Jennifer Stewart (NC)</a:t>
            </a:r>
          </a:p>
          <a:p>
            <a:r>
              <a:rPr lang="en-US" dirty="0">
                <a:solidFill>
                  <a:schemeClr val="tx1"/>
                </a:solidFill>
                <a:latin typeface="Arial"/>
                <a:cs typeface="Arial"/>
              </a:rPr>
              <a:t>CSTE eCR Workgroup</a:t>
            </a:r>
          </a:p>
          <a:p>
            <a:pPr lvl="1"/>
            <a:r>
              <a:rPr lang="en-US" dirty="0">
                <a:solidFill>
                  <a:schemeClr val="tx1"/>
                </a:solidFill>
                <a:latin typeface="Arial"/>
                <a:cs typeface="Arial"/>
              </a:rPr>
              <a:t>Co-chairs: Melanie Epstein-Corbin (CA), Ann Kayser (MN)</a:t>
            </a:r>
          </a:p>
          <a:p>
            <a:pPr lvl="1"/>
            <a:r>
              <a:rPr lang="en-US" dirty="0">
                <a:solidFill>
                  <a:schemeClr val="tx1"/>
                </a:solidFill>
                <a:latin typeface="Arial"/>
                <a:cs typeface="Arial"/>
              </a:rPr>
              <a:t>Workgroup charge: To convene staff from STLT public health agencies participating in eCR implementation activities, including other key stakeholders (CDC, APHL) to improve eCR reporting across all PHAs through informing policy and procedures via CSTE, as appropriate. To facilitate discussion, information sharing, and identifying best practices around processes related to eCR implementation, Healthcare Organization (HCO) production data, HCO testing practices, and PHA validation methods and procedures.</a:t>
            </a:r>
          </a:p>
          <a:p>
            <a:pPr lvl="1"/>
            <a:r>
              <a:rPr lang="en-US" dirty="0">
                <a:solidFill>
                  <a:schemeClr val="tx1"/>
                </a:solidFill>
                <a:latin typeface="Arial"/>
                <a:cs typeface="Arial"/>
              </a:rPr>
              <a:t>Meets monthly, 3</a:t>
            </a:r>
            <a:r>
              <a:rPr lang="en-US" baseline="30000" dirty="0">
                <a:solidFill>
                  <a:schemeClr val="tx1"/>
                </a:solidFill>
                <a:latin typeface="Arial"/>
                <a:cs typeface="Arial"/>
              </a:rPr>
              <a:t>rd</a:t>
            </a:r>
            <a:r>
              <a:rPr lang="en-US" dirty="0">
                <a:solidFill>
                  <a:schemeClr val="tx1"/>
                </a:solidFill>
                <a:latin typeface="Arial"/>
                <a:cs typeface="Arial"/>
              </a:rPr>
              <a:t> Tuesday, 4-5 pm ET</a:t>
            </a:r>
          </a:p>
          <a:p>
            <a:r>
              <a:rPr lang="en-US" dirty="0">
                <a:solidFill>
                  <a:schemeClr val="tx1"/>
                </a:solidFill>
                <a:latin typeface="Arial"/>
                <a:cs typeface="Arial"/>
              </a:rPr>
              <a:t>CSTE National ELR Workgroup</a:t>
            </a:r>
          </a:p>
          <a:p>
            <a:pPr lvl="1"/>
            <a:r>
              <a:rPr lang="en-US" dirty="0">
                <a:solidFill>
                  <a:schemeClr val="tx1"/>
                </a:solidFill>
                <a:latin typeface="Arial"/>
                <a:cs typeface="Arial"/>
              </a:rPr>
              <a:t>Co-chairs: Nicole Kikuchi (FL), Cody McNeese (OR)</a:t>
            </a:r>
          </a:p>
          <a:p>
            <a:pPr lvl="1"/>
            <a:r>
              <a:rPr lang="en-US" dirty="0">
                <a:solidFill>
                  <a:schemeClr val="tx1"/>
                </a:solidFill>
                <a:latin typeface="Arial"/>
                <a:cs typeface="Arial"/>
              </a:rPr>
              <a:t>Long-standing workgroup to discuss issues and solutions directly related to the electronic exchange of laboratory data, including orders and results reporting. </a:t>
            </a:r>
          </a:p>
          <a:p>
            <a:pPr lvl="1"/>
            <a:r>
              <a:rPr lang="en-US" dirty="0">
                <a:solidFill>
                  <a:schemeClr val="tx1"/>
                </a:solidFill>
                <a:latin typeface="Arial"/>
                <a:cs typeface="Arial"/>
              </a:rPr>
              <a:t>Meets monthly, 1</a:t>
            </a:r>
            <a:r>
              <a:rPr lang="en-US" baseline="30000" dirty="0">
                <a:solidFill>
                  <a:schemeClr val="tx1"/>
                </a:solidFill>
                <a:latin typeface="Arial"/>
                <a:cs typeface="Arial"/>
              </a:rPr>
              <a:t>st</a:t>
            </a:r>
            <a:r>
              <a:rPr lang="en-US" dirty="0">
                <a:solidFill>
                  <a:schemeClr val="tx1"/>
                </a:solidFill>
                <a:latin typeface="Arial"/>
                <a:cs typeface="Arial"/>
              </a:rPr>
              <a:t> Tuesday, 1-2 pm ET</a:t>
            </a:r>
          </a:p>
          <a:p>
            <a:pPr lvl="1"/>
            <a:endParaRPr lang="en-US" dirty="0">
              <a:solidFill>
                <a:schemeClr val="tx1"/>
              </a:solidFill>
              <a:latin typeface="Arial" panose="020B0604020202020204" pitchFamily="34" charset="0"/>
              <a:cs typeface="Arial" panose="020B0604020202020204" pitchFamily="34" charset="0"/>
            </a:endParaRPr>
          </a:p>
          <a:p>
            <a:pPr marL="0" indent="0">
              <a:buNone/>
            </a:pPr>
            <a:r>
              <a:rPr lang="en-US" i="1" dirty="0">
                <a:solidFill>
                  <a:schemeClr val="tx1"/>
                </a:solidFill>
                <a:latin typeface="Arial"/>
                <a:cs typeface="Arial"/>
              </a:rPr>
              <a:t>CSTE staff contact: Devra Barter </a:t>
            </a:r>
            <a:r>
              <a:rPr lang="en-US" i="1" dirty="0">
                <a:latin typeface="Arial"/>
                <a:cs typeface="Arial"/>
              </a:rPr>
              <a:t>(</a:t>
            </a:r>
            <a:r>
              <a:rPr lang="en-US" i="1" dirty="0">
                <a:latin typeface="Arial"/>
                <a:cs typeface="Arial"/>
                <a:hlinkClick r:id="rId2"/>
              </a:rPr>
              <a:t>dbarter@cste.org</a:t>
            </a:r>
            <a:r>
              <a:rPr lang="en-US" i="1" dirty="0">
                <a:latin typeface="Arial"/>
                <a:cs typeface="Arial"/>
              </a:rPr>
              <a:t>) </a:t>
            </a:r>
            <a:endParaRPr lang="en-US" i="1"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808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6666-E11E-7FD1-35D8-5BDC67612BC1}"/>
              </a:ext>
            </a:extLst>
          </p:cNvPr>
          <p:cNvSpPr>
            <a:spLocks noGrp="1"/>
          </p:cNvSpPr>
          <p:nvPr>
            <p:ph type="title"/>
          </p:nvPr>
        </p:nvSpPr>
        <p:spPr/>
        <p:txBody>
          <a:bodyPr>
            <a:normAutofit/>
          </a:bodyPr>
          <a:lstStyle/>
          <a:p>
            <a:r>
              <a:rPr lang="en-US" sz="3600">
                <a:latin typeface="Arial"/>
                <a:cs typeface="Arial"/>
              </a:rPr>
              <a:t>Selected CSTE Activities: RCKMS &amp; eCR</a:t>
            </a:r>
            <a:endParaRPr lang="en-US" sz="3600"/>
          </a:p>
        </p:txBody>
      </p:sp>
      <p:sp>
        <p:nvSpPr>
          <p:cNvPr id="3" name="Content Placeholder 2">
            <a:extLst>
              <a:ext uri="{FF2B5EF4-FFF2-40B4-BE49-F238E27FC236}">
                <a16:creationId xmlns:a16="http://schemas.microsoft.com/office/drawing/2014/main" id="{2658B904-71C8-D298-6C1D-C64A67E6EB83}"/>
              </a:ext>
            </a:extLst>
          </p:cNvPr>
          <p:cNvSpPr>
            <a:spLocks noGrp="1"/>
          </p:cNvSpPr>
          <p:nvPr>
            <p:ph idx="1"/>
          </p:nvPr>
        </p:nvSpPr>
        <p:spPr>
          <a:xfrm>
            <a:off x="283784" y="1352550"/>
            <a:ext cx="11627913" cy="4713272"/>
          </a:xfrm>
        </p:spPr>
        <p:txBody>
          <a:bodyPr>
            <a:normAutofit fontScale="85000" lnSpcReduction="20000"/>
          </a:bodyPr>
          <a:lstStyle/>
          <a:p>
            <a:r>
              <a:rPr lang="en-US" dirty="0">
                <a:solidFill>
                  <a:schemeClr val="tx1"/>
                </a:solidFill>
                <a:latin typeface="Arial" panose="020B0604020202020204" pitchFamily="34" charset="0"/>
                <a:cs typeface="Arial" panose="020B0604020202020204" pitchFamily="34" charset="0"/>
              </a:rPr>
              <a:t>Reportable Conditions Knowledge Management System (RCKMS)</a:t>
            </a:r>
          </a:p>
          <a:p>
            <a:pPr lvl="1"/>
            <a:r>
              <a:rPr lang="en-US" dirty="0">
                <a:solidFill>
                  <a:schemeClr val="tx1"/>
                </a:solidFill>
                <a:latin typeface="Arial" panose="020B0604020202020204" pitchFamily="34" charset="0"/>
                <a:cs typeface="Arial" panose="020B0604020202020204" pitchFamily="34" charset="0"/>
              </a:rPr>
              <a:t>Development &amp; maintenance of Reporting specifications and Reportable Condition Trigger Codes (RCTC) for eCR</a:t>
            </a:r>
          </a:p>
          <a:p>
            <a:pPr lvl="2"/>
            <a:r>
              <a:rPr lang="en-US" dirty="0">
                <a:solidFill>
                  <a:schemeClr val="tx1"/>
                </a:solidFill>
                <a:latin typeface="Arial" panose="020B0604020202020204" pitchFamily="34" charset="0"/>
                <a:cs typeface="Arial" panose="020B0604020202020204" pitchFamily="34" charset="0"/>
              </a:rPr>
              <a:t>208 conditions available in RCKMS as of July 2023</a:t>
            </a:r>
          </a:p>
          <a:p>
            <a:pPr lvl="1"/>
            <a:r>
              <a:rPr lang="en-US" dirty="0">
                <a:solidFill>
                  <a:schemeClr val="tx1"/>
                </a:solidFill>
                <a:latin typeface="Arial" panose="020B0604020202020204" pitchFamily="34" charset="0"/>
                <a:cs typeface="Arial" panose="020B0604020202020204" pitchFamily="34" charset="0"/>
              </a:rPr>
              <a:t>RCKMS User Support</a:t>
            </a:r>
          </a:p>
          <a:p>
            <a:pPr lvl="2"/>
            <a:r>
              <a:rPr lang="en-US" dirty="0">
                <a:solidFill>
                  <a:schemeClr val="tx1"/>
                </a:solidFill>
                <a:latin typeface="Arial" panose="020B0604020202020204" pitchFamily="34" charset="0"/>
                <a:cs typeface="Arial" panose="020B0604020202020204" pitchFamily="34" charset="0"/>
              </a:rPr>
              <a:t>Authoring Support Associate team</a:t>
            </a:r>
          </a:p>
          <a:p>
            <a:pPr lvl="2"/>
            <a:r>
              <a:rPr lang="en-US" dirty="0">
                <a:solidFill>
                  <a:schemeClr val="tx1"/>
                </a:solidFill>
                <a:latin typeface="Arial" panose="020B0604020202020204" pitchFamily="34" charset="0"/>
                <a:cs typeface="Arial" panose="020B0604020202020204" pitchFamily="34" charset="0"/>
              </a:rPr>
              <a:t>eCR/ RCKMS Community of Practice, RCKMS Office hours, CoP Townhall Meetings </a:t>
            </a:r>
          </a:p>
          <a:p>
            <a:pPr lvl="2"/>
            <a:r>
              <a:rPr lang="en-US" dirty="0">
                <a:solidFill>
                  <a:schemeClr val="tx1"/>
                </a:solidFill>
                <a:latin typeface="Arial" panose="020B0604020202020204" pitchFamily="34" charset="0"/>
                <a:cs typeface="Arial" panose="020B0604020202020204" pitchFamily="34" charset="0"/>
              </a:rPr>
              <a:t>Help desk (Tickets, issue tracking &amp; resolution, technical troubleshooting of case reports) </a:t>
            </a:r>
          </a:p>
          <a:p>
            <a:pPr lvl="2"/>
            <a:r>
              <a:rPr lang="en-US" dirty="0">
                <a:solidFill>
                  <a:schemeClr val="tx1"/>
                </a:solidFill>
                <a:latin typeface="Arial" panose="020B0604020202020204" pitchFamily="34" charset="0"/>
                <a:cs typeface="Arial" panose="020B0604020202020204" pitchFamily="34" charset="0"/>
              </a:rPr>
              <a:t>RCKMS Training Modules on CSTE Learn &amp; other resources on RCKMS website </a:t>
            </a:r>
          </a:p>
          <a:p>
            <a:r>
              <a:rPr lang="en-US" dirty="0">
                <a:solidFill>
                  <a:schemeClr val="tx1"/>
                </a:solidFill>
                <a:latin typeface="Arial" panose="020B0604020202020204" pitchFamily="34" charset="0"/>
                <a:cs typeface="Arial" panose="020B0604020202020204" pitchFamily="34" charset="0"/>
              </a:rPr>
              <a:t>Partnership with CDC, PHAs &amp; academic evaluation center to conduct an evaluation of eCR data quality, timeliness and completeness</a:t>
            </a:r>
          </a:p>
          <a:p>
            <a:r>
              <a:rPr lang="en-US" dirty="0">
                <a:solidFill>
                  <a:schemeClr val="tx1"/>
                </a:solidFill>
                <a:latin typeface="Arial" panose="020B0604020202020204" pitchFamily="34" charset="0"/>
                <a:cs typeface="Arial" panose="020B0604020202020204" pitchFamily="34" charset="0"/>
              </a:rPr>
              <a:t>CSTE eCR Workgroup for STLT</a:t>
            </a:r>
          </a:p>
          <a:p>
            <a:pPr lvl="1"/>
            <a:r>
              <a:rPr lang="en-US" dirty="0">
                <a:solidFill>
                  <a:schemeClr val="tx1"/>
                </a:solidFill>
                <a:latin typeface="Arial" panose="020B0604020202020204" pitchFamily="34" charset="0"/>
                <a:cs typeface="Arial" panose="020B0604020202020204" pitchFamily="34" charset="0"/>
              </a:rPr>
              <a:t>To support/share solutions on eCR implementation</a:t>
            </a:r>
          </a:p>
          <a:p>
            <a:pPr lvl="1"/>
            <a:r>
              <a:rPr lang="en-US" dirty="0">
                <a:solidFill>
                  <a:schemeClr val="tx1"/>
                </a:solidFill>
                <a:latin typeface="Arial" panose="020B0604020202020204" pitchFamily="34" charset="0"/>
                <a:cs typeface="Arial" panose="020B0604020202020204" pitchFamily="34" charset="0"/>
              </a:rPr>
              <a:t>Identify PHA challenges &amp; priorities</a:t>
            </a:r>
          </a:p>
          <a:p>
            <a:pPr marR="0" algn="l"/>
            <a:r>
              <a:rPr lang="en-US" b="0" i="0" u="none" strike="noStrike" baseline="0" dirty="0">
                <a:solidFill>
                  <a:schemeClr val="tx1"/>
                </a:solidFill>
                <a:latin typeface="Arial" panose="020B0604020202020204" pitchFamily="34" charset="0"/>
              </a:rPr>
              <a:t>Collaboration with APHL &amp; CDC eCR teams to prioritize RCKMS technical development activities</a:t>
            </a:r>
            <a:r>
              <a:rPr lang="en-US" dirty="0">
                <a:solidFill>
                  <a:schemeClr val="tx1"/>
                </a:solidFill>
                <a:latin typeface="Arial" panose="020B0604020202020204" pitchFamily="34" charset="0"/>
              </a:rPr>
              <a:t>, quality assurance, </a:t>
            </a:r>
            <a:r>
              <a:rPr lang="en-US" b="0" i="0" u="none" strike="noStrike" baseline="0" dirty="0">
                <a:solidFill>
                  <a:schemeClr val="tx1"/>
                </a:solidFill>
                <a:latin typeface="Arial" panose="020B0604020202020204" pitchFamily="34" charset="0"/>
              </a:rPr>
              <a:t>direct support requests from PHAs</a:t>
            </a:r>
          </a:p>
          <a:p>
            <a:pPr marR="0" algn="l"/>
            <a:endParaRPr lang="en-US" sz="1800" b="0" i="0" u="none" strike="noStrike" baseline="0" dirty="0">
              <a:latin typeface="Arial" panose="020B0604020202020204" pitchFamily="34" charset="0"/>
            </a:endParaRPr>
          </a:p>
          <a:p>
            <a:pPr marR="0" algn="l"/>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51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99162-3F18-8E46-AA7A-C94C5C0C116D}"/>
              </a:ext>
            </a:extLst>
          </p:cNvPr>
          <p:cNvSpPr>
            <a:spLocks noGrp="1"/>
          </p:cNvSpPr>
          <p:nvPr>
            <p:ph type="title"/>
          </p:nvPr>
        </p:nvSpPr>
        <p:spPr/>
        <p:txBody>
          <a:bodyPr>
            <a:normAutofit/>
          </a:bodyPr>
          <a:lstStyle/>
          <a:p>
            <a:r>
              <a:rPr lang="en-US" sz="4000" dirty="0"/>
              <a:t>Agenda | </a:t>
            </a:r>
            <a:r>
              <a:rPr lang="en-US" sz="4000" dirty="0" err="1"/>
              <a:t>eSHARE</a:t>
            </a:r>
            <a:r>
              <a:rPr lang="en-US" sz="4000" dirty="0"/>
              <a:t> 7.18.23</a:t>
            </a:r>
            <a:endParaRPr lang="en-US" sz="1519" dirty="0"/>
          </a:p>
        </p:txBody>
      </p:sp>
      <p:sp>
        <p:nvSpPr>
          <p:cNvPr id="3" name="Content Placeholder 2">
            <a:extLst>
              <a:ext uri="{FF2B5EF4-FFF2-40B4-BE49-F238E27FC236}">
                <a16:creationId xmlns:a16="http://schemas.microsoft.com/office/drawing/2014/main" id="{42D520DA-088C-E64C-97DD-9C49F127E833}"/>
              </a:ext>
            </a:extLst>
          </p:cNvPr>
          <p:cNvSpPr>
            <a:spLocks noGrp="1"/>
          </p:cNvSpPr>
          <p:nvPr>
            <p:ph idx="1"/>
          </p:nvPr>
        </p:nvSpPr>
        <p:spPr/>
        <p:txBody>
          <a:bodyPr vert="horz" lIns="38576" tIns="19289" rIns="38576" bIns="19289" rtlCol="0" anchor="t">
            <a:normAutofit/>
          </a:bodyPr>
          <a:lstStyle/>
          <a:p>
            <a:pPr>
              <a:defRPr/>
            </a:pPr>
            <a:r>
              <a:rPr lang="en-US" sz="2400" dirty="0">
                <a:latin typeface="Arial" panose="020B0604020202020204" pitchFamily="34" charset="0"/>
                <a:cs typeface="Arial" panose="020B0604020202020204" pitchFamily="34" charset="0"/>
              </a:rPr>
              <a:t>Overview of 2023 CSTE Annual Conference – Becky Lampkins</a:t>
            </a:r>
            <a:endParaRPr lang="en-US" sz="2400" dirty="0">
              <a:latin typeface="Arial" panose="020B0604020202020204" pitchFamily="34" charset="0"/>
              <a:ea typeface="Calibri" panose="020F0502020204030204"/>
              <a:cs typeface="Arial" panose="020B0604020202020204" pitchFamily="34" charset="0"/>
            </a:endParaRPr>
          </a:p>
          <a:p>
            <a:pPr>
              <a:defRPr/>
            </a:pPr>
            <a:r>
              <a:rPr lang="en-US" sz="2400" dirty="0">
                <a:latin typeface="Arial" panose="020B0604020202020204" pitchFamily="34" charset="0"/>
                <a:cs typeface="Arial" panose="020B0604020202020204" pitchFamily="34" charset="0"/>
              </a:rPr>
              <a:t>Recap of S/I Conference Workshop – Taylor Pinsent, Megan Tompkins</a:t>
            </a:r>
          </a:p>
          <a:p>
            <a:pPr>
              <a:defRPr/>
            </a:pPr>
            <a:r>
              <a:rPr lang="en-US" sz="2400" dirty="0">
                <a:latin typeface="Arial" panose="020B0604020202020204" pitchFamily="34" charset="0"/>
                <a:cs typeface="Arial" panose="020B0604020202020204" pitchFamily="34" charset="0"/>
              </a:rPr>
              <a:t>Review of Approved 2023 CSTE Position Statements - Meredith Lichtenstein Cone</a:t>
            </a:r>
          </a:p>
          <a:p>
            <a:pPr>
              <a:defRPr/>
            </a:pPr>
            <a:r>
              <a:rPr lang="en-US" sz="2400" dirty="0">
                <a:latin typeface="Arial" panose="020B0604020202020204" pitchFamily="34" charset="0"/>
                <a:cs typeface="Arial" panose="020B0604020202020204" pitchFamily="34" charset="0"/>
              </a:rPr>
              <a:t>Highlights from the Surveillance/Informatics Track – Becky Lampkins</a:t>
            </a:r>
          </a:p>
          <a:p>
            <a:pPr>
              <a:defRPr/>
            </a:pPr>
            <a:r>
              <a:rPr lang="en-US" sz="2400" dirty="0">
                <a:latin typeface="Arial" panose="020B0604020202020204" pitchFamily="34" charset="0"/>
                <a:cs typeface="Arial" panose="020B0604020202020204" pitchFamily="34" charset="0"/>
              </a:rPr>
              <a:t>CSTE Workgroups and Projects –Becky Lampkins, Taylor Pinsent, Shaily Krishan, Megan Tompkins </a:t>
            </a:r>
          </a:p>
          <a:p>
            <a:pPr>
              <a:defRPr/>
            </a:pPr>
            <a:r>
              <a:rPr lang="en-US" sz="2400" dirty="0">
                <a:latin typeface="Arial" panose="020B0604020202020204" pitchFamily="34" charset="0"/>
                <a:cs typeface="Arial" panose="020B0604020202020204" pitchFamily="34" charset="0"/>
              </a:rPr>
              <a:t>2023-2024 Surveillance/Informatics Priorities – Annie Fine, Gillian Haney</a:t>
            </a:r>
          </a:p>
          <a:p>
            <a:pPr>
              <a:defRPr/>
            </a:pPr>
            <a:r>
              <a:rPr lang="en-US" sz="2400" dirty="0">
                <a:latin typeface="Arial" panose="020B0604020202020204" pitchFamily="34" charset="0"/>
                <a:cs typeface="Arial" panose="020B0604020202020204" pitchFamily="34" charset="0"/>
              </a:rPr>
              <a:t>Q&amp;A</a:t>
            </a:r>
          </a:p>
          <a:p>
            <a:endParaRPr lang="en-US" dirty="0"/>
          </a:p>
          <a:p>
            <a:endParaRPr lang="en-US" dirty="0"/>
          </a:p>
        </p:txBody>
      </p:sp>
    </p:spTree>
    <p:extLst>
      <p:ext uri="{BB962C8B-B14F-4D97-AF65-F5344CB8AC3E}">
        <p14:creationId xmlns:p14="http://schemas.microsoft.com/office/powerpoint/2010/main" val="2549280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a:bodyPr>
          <a:lstStyle/>
          <a:p>
            <a:r>
              <a:rPr lang="en-US" sz="2800" dirty="0">
                <a:latin typeface="Arial"/>
                <a:cs typeface="Arial"/>
              </a:rPr>
              <a:t>Selected CSTE Activities: Data Modernization </a:t>
            </a:r>
            <a:endParaRPr lang="en-US" sz="2800" dirty="0"/>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391238"/>
            <a:ext cx="11627913" cy="4773121"/>
          </a:xfrm>
        </p:spPr>
        <p:txBody>
          <a:bodyPr vert="horz" lIns="38576" tIns="19289" rIns="38576" bIns="19289" rtlCol="0" anchor="t">
            <a:normAutofit lnSpcReduction="10000"/>
          </a:bodyPr>
          <a:lstStyle/>
          <a:p>
            <a:pPr marL="0" indent="0">
              <a:buNone/>
            </a:pPr>
            <a:r>
              <a:rPr lang="en-US" dirty="0">
                <a:solidFill>
                  <a:schemeClr val="tx1"/>
                </a:solidFill>
                <a:latin typeface="Arial"/>
                <a:ea typeface="Calibri"/>
                <a:cs typeface="Arial"/>
              </a:rPr>
              <a:t>STLT DMI Priorities Report (CSTE product in development). </a:t>
            </a:r>
          </a:p>
          <a:p>
            <a:pPr marL="457200" lvl="1" indent="0">
              <a:buNone/>
            </a:pPr>
            <a:r>
              <a:rPr lang="en-US" dirty="0">
                <a:solidFill>
                  <a:schemeClr val="tx1"/>
                </a:solidFill>
                <a:latin typeface="Arial"/>
                <a:ea typeface="Calibri"/>
                <a:cs typeface="Arial"/>
              </a:rPr>
              <a:t>This Report includes six STLT-identified priorities: </a:t>
            </a:r>
            <a:endParaRPr lang="en-US" dirty="0">
              <a:solidFill>
                <a:schemeClr val="tx1"/>
              </a:solidFill>
              <a:latin typeface="Arial"/>
              <a:ea typeface="+mn-lt"/>
              <a:cs typeface="Arial"/>
            </a:endParaRPr>
          </a:p>
          <a:p>
            <a:pPr marL="914400" lvl="1" indent="-457200">
              <a:buAutoNum type="arabicPeriod"/>
            </a:pPr>
            <a:r>
              <a:rPr lang="en-US" dirty="0">
                <a:solidFill>
                  <a:schemeClr val="tx1"/>
                </a:solidFill>
                <a:latin typeface="Arial"/>
                <a:ea typeface="+mn-lt"/>
                <a:cs typeface="Arial"/>
              </a:rPr>
              <a:t>Develop a roadmap for DMI implementation </a:t>
            </a:r>
          </a:p>
          <a:p>
            <a:pPr marL="914400" lvl="1" indent="-457200">
              <a:buAutoNum type="arabicPeriod"/>
            </a:pPr>
            <a:r>
              <a:rPr lang="en-US" dirty="0">
                <a:solidFill>
                  <a:schemeClr val="tx1"/>
                </a:solidFill>
                <a:latin typeface="Arial"/>
                <a:ea typeface="+mn-lt"/>
                <a:cs typeface="Arial"/>
              </a:rPr>
              <a:t>Elevate DMI through collaboration, information sharing, and result articulation </a:t>
            </a:r>
          </a:p>
          <a:p>
            <a:pPr marL="914400" lvl="1" indent="-457200">
              <a:buAutoNum type="arabicPeriod"/>
            </a:pPr>
            <a:r>
              <a:rPr lang="en-US" dirty="0">
                <a:solidFill>
                  <a:schemeClr val="tx1"/>
                </a:solidFill>
                <a:latin typeface="Arial"/>
                <a:ea typeface="+mn-lt"/>
                <a:cs typeface="Arial"/>
              </a:rPr>
              <a:t>Ensure STLTs have a sustained, engaged, skilled, and diverse workforce for public health informatics </a:t>
            </a:r>
          </a:p>
          <a:p>
            <a:pPr marL="914400" lvl="1" indent="-457200">
              <a:buAutoNum type="arabicPeriod"/>
            </a:pPr>
            <a:r>
              <a:rPr lang="en-US" dirty="0">
                <a:solidFill>
                  <a:schemeClr val="tx1"/>
                </a:solidFill>
                <a:latin typeface="Arial"/>
                <a:ea typeface="+mn-lt"/>
                <a:cs typeface="Arial"/>
              </a:rPr>
              <a:t>Engage constructively across the STLT and federal public health landscape </a:t>
            </a:r>
          </a:p>
          <a:p>
            <a:pPr marL="914400" lvl="1" indent="-457200">
              <a:buAutoNum type="arabicPeriod"/>
            </a:pPr>
            <a:r>
              <a:rPr lang="en-US" dirty="0">
                <a:solidFill>
                  <a:schemeClr val="tx1"/>
                </a:solidFill>
                <a:latin typeface="Arial"/>
                <a:ea typeface="+mn-lt"/>
                <a:cs typeface="Arial"/>
              </a:rPr>
              <a:t>Sustainably strengthen public health data infrastructure </a:t>
            </a:r>
          </a:p>
          <a:p>
            <a:pPr marL="914400" lvl="1" indent="-457200">
              <a:buAutoNum type="arabicPeriod"/>
            </a:pPr>
            <a:r>
              <a:rPr lang="en-US" dirty="0">
                <a:solidFill>
                  <a:schemeClr val="tx1"/>
                </a:solidFill>
                <a:latin typeface="Arial"/>
                <a:ea typeface="+mn-lt"/>
                <a:cs typeface="Arial"/>
              </a:rPr>
              <a:t>Establish framework for data governance processes</a:t>
            </a:r>
            <a:endParaRPr lang="en-US" dirty="0">
              <a:solidFill>
                <a:schemeClr val="tx1"/>
              </a:solidFill>
              <a:latin typeface="Arial"/>
              <a:ea typeface="Calibri"/>
              <a:cs typeface="Arial"/>
            </a:endParaRPr>
          </a:p>
          <a:p>
            <a:r>
              <a:rPr lang="en-US" dirty="0">
                <a:solidFill>
                  <a:schemeClr val="tx1"/>
                </a:solidFill>
                <a:latin typeface="Arial"/>
                <a:cs typeface="Arial"/>
              </a:rPr>
              <a:t>Initially articulated during the CSTE DMI Summit in March 2023</a:t>
            </a:r>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a:cs typeface="Arial"/>
              </a:rPr>
              <a:t>Presented widely for input, including discussion at the CSTE Annual Conference during the DMI Roundtable</a:t>
            </a:r>
            <a:endParaRPr lang="en-US" dirty="0">
              <a:solidFill>
                <a:schemeClr val="tx1"/>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667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03711B-54E7-4F48-B438-662F9DFC657B}"/>
              </a:ext>
            </a:extLst>
          </p:cNvPr>
          <p:cNvSpPr>
            <a:spLocks noGrp="1"/>
          </p:cNvSpPr>
          <p:nvPr>
            <p:ph type="title" idx="4294967295"/>
          </p:nvPr>
        </p:nvSpPr>
        <p:spPr>
          <a:xfrm>
            <a:off x="4105275" y="2809188"/>
            <a:ext cx="7342009" cy="619812"/>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rmAutofit/>
          </a:bodyPr>
          <a:lstStyle/>
          <a:p>
            <a:pPr algn="r">
              <a:spcBef>
                <a:spcPts val="422"/>
              </a:spcBef>
              <a:defRPr/>
            </a:pPr>
            <a:r>
              <a:rPr lang="en-US" sz="2000" dirty="0">
                <a:solidFill>
                  <a:schemeClr val="bg1"/>
                </a:solidFill>
                <a:latin typeface="Arial"/>
                <a:ea typeface="+mn-ea"/>
                <a:cs typeface="Arial"/>
              </a:rPr>
              <a:t>2023-2024 Surveillance/Informatics Priorities – Annie Fine, Gillian Haney</a:t>
            </a:r>
            <a:endParaRPr lang="en-US" sz="6000" dirty="0">
              <a:solidFill>
                <a:schemeClr val="bg1"/>
              </a:solidFill>
              <a:ea typeface="+mn-ea"/>
            </a:endParaRPr>
          </a:p>
        </p:txBody>
      </p:sp>
    </p:spTree>
    <p:extLst>
      <p:ext uri="{BB962C8B-B14F-4D97-AF65-F5344CB8AC3E}">
        <p14:creationId xmlns:p14="http://schemas.microsoft.com/office/powerpoint/2010/main" val="1601746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1A37-6265-4976-A42B-F35F0B53865E}"/>
              </a:ext>
            </a:extLst>
          </p:cNvPr>
          <p:cNvSpPr>
            <a:spLocks noGrp="1"/>
          </p:cNvSpPr>
          <p:nvPr>
            <p:ph type="title"/>
          </p:nvPr>
        </p:nvSpPr>
        <p:spPr/>
        <p:txBody>
          <a:bodyPr vert="horz" lIns="38576" tIns="19289" rIns="38576" bIns="19289" rtlCol="0" anchor="ctr">
            <a:normAutofit/>
          </a:bodyPr>
          <a:lstStyle/>
          <a:p>
            <a:r>
              <a:rPr lang="en-US" sz="2800">
                <a:latin typeface="Arial"/>
                <a:cs typeface="Arial"/>
              </a:rPr>
              <a:t>CSTE S/I and DMI Priorities – 2023-2024</a:t>
            </a:r>
            <a:endParaRPr lang="en-US" sz="2800"/>
          </a:p>
        </p:txBody>
      </p:sp>
      <p:sp>
        <p:nvSpPr>
          <p:cNvPr id="3" name="Content Placeholder 2">
            <a:extLst>
              <a:ext uri="{FF2B5EF4-FFF2-40B4-BE49-F238E27FC236}">
                <a16:creationId xmlns:a16="http://schemas.microsoft.com/office/drawing/2014/main" id="{DDC2485F-5758-41ED-88D5-9EE2A3A8B081}"/>
              </a:ext>
            </a:extLst>
          </p:cNvPr>
          <p:cNvSpPr>
            <a:spLocks noGrp="1"/>
          </p:cNvSpPr>
          <p:nvPr>
            <p:ph idx="1"/>
          </p:nvPr>
        </p:nvSpPr>
        <p:spPr>
          <a:xfrm>
            <a:off x="283784" y="1416340"/>
            <a:ext cx="11908216" cy="4729665"/>
          </a:xfrm>
        </p:spPr>
        <p:txBody>
          <a:bodyPr vert="horz" lIns="38576" tIns="19289" rIns="38576" bIns="19289" rtlCol="0" anchor="t">
            <a:normAutofit fontScale="85000" lnSpcReduction="20000"/>
          </a:bodyPr>
          <a:lstStyle/>
          <a:p>
            <a:r>
              <a:rPr lang="en-US">
                <a:latin typeface="Arial"/>
                <a:cs typeface="Arial"/>
              </a:rPr>
              <a:t>DMI </a:t>
            </a:r>
          </a:p>
          <a:p>
            <a:pPr lvl="1"/>
            <a:r>
              <a:rPr lang="en-US">
                <a:latin typeface="Arial"/>
                <a:cs typeface="Arial"/>
              </a:rPr>
              <a:t>Advocacy for sustained funding</a:t>
            </a:r>
          </a:p>
          <a:p>
            <a:pPr lvl="1"/>
            <a:r>
              <a:rPr lang="en-US">
                <a:latin typeface="Arial"/>
                <a:cs typeface="Arial"/>
              </a:rPr>
              <a:t>DMI workgroup</a:t>
            </a:r>
          </a:p>
          <a:p>
            <a:pPr lvl="1"/>
            <a:r>
              <a:rPr lang="en-US">
                <a:latin typeface="Arial"/>
                <a:cs typeface="Arial"/>
              </a:rPr>
              <a:t>Articulate and support STLT DMI priorities – possible second summit</a:t>
            </a:r>
          </a:p>
          <a:p>
            <a:pPr lvl="2"/>
            <a:r>
              <a:rPr lang="en-US">
                <a:latin typeface="Arial"/>
                <a:cs typeface="Arial"/>
              </a:rPr>
              <a:t>Publish DMI STLT priorities report</a:t>
            </a:r>
          </a:p>
          <a:p>
            <a:pPr lvl="1"/>
            <a:r>
              <a:rPr lang="en-US">
                <a:latin typeface="Arial"/>
                <a:cs typeface="Arial"/>
              </a:rPr>
              <a:t>Continue CDC engagement (Consortium, OPHDST)</a:t>
            </a:r>
          </a:p>
          <a:p>
            <a:pPr lvl="1"/>
            <a:r>
              <a:rPr lang="en-US">
                <a:latin typeface="Arial"/>
                <a:cs typeface="Arial"/>
              </a:rPr>
              <a:t>Expand to non-ID programs</a:t>
            </a:r>
          </a:p>
          <a:p>
            <a:pPr lvl="1"/>
            <a:r>
              <a:rPr lang="en-US">
                <a:latin typeface="Arial"/>
                <a:cs typeface="Arial"/>
              </a:rPr>
              <a:t>Success stories</a:t>
            </a:r>
          </a:p>
          <a:p>
            <a:r>
              <a:rPr lang="en-US" err="1">
                <a:latin typeface="Arial"/>
                <a:cs typeface="Arial"/>
              </a:rPr>
              <a:t>eCR</a:t>
            </a:r>
            <a:endParaRPr lang="en-US">
              <a:latin typeface="Arial"/>
              <a:cs typeface="Arial"/>
            </a:endParaRPr>
          </a:p>
          <a:p>
            <a:r>
              <a:rPr lang="en-US">
                <a:latin typeface="Arial"/>
                <a:cs typeface="Arial"/>
              </a:rPr>
              <a:t>Standards work</a:t>
            </a:r>
          </a:p>
          <a:p>
            <a:pPr lvl="1"/>
            <a:r>
              <a:rPr lang="en-US">
                <a:latin typeface="Arial"/>
                <a:cs typeface="Arial"/>
              </a:rPr>
              <a:t>Data standardization and harmonization across STLTs</a:t>
            </a:r>
          </a:p>
          <a:p>
            <a:pPr lvl="1"/>
            <a:r>
              <a:rPr lang="en-US">
                <a:latin typeface="Arial"/>
                <a:cs typeface="Arial"/>
              </a:rPr>
              <a:t>Improve public health participation and input into standards</a:t>
            </a:r>
          </a:p>
          <a:p>
            <a:pPr lvl="1"/>
            <a:r>
              <a:rPr lang="en-US">
                <a:latin typeface="Arial"/>
                <a:cs typeface="Arial"/>
              </a:rPr>
              <a:t>USCDI, USCDI+, FHIR accelerator</a:t>
            </a:r>
          </a:p>
          <a:p>
            <a:r>
              <a:rPr lang="en-US">
                <a:latin typeface="Arial"/>
                <a:cs typeface="Arial"/>
              </a:rPr>
              <a:t>Focus on improving national case notification processes</a:t>
            </a:r>
          </a:p>
          <a:p>
            <a:r>
              <a:rPr lang="en-US">
                <a:latin typeface="Arial"/>
                <a:cs typeface="Arial"/>
              </a:rPr>
              <a:t>Data sharing policies</a:t>
            </a:r>
            <a:endParaRPr lang="en-US"/>
          </a:p>
          <a:p>
            <a:pPr lvl="1"/>
            <a:endParaRPr lang="en-US"/>
          </a:p>
          <a:p>
            <a:endParaRPr lang="en-US"/>
          </a:p>
          <a:p>
            <a:endParaRPr lang="en-US"/>
          </a:p>
          <a:p>
            <a:endParaRPr lang="en-US"/>
          </a:p>
        </p:txBody>
      </p:sp>
    </p:spTree>
    <p:extLst>
      <p:ext uri="{BB962C8B-B14F-4D97-AF65-F5344CB8AC3E}">
        <p14:creationId xmlns:p14="http://schemas.microsoft.com/office/powerpoint/2010/main" val="1409956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1A01-2573-0E82-D653-078A92EE0778}"/>
              </a:ext>
            </a:extLst>
          </p:cNvPr>
          <p:cNvSpPr>
            <a:spLocks noGrp="1"/>
          </p:cNvSpPr>
          <p:nvPr>
            <p:ph type="title" idx="4294967295"/>
          </p:nvPr>
        </p:nvSpPr>
        <p:spPr>
          <a:xfrm>
            <a:off x="838200" y="-2143710"/>
            <a:ext cx="10515600" cy="1325563"/>
          </a:xfrm>
        </p:spPr>
        <p:txBody>
          <a:bodyPr vert="horz" lIns="91440" tIns="45720" rIns="91440" bIns="45720" rtlCol="0" anchor="b">
            <a:normAutofit/>
          </a:bodyPr>
          <a:lstStyle/>
          <a:p>
            <a:r>
              <a:rPr lang="en-US" dirty="0"/>
              <a:t>Save the Date – June 9-13, 2024 in Pittsburgh, Pennsylvania </a:t>
            </a:r>
          </a:p>
        </p:txBody>
      </p:sp>
    </p:spTree>
    <p:extLst>
      <p:ext uri="{BB962C8B-B14F-4D97-AF65-F5344CB8AC3E}">
        <p14:creationId xmlns:p14="http://schemas.microsoft.com/office/powerpoint/2010/main" val="604094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EE5B6-B843-4C54-8A6A-C4CC64E6B311}"/>
              </a:ext>
            </a:extLst>
          </p:cNvPr>
          <p:cNvSpPr>
            <a:spLocks noGrp="1"/>
          </p:cNvSpPr>
          <p:nvPr>
            <p:ph type="title"/>
          </p:nvPr>
        </p:nvSpPr>
        <p:spPr/>
        <p:txBody>
          <a:bodyPr lIns="91440" tIns="45720" rIns="91440" bIns="45720" anchor="ctr"/>
          <a:lstStyle/>
          <a:p>
            <a:r>
              <a:rPr lang="en-US">
                <a:latin typeface="Arial"/>
                <a:cs typeface="Arial"/>
              </a:rPr>
              <a:t>CSTE Staffing Info</a:t>
            </a:r>
            <a:endParaRPr lang="en-US"/>
          </a:p>
        </p:txBody>
      </p:sp>
      <p:sp>
        <p:nvSpPr>
          <p:cNvPr id="4" name="Content Placeholder 3">
            <a:extLst>
              <a:ext uri="{FF2B5EF4-FFF2-40B4-BE49-F238E27FC236}">
                <a16:creationId xmlns:a16="http://schemas.microsoft.com/office/drawing/2014/main" id="{85F59CF3-A00C-4D93-A785-653657C125C0}"/>
              </a:ext>
            </a:extLst>
          </p:cNvPr>
          <p:cNvSpPr>
            <a:spLocks noGrp="1"/>
          </p:cNvSpPr>
          <p:nvPr>
            <p:ph idx="1"/>
          </p:nvPr>
        </p:nvSpPr>
        <p:spPr/>
        <p:txBody>
          <a:bodyPr vert="horz" lIns="91440" tIns="45720" rIns="91440" bIns="45720" rtlCol="0" anchor="t">
            <a:normAutofit fontScale="62500" lnSpcReduction="20000"/>
          </a:bodyPr>
          <a:lstStyle/>
          <a:p>
            <a:pPr marL="0" indent="0" algn="ctr">
              <a:buNone/>
            </a:pPr>
            <a:r>
              <a:rPr lang="en-US" sz="2400" dirty="0">
                <a:solidFill>
                  <a:srgbClr val="000000"/>
                </a:solidFill>
                <a:latin typeface="Arial"/>
                <a:cs typeface="Arial"/>
              </a:rPr>
              <a:t>--- CSTE Science and Surveillance Office, Staff Contact Info ---</a:t>
            </a:r>
          </a:p>
          <a:p>
            <a:pPr marL="0" indent="0" algn="ctr">
              <a:buNone/>
            </a:pPr>
            <a:endParaRPr lang="en-US" sz="2400" dirty="0">
              <a:solidFill>
                <a:srgbClr val="000000"/>
              </a:solidFill>
              <a:latin typeface="Arial" panose="020B0604020202020204" pitchFamily="34" charset="0"/>
              <a:cs typeface="Arial" panose="020B0604020202020204" pitchFamily="34" charset="0"/>
            </a:endParaRPr>
          </a:p>
          <a:p>
            <a:r>
              <a:rPr lang="en-US" sz="2100" dirty="0">
                <a:solidFill>
                  <a:srgbClr val="000000"/>
                </a:solidFill>
                <a:latin typeface="Arial"/>
                <a:cs typeface="Arial"/>
              </a:rPr>
              <a:t>Annie Fine – Chief Science and Surveillance Officer, Senior Advisor to DMI – </a:t>
            </a:r>
            <a:r>
              <a:rPr lang="en-US" sz="2100" dirty="0">
                <a:solidFill>
                  <a:srgbClr val="000000"/>
                </a:solidFill>
                <a:latin typeface="Arial"/>
                <a:cs typeface="Arial"/>
                <a:hlinkClick r:id="rId2"/>
              </a:rPr>
              <a:t>afine@cste.org</a:t>
            </a:r>
            <a:endParaRPr lang="en-US" sz="2100" dirty="0">
              <a:solidFill>
                <a:srgbClr val="000000"/>
              </a:solidFill>
              <a:latin typeface="Arial"/>
              <a:cs typeface="Arial"/>
            </a:endParaRPr>
          </a:p>
          <a:p>
            <a:r>
              <a:rPr lang="en-US" sz="2100" dirty="0">
                <a:solidFill>
                  <a:srgbClr val="000000"/>
                </a:solidFill>
                <a:latin typeface="Arial"/>
                <a:cs typeface="Arial"/>
              </a:rPr>
              <a:t>Meredith Lichtenstein Cone – Director of Scientific and Surveillance Consensus Development – </a:t>
            </a:r>
            <a:r>
              <a:rPr lang="en-US" sz="2100" dirty="0">
                <a:solidFill>
                  <a:srgbClr val="000000"/>
                </a:solidFill>
                <a:latin typeface="Arial"/>
                <a:cs typeface="Arial"/>
                <a:hlinkClick r:id="rId3"/>
              </a:rPr>
              <a:t>mlichtenstein@cste.org</a:t>
            </a:r>
            <a:endParaRPr lang="en-US" sz="2100" dirty="0">
              <a:solidFill>
                <a:srgbClr val="000000"/>
              </a:solidFill>
              <a:latin typeface="Arial"/>
              <a:cs typeface="Arial"/>
            </a:endParaRPr>
          </a:p>
          <a:p>
            <a:r>
              <a:rPr lang="en-US" sz="2100" dirty="0">
                <a:solidFill>
                  <a:srgbClr val="000000"/>
                </a:solidFill>
                <a:latin typeface="Arial"/>
                <a:cs typeface="Arial"/>
              </a:rPr>
              <a:t>Kirtana Ramadugu – Senior Program Analyst (Scientific and Surveillance Consensus Development) – </a:t>
            </a:r>
            <a:r>
              <a:rPr lang="en-US" sz="2100" dirty="0">
                <a:solidFill>
                  <a:srgbClr val="000000"/>
                </a:solidFill>
                <a:latin typeface="Arial"/>
                <a:cs typeface="Arial"/>
                <a:hlinkClick r:id="rId4"/>
              </a:rPr>
              <a:t>kramadugu@cste.org</a:t>
            </a:r>
            <a:r>
              <a:rPr lang="en-US" sz="2100" dirty="0">
                <a:solidFill>
                  <a:srgbClr val="000000"/>
                </a:solidFill>
                <a:latin typeface="Arial"/>
                <a:cs typeface="Arial"/>
              </a:rPr>
              <a:t> </a:t>
            </a:r>
          </a:p>
          <a:p>
            <a:r>
              <a:rPr lang="en-US" sz="2100" dirty="0">
                <a:solidFill>
                  <a:srgbClr val="000000"/>
                </a:solidFill>
                <a:latin typeface="Arial"/>
                <a:cs typeface="Arial"/>
              </a:rPr>
              <a:t>Megan Tompkins – DMI Implementation Lead – </a:t>
            </a:r>
            <a:r>
              <a:rPr lang="en-US" sz="2100" dirty="0">
                <a:solidFill>
                  <a:srgbClr val="000000"/>
                </a:solidFill>
                <a:latin typeface="Arial"/>
                <a:cs typeface="Arial"/>
                <a:hlinkClick r:id="rId5"/>
              </a:rPr>
              <a:t>mtompkins@cste.org</a:t>
            </a:r>
            <a:r>
              <a:rPr lang="en-US" sz="2100" dirty="0">
                <a:solidFill>
                  <a:srgbClr val="000000"/>
                </a:solidFill>
                <a:latin typeface="Arial"/>
                <a:cs typeface="Arial"/>
              </a:rPr>
              <a:t> </a:t>
            </a:r>
          </a:p>
          <a:p>
            <a:r>
              <a:rPr lang="en-US" sz="2100" dirty="0">
                <a:solidFill>
                  <a:srgbClr val="000000"/>
                </a:solidFill>
                <a:latin typeface="Arial"/>
                <a:cs typeface="Arial"/>
              </a:rPr>
              <a:t>Bridget Teevan – Senior Program Analyst (DMI) – </a:t>
            </a:r>
            <a:r>
              <a:rPr lang="en-US" sz="2100" dirty="0">
                <a:solidFill>
                  <a:srgbClr val="000000"/>
                </a:solidFill>
                <a:latin typeface="Arial"/>
                <a:cs typeface="Arial"/>
                <a:hlinkClick r:id="rId6"/>
              </a:rPr>
              <a:t>bteevan@cste.org</a:t>
            </a:r>
            <a:r>
              <a:rPr lang="en-US" sz="2100" dirty="0">
                <a:solidFill>
                  <a:srgbClr val="000000"/>
                </a:solidFill>
                <a:latin typeface="Arial"/>
                <a:cs typeface="Arial"/>
              </a:rPr>
              <a:t> </a:t>
            </a:r>
          </a:p>
          <a:p>
            <a:r>
              <a:rPr lang="en-US" sz="2100" dirty="0">
                <a:solidFill>
                  <a:srgbClr val="000000"/>
                </a:solidFill>
                <a:latin typeface="Arial"/>
                <a:cs typeface="Arial"/>
              </a:rPr>
              <a:t>Gillian Haney – Surveillance/Informatics Director – </a:t>
            </a:r>
            <a:r>
              <a:rPr lang="en-US" sz="2100" dirty="0">
                <a:solidFill>
                  <a:srgbClr val="000000"/>
                </a:solidFill>
                <a:latin typeface="Arial"/>
                <a:cs typeface="Arial"/>
                <a:hlinkClick r:id="rId7"/>
              </a:rPr>
              <a:t>ghaney@cste.org</a:t>
            </a:r>
            <a:endParaRPr lang="en-US" sz="2100" dirty="0">
              <a:solidFill>
                <a:srgbClr val="000000"/>
              </a:solidFill>
              <a:latin typeface="Arial"/>
              <a:cs typeface="Arial"/>
            </a:endParaRPr>
          </a:p>
          <a:p>
            <a:r>
              <a:rPr lang="en-US" sz="2100" dirty="0">
                <a:solidFill>
                  <a:srgbClr val="000000"/>
                </a:solidFill>
                <a:latin typeface="Arial"/>
                <a:cs typeface="Arial"/>
              </a:rPr>
              <a:t>Shaily Krishan – S/I Program Manager (Electronic Reporting) - </a:t>
            </a:r>
            <a:r>
              <a:rPr lang="en-US" sz="2100" dirty="0">
                <a:solidFill>
                  <a:srgbClr val="000000"/>
                </a:solidFill>
                <a:latin typeface="Arial"/>
                <a:cs typeface="Arial"/>
                <a:hlinkClick r:id="rId8"/>
              </a:rPr>
              <a:t>skrishan@cste.org</a:t>
            </a:r>
            <a:endParaRPr lang="en-US" sz="2100" dirty="0">
              <a:solidFill>
                <a:srgbClr val="000000"/>
              </a:solidFill>
              <a:latin typeface="Arial" panose="020B0604020202020204" pitchFamily="34" charset="0"/>
              <a:cs typeface="Arial" panose="020B0604020202020204" pitchFamily="34" charset="0"/>
            </a:endParaRPr>
          </a:p>
          <a:p>
            <a:r>
              <a:rPr lang="en-US" sz="2100" dirty="0">
                <a:solidFill>
                  <a:srgbClr val="000000"/>
                </a:solidFill>
                <a:latin typeface="Arial"/>
                <a:cs typeface="Arial"/>
              </a:rPr>
              <a:t>Devra Barter – Senior Program Analyst (RCKMS/eCR) – </a:t>
            </a:r>
            <a:r>
              <a:rPr lang="en-US" sz="2100" dirty="0">
                <a:solidFill>
                  <a:srgbClr val="000000"/>
                </a:solidFill>
                <a:latin typeface="Arial"/>
                <a:cs typeface="Arial"/>
                <a:hlinkClick r:id="rId9"/>
              </a:rPr>
              <a:t>dbarter@cste.org</a:t>
            </a:r>
            <a:r>
              <a:rPr lang="en-US" sz="2100" dirty="0">
                <a:solidFill>
                  <a:srgbClr val="000000"/>
                </a:solidFill>
                <a:latin typeface="Arial"/>
                <a:cs typeface="Arial"/>
              </a:rPr>
              <a:t> </a:t>
            </a:r>
            <a:endParaRPr lang="en-US" sz="2100" dirty="0">
              <a:solidFill>
                <a:srgbClr val="000000"/>
              </a:solidFill>
              <a:latin typeface="Arial" panose="020B0604020202020204" pitchFamily="34" charset="0"/>
              <a:cs typeface="Arial" panose="020B0604020202020204" pitchFamily="34" charset="0"/>
            </a:endParaRPr>
          </a:p>
          <a:p>
            <a:r>
              <a:rPr lang="en-US" sz="2100" dirty="0">
                <a:solidFill>
                  <a:srgbClr val="000000"/>
                </a:solidFill>
                <a:latin typeface="Arial"/>
                <a:cs typeface="Arial"/>
              </a:rPr>
              <a:t>Shahidah Williams – Program Analyst III (RCKMS/eCR, FHIR) - </a:t>
            </a:r>
            <a:r>
              <a:rPr lang="en-US" sz="2100" dirty="0">
                <a:solidFill>
                  <a:srgbClr val="000000"/>
                </a:solidFill>
                <a:latin typeface="Arial"/>
                <a:cs typeface="Arial"/>
                <a:hlinkClick r:id="rId10"/>
              </a:rPr>
              <a:t>swilliams@cste.org</a:t>
            </a:r>
            <a:r>
              <a:rPr lang="en-US" sz="2100" dirty="0">
                <a:solidFill>
                  <a:srgbClr val="000000"/>
                </a:solidFill>
                <a:latin typeface="Arial"/>
                <a:cs typeface="Arial"/>
              </a:rPr>
              <a:t> </a:t>
            </a:r>
          </a:p>
          <a:p>
            <a:r>
              <a:rPr lang="en-US" sz="2100" dirty="0">
                <a:solidFill>
                  <a:srgbClr val="000000"/>
                </a:solidFill>
                <a:latin typeface="Arial"/>
                <a:cs typeface="Arial"/>
              </a:rPr>
              <a:t>Becky Lampkins – S/I Program Manager (Surveillance Systems, Practice, Policy) - </a:t>
            </a:r>
            <a:r>
              <a:rPr lang="en-US" sz="2100" dirty="0">
                <a:solidFill>
                  <a:srgbClr val="000000"/>
                </a:solidFill>
                <a:latin typeface="Arial"/>
                <a:cs typeface="Arial"/>
                <a:hlinkClick r:id="rId11"/>
              </a:rPr>
              <a:t>blampkins@cste.org</a:t>
            </a:r>
            <a:r>
              <a:rPr lang="en-US" sz="2100" dirty="0">
                <a:solidFill>
                  <a:srgbClr val="000000"/>
                </a:solidFill>
                <a:latin typeface="Arial"/>
                <a:cs typeface="Arial"/>
              </a:rPr>
              <a:t> </a:t>
            </a:r>
            <a:endParaRPr lang="en-US" sz="2100" dirty="0">
              <a:solidFill>
                <a:srgbClr val="000000"/>
              </a:solidFill>
              <a:latin typeface="Arial" panose="020B0604020202020204" pitchFamily="34" charset="0"/>
              <a:cs typeface="Arial" panose="020B0604020202020204" pitchFamily="34" charset="0"/>
            </a:endParaRPr>
          </a:p>
          <a:p>
            <a:r>
              <a:rPr lang="en-US" sz="2100" dirty="0">
                <a:solidFill>
                  <a:srgbClr val="000000"/>
                </a:solidFill>
                <a:latin typeface="Arial"/>
                <a:cs typeface="Arial"/>
              </a:rPr>
              <a:t>Jordyn Easterling – S/I Program Associate (NSSP CoP/RCKMS) – </a:t>
            </a:r>
            <a:r>
              <a:rPr lang="en-US" sz="2100" dirty="0">
                <a:solidFill>
                  <a:srgbClr val="000000"/>
                </a:solidFill>
                <a:latin typeface="Arial"/>
                <a:cs typeface="Arial"/>
                <a:hlinkClick r:id="rId12"/>
              </a:rPr>
              <a:t>jeasterling@cste.org</a:t>
            </a:r>
            <a:r>
              <a:rPr lang="en-US" sz="2100" dirty="0">
                <a:solidFill>
                  <a:srgbClr val="000000"/>
                </a:solidFill>
                <a:latin typeface="Arial"/>
                <a:cs typeface="Arial"/>
              </a:rPr>
              <a:t> </a:t>
            </a:r>
            <a:endParaRPr lang="en-US" sz="2100" dirty="0">
              <a:solidFill>
                <a:srgbClr val="000000"/>
              </a:solidFill>
              <a:latin typeface="Arial" panose="020B0604020202020204" pitchFamily="34" charset="0"/>
              <a:cs typeface="Arial" panose="020B0604020202020204" pitchFamily="34" charset="0"/>
            </a:endParaRPr>
          </a:p>
          <a:p>
            <a:r>
              <a:rPr lang="en-US" sz="2100" dirty="0">
                <a:solidFill>
                  <a:srgbClr val="000000"/>
                </a:solidFill>
                <a:latin typeface="Arial"/>
                <a:cs typeface="Arial"/>
              </a:rPr>
              <a:t>James Muncy – Program Analyst III (Syndromic Surveillance/NSSP CoP) – </a:t>
            </a:r>
            <a:r>
              <a:rPr lang="en-US" sz="2100" dirty="0">
                <a:solidFill>
                  <a:srgbClr val="000000"/>
                </a:solidFill>
                <a:latin typeface="Arial"/>
                <a:cs typeface="Arial"/>
                <a:hlinkClick r:id="rId13"/>
              </a:rPr>
              <a:t>jmuncy@cste.org</a:t>
            </a:r>
            <a:r>
              <a:rPr lang="en-US" sz="2100" dirty="0">
                <a:solidFill>
                  <a:srgbClr val="000000"/>
                </a:solidFill>
                <a:latin typeface="Arial"/>
                <a:cs typeface="Arial"/>
              </a:rPr>
              <a:t> </a:t>
            </a:r>
          </a:p>
          <a:p>
            <a:r>
              <a:rPr lang="en-US" sz="2100" dirty="0">
                <a:solidFill>
                  <a:srgbClr val="000000"/>
                </a:solidFill>
                <a:latin typeface="Arial"/>
                <a:cs typeface="Arial"/>
              </a:rPr>
              <a:t>Taylor Pinsent – Senior Program Analyst (Surveillance Policy/Data Sharing) - </a:t>
            </a:r>
            <a:r>
              <a:rPr lang="en-US" sz="2100" dirty="0">
                <a:solidFill>
                  <a:srgbClr val="000000"/>
                </a:solidFill>
                <a:latin typeface="Arial"/>
                <a:cs typeface="Arial"/>
                <a:hlinkClick r:id="rId14"/>
              </a:rPr>
              <a:t>tpinsent@cste.org</a:t>
            </a:r>
            <a:r>
              <a:rPr lang="en-US" sz="2100" dirty="0">
                <a:solidFill>
                  <a:srgbClr val="000000"/>
                </a:solidFill>
                <a:latin typeface="Arial"/>
                <a:cs typeface="Arial"/>
              </a:rPr>
              <a:t> </a:t>
            </a:r>
            <a:endParaRPr lang="en-US" sz="2100" dirty="0">
              <a:solidFill>
                <a:srgbClr val="000000"/>
              </a:solidFill>
              <a:latin typeface="Arial" panose="020B0604020202020204" pitchFamily="34" charset="0"/>
              <a:cs typeface="Arial" panose="020B0604020202020204" pitchFamily="34" charset="0"/>
            </a:endParaRPr>
          </a:p>
          <a:p>
            <a:r>
              <a:rPr lang="en-US" sz="2100" dirty="0">
                <a:solidFill>
                  <a:srgbClr val="000000"/>
                </a:solidFill>
                <a:latin typeface="Arial"/>
                <a:cs typeface="Arial"/>
              </a:rPr>
              <a:t>Becca Tugan – Program Analyst II (Syndromic Surveillance/NSSP CoP) - </a:t>
            </a:r>
            <a:r>
              <a:rPr lang="en-US" sz="2100" dirty="0">
                <a:solidFill>
                  <a:srgbClr val="000000"/>
                </a:solidFill>
                <a:latin typeface="Arial"/>
                <a:cs typeface="Arial"/>
                <a:hlinkClick r:id="rId15"/>
              </a:rPr>
              <a:t>rtugan@cste.org</a:t>
            </a:r>
            <a:r>
              <a:rPr lang="en-US" sz="2100" dirty="0">
                <a:solidFill>
                  <a:srgbClr val="000000"/>
                </a:solidFill>
                <a:latin typeface="Arial"/>
                <a:cs typeface="Arial"/>
              </a:rPr>
              <a:t> </a:t>
            </a:r>
            <a:endParaRPr lang="en-US" sz="21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endParaRPr lang="en-US" dirty="0">
              <a:solidFill>
                <a:srgbClr val="404040"/>
              </a:solidFill>
              <a:latin typeface="Arial" panose="020B0604020202020204" pitchFamily="34" charset="0"/>
              <a:cs typeface="Arial" panose="020B0604020202020204" pitchFamily="34" charset="0"/>
            </a:endParaRPr>
          </a:p>
          <a:p>
            <a:endParaRPr lang="en-US" dirty="0">
              <a:solidFill>
                <a:srgbClr val="404040"/>
              </a:solidFill>
              <a:latin typeface="Arial" panose="020B0604020202020204" pitchFamily="34" charset="0"/>
              <a:cs typeface="Arial" panose="020B0604020202020204" pitchFamily="34" charset="0"/>
            </a:endParaRPr>
          </a:p>
          <a:p>
            <a:pPr lvl="1"/>
            <a:endParaRPr lang="en-US" dirty="0">
              <a:solidFill>
                <a:srgbClr val="404040"/>
              </a:solidFill>
              <a:latin typeface="Arial" panose="020B0604020202020204" pitchFamily="34" charset="0"/>
              <a:cs typeface="Arial" panose="020B0604020202020204" pitchFamily="34" charset="0"/>
            </a:endParaRPr>
          </a:p>
          <a:p>
            <a:pPr lvl="1"/>
            <a:endParaRPr lang="en-US" dirty="0">
              <a:solidFill>
                <a:srgbClr val="4040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573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Q &amp; A</a:t>
            </a:r>
          </a:p>
        </p:txBody>
      </p:sp>
      <p:pic>
        <p:nvPicPr>
          <p:cNvPr id="5" name="Picture 4" descr="Image indicating a question can be asked. " title="Question and Answer Slide">
            <a:extLst>
              <a:ext uri="{FF2B5EF4-FFF2-40B4-BE49-F238E27FC236}">
                <a16:creationId xmlns:a16="http://schemas.microsoft.com/office/drawing/2014/main" id="{D3DD2E9E-877B-7319-A142-50CEFD313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817" y="1484136"/>
            <a:ext cx="7164395" cy="4893713"/>
          </a:xfrm>
          <a:prstGeom prst="rect">
            <a:avLst/>
          </a:prstGeom>
        </p:spPr>
      </p:pic>
    </p:spTree>
    <p:extLst>
      <p:ext uri="{BB962C8B-B14F-4D97-AF65-F5344CB8AC3E}">
        <p14:creationId xmlns:p14="http://schemas.microsoft.com/office/powerpoint/2010/main" val="377015862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3D81-B284-6837-BF26-641BDE93CBF6}"/>
              </a:ext>
            </a:extLst>
          </p:cNvPr>
          <p:cNvSpPr txBox="1">
            <a:spLocks noChangeArrowheads="1"/>
          </p:cNvSpPr>
          <p:nvPr/>
        </p:nvSpPr>
        <p:spPr>
          <a:xfrm>
            <a:off x="466337" y="260038"/>
            <a:ext cx="7746330" cy="140998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1219140" rtl="0" eaLnBrk="0" fontAlgn="base" latinLnBrk="0" hangingPunct="0">
              <a:lnSpc>
                <a:spcPct val="100000"/>
              </a:lnSpc>
              <a:spcBef>
                <a:spcPct val="0"/>
              </a:spcBef>
              <a:spcAft>
                <a:spcPts val="80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Avenir Next LT Pro Demi" panose="020B0704020202020204" pitchFamily="34" charset="0"/>
                <a:ea typeface="+mj-ea"/>
                <a:cs typeface="+mj-cs"/>
              </a:rPr>
              <a:t>Thank you!</a:t>
            </a:r>
            <a:endParaRPr kumimoji="0" lang="en-US" altLang="en-US" sz="3733" b="0" i="0" u="none" strike="noStrike" kern="1200" cap="none" spc="0" normalizeH="0" baseline="0" noProof="0" dirty="0">
              <a:ln>
                <a:noFill/>
              </a:ln>
              <a:solidFill>
                <a:srgbClr val="000000"/>
              </a:solidFill>
              <a:effectLst/>
              <a:uLnTx/>
              <a:uFillTx/>
              <a:latin typeface="Avenir Next LT Pro Demi" panose="020B0704020202020204" pitchFamily="34" charset="0"/>
              <a:ea typeface="+mj-ea"/>
              <a:cs typeface="+mj-cs"/>
            </a:endParaRPr>
          </a:p>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Avenir Next LT Pro Demi" panose="020B0704020202020204" pitchFamily="34" charset="0"/>
                <a:ea typeface="+mj-ea"/>
                <a:cs typeface="+mj-cs"/>
              </a:rPr>
              <a:t>Next NNDSS eSHARE: August </a:t>
            </a:r>
            <a:r>
              <a:rPr lang="en-US" altLang="en-US" sz="3200" dirty="0">
                <a:solidFill>
                  <a:srgbClr val="000000"/>
                </a:solidFill>
                <a:latin typeface="Avenir Next LT Pro Demi" panose="020B0704020202020204" pitchFamily="34" charset="0"/>
              </a:rPr>
              <a:t>22</a:t>
            </a:r>
            <a:r>
              <a:rPr kumimoji="0" lang="en-US" altLang="en-US" sz="3200" b="0" i="0" u="none" strike="noStrike" kern="1200" cap="none" spc="0" normalizeH="0" baseline="0" noProof="0" dirty="0">
                <a:ln>
                  <a:noFill/>
                </a:ln>
                <a:solidFill>
                  <a:srgbClr val="000000"/>
                </a:solidFill>
                <a:effectLst/>
                <a:uLnTx/>
                <a:uFillTx/>
                <a:latin typeface="Avenir Next LT Pro Demi" panose="020B0704020202020204" pitchFamily="34" charset="0"/>
                <a:ea typeface="+mj-ea"/>
                <a:cs typeface="+mj-cs"/>
              </a:rPr>
              <a:t>, 2023</a:t>
            </a:r>
          </a:p>
          <a:p>
            <a:pPr marL="0" marR="0" lvl="0" indent="0" algn="l" defTabSz="1219140" rtl="0" eaLnBrk="0" fontAlgn="base" latinLnBrk="0" hangingPunct="0">
              <a:lnSpc>
                <a:spcPct val="100000"/>
              </a:lnSpc>
              <a:spcBef>
                <a:spcPct val="0"/>
              </a:spcBef>
              <a:spcAft>
                <a:spcPct val="0"/>
              </a:spcAft>
              <a:buClrTx/>
              <a:buSzTx/>
              <a:buFontTx/>
              <a:buNone/>
              <a:tabLst/>
              <a:defRPr/>
            </a:pPr>
            <a:endParaRPr kumimoji="0" lang="en-US" altLang="en-US" sz="5333" b="0" i="0" u="none" strike="noStrike" kern="1200" cap="none" spc="0" normalizeH="0" baseline="0" noProof="0" dirty="0">
              <a:ln>
                <a:noFill/>
              </a:ln>
              <a:solidFill>
                <a:srgbClr val="0F56DC"/>
              </a:solidFill>
              <a:effectLst/>
              <a:uLnTx/>
              <a:uFillTx/>
              <a:latin typeface="Avenir Next LT Pro Demi" panose="020B0704020202020204" pitchFamily="34" charset="0"/>
              <a:ea typeface="+mj-ea"/>
              <a:cs typeface="+mj-cs"/>
            </a:endParaRPr>
          </a:p>
        </p:txBody>
      </p:sp>
      <p:sp>
        <p:nvSpPr>
          <p:cNvPr id="5" name="Title 4">
            <a:extLst>
              <a:ext uri="{FF2B5EF4-FFF2-40B4-BE49-F238E27FC236}">
                <a16:creationId xmlns:a16="http://schemas.microsoft.com/office/drawing/2014/main" id="{2CD54B42-0EA7-753B-1455-1809217F0792}"/>
              </a:ext>
            </a:extLst>
          </p:cNvPr>
          <p:cNvSpPr>
            <a:spLocks noGrp="1"/>
          </p:cNvSpPr>
          <p:nvPr>
            <p:ph type="title" idx="4294967295"/>
          </p:nvPr>
        </p:nvSpPr>
        <p:spPr>
          <a:xfrm>
            <a:off x="838200" y="366186"/>
            <a:ext cx="10515600" cy="1325033"/>
          </a:xfrm>
          <a:prstGeom prst="rect">
            <a:avLst/>
          </a:prstGeom>
        </p:spPr>
        <p:txBody>
          <a:bodyPr/>
          <a:lstStyle/>
          <a:p>
            <a:r>
              <a:rPr lang="en-US" sz="1067" dirty="0">
                <a:solidFill>
                  <a:schemeClr val="bg2"/>
                </a:solidFill>
              </a:rPr>
              <a:t>Next eSHARE</a:t>
            </a:r>
          </a:p>
        </p:txBody>
      </p:sp>
      <p:pic>
        <p:nvPicPr>
          <p:cNvPr id="3" name="Graphic 2" descr="Open book with solid fill">
            <a:extLst>
              <a:ext uri="{FF2B5EF4-FFF2-40B4-BE49-F238E27FC236}">
                <a16:creationId xmlns:a16="http://schemas.microsoft.com/office/drawing/2014/main" id="{C72DCD70-0043-FA9F-8EC5-A9D5420B6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6739" y="1848077"/>
            <a:ext cx="808679" cy="808679"/>
          </a:xfrm>
          <a:prstGeom prst="rect">
            <a:avLst/>
          </a:prstGeom>
        </p:spPr>
      </p:pic>
      <p:sp>
        <p:nvSpPr>
          <p:cNvPr id="4" name="Content Placeholder 2">
            <a:extLst>
              <a:ext uri="{FF2B5EF4-FFF2-40B4-BE49-F238E27FC236}">
                <a16:creationId xmlns:a16="http://schemas.microsoft.com/office/drawing/2014/main" id="{219ED08D-2FB3-8D19-1085-035E6690EA9B}"/>
              </a:ext>
            </a:extLst>
          </p:cNvPr>
          <p:cNvSpPr txBox="1">
            <a:spLocks/>
          </p:cNvSpPr>
          <p:nvPr/>
        </p:nvSpPr>
        <p:spPr bwMode="auto">
          <a:xfrm>
            <a:off x="199075"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55"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Subscribe to </a:t>
            </a:r>
            <a:b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br>
            <a:r>
              <a:rPr kumimoji="0" lang="en-US" altLang="en-US" sz="1733" b="0" i="1" u="none" strike="noStrike" kern="1200" cap="none" spc="0" normalizeH="0" baseline="0" noProof="0" dirty="0">
                <a:ln>
                  <a:noFill/>
                </a:ln>
                <a:solidFill>
                  <a:srgbClr val="28434E"/>
                </a:solidFill>
                <a:effectLst/>
                <a:uLnTx/>
                <a:uFillTx/>
                <a:latin typeface="AvenirNext LT Pro Regular" panose="020B0504020202020204" pitchFamily="34" charset="77"/>
                <a:hlinkClick r:id="rId5"/>
              </a:rPr>
              <a:t>Case Surveillance News</a:t>
            </a:r>
            <a:endPar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endParaRPr>
          </a:p>
        </p:txBody>
      </p:sp>
      <p:pic>
        <p:nvPicPr>
          <p:cNvPr id="6" name="Graphic 5" descr="Blueprint with solid fill">
            <a:extLst>
              <a:ext uri="{FF2B5EF4-FFF2-40B4-BE49-F238E27FC236}">
                <a16:creationId xmlns:a16="http://schemas.microsoft.com/office/drawing/2014/main" id="{461D9587-9057-19D5-A3A3-8C3D699140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54787" y="1848077"/>
            <a:ext cx="808679" cy="808679"/>
          </a:xfrm>
          <a:prstGeom prst="rect">
            <a:avLst/>
          </a:prstGeom>
        </p:spPr>
      </p:pic>
      <p:sp>
        <p:nvSpPr>
          <p:cNvPr id="7" name="Content Placeholder 2">
            <a:extLst>
              <a:ext uri="{FF2B5EF4-FFF2-40B4-BE49-F238E27FC236}">
                <a16:creationId xmlns:a16="http://schemas.microsoft.com/office/drawing/2014/main" id="{DB43BA15-7EB6-0682-4084-51C7068F3DAE}"/>
              </a:ext>
            </a:extLst>
          </p:cNvPr>
          <p:cNvSpPr txBox="1">
            <a:spLocks/>
          </p:cNvSpPr>
          <p:nvPr/>
        </p:nvSpPr>
        <p:spPr bwMode="auto">
          <a:xfrm>
            <a:off x="3214475" y="2705489"/>
            <a:ext cx="2812840"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55"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Access NNDSS’ </a:t>
            </a: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hlinkClick r:id="rId5"/>
              </a:rPr>
              <a:t>Technical Resource Center</a:t>
            </a:r>
            <a:endPar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endParaRPr>
          </a:p>
        </p:txBody>
      </p:sp>
      <p:pic>
        <p:nvPicPr>
          <p:cNvPr id="8" name="Graphic 7" descr="Cloud Computing with solid fill">
            <a:extLst>
              <a:ext uri="{FF2B5EF4-FFF2-40B4-BE49-F238E27FC236}">
                <a16:creationId xmlns:a16="http://schemas.microsoft.com/office/drawing/2014/main" id="{CF486A8F-3175-C174-37C2-E86C662F88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59033" y="1848077"/>
            <a:ext cx="808679" cy="808679"/>
          </a:xfrm>
          <a:prstGeom prst="rect">
            <a:avLst/>
          </a:prstGeom>
        </p:spPr>
      </p:pic>
      <p:sp>
        <p:nvSpPr>
          <p:cNvPr id="9" name="Content Placeholder 2">
            <a:extLst>
              <a:ext uri="{FF2B5EF4-FFF2-40B4-BE49-F238E27FC236}">
                <a16:creationId xmlns:a16="http://schemas.microsoft.com/office/drawing/2014/main" id="{8F62E3BD-3D78-C277-5E63-1F2BC8F47E6B}"/>
              </a:ext>
            </a:extLst>
          </p:cNvPr>
          <p:cNvSpPr txBox="1">
            <a:spLocks/>
          </p:cNvSpPr>
          <p:nvPr/>
        </p:nvSpPr>
        <p:spPr bwMode="auto">
          <a:xfrm>
            <a:off x="6154453"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55"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Email </a:t>
            </a: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hlinkClick r:id="rId10"/>
              </a:rPr>
              <a:t>edx@cdc.gov</a:t>
            </a: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 for technical help</a:t>
            </a:r>
          </a:p>
        </p:txBody>
      </p:sp>
      <p:pic>
        <p:nvPicPr>
          <p:cNvPr id="10" name="Graphic 9" descr="Blockchain with solid fill">
            <a:extLst>
              <a:ext uri="{FF2B5EF4-FFF2-40B4-BE49-F238E27FC236}">
                <a16:creationId xmlns:a16="http://schemas.microsoft.com/office/drawing/2014/main" id="{BA5C72EA-9314-B7E4-B7EC-C32ABFEDFD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08106" y="1848077"/>
            <a:ext cx="808679" cy="808679"/>
          </a:xfrm>
          <a:prstGeom prst="rect">
            <a:avLst/>
          </a:prstGeom>
        </p:spPr>
      </p:pic>
      <p:sp>
        <p:nvSpPr>
          <p:cNvPr id="11" name="Content Placeholder 2">
            <a:extLst>
              <a:ext uri="{FF2B5EF4-FFF2-40B4-BE49-F238E27FC236}">
                <a16:creationId xmlns:a16="http://schemas.microsoft.com/office/drawing/2014/main" id="{6C7F112F-730A-D920-C2DC-62B4F229F505}"/>
              </a:ext>
            </a:extLst>
          </p:cNvPr>
          <p:cNvSpPr txBox="1">
            <a:spLocks/>
          </p:cNvSpPr>
          <p:nvPr/>
        </p:nvSpPr>
        <p:spPr bwMode="auto">
          <a:xfrm>
            <a:off x="9094428" y="2705489"/>
            <a:ext cx="3048853"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55"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rPr>
              <a:t>Learn about </a:t>
            </a:r>
            <a:r>
              <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hlinkClick r:id="rId13"/>
              </a:rPr>
              <a:t>case surveillance modernization</a:t>
            </a:r>
            <a:endParaRPr kumimoji="0" lang="en-US" altLang="en-US" sz="1733" b="0" i="0" u="none" strike="noStrike" kern="1200" cap="none" spc="0" normalizeH="0" baseline="0" noProof="0" dirty="0">
              <a:ln>
                <a:noFill/>
              </a:ln>
              <a:solidFill>
                <a:srgbClr val="28434E"/>
              </a:solidFill>
              <a:effectLst/>
              <a:uLnTx/>
              <a:uFillTx/>
              <a:latin typeface="AvenirNext LT Pro Regular" panose="020B0504020202020204" pitchFamily="34" charset="77"/>
            </a:endParaRPr>
          </a:p>
        </p:txBody>
      </p:sp>
    </p:spTree>
    <p:extLst>
      <p:ext uri="{BB962C8B-B14F-4D97-AF65-F5344CB8AC3E}">
        <p14:creationId xmlns:p14="http://schemas.microsoft.com/office/powerpoint/2010/main" val="44403405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A23EA6-18A9-FA45-830A-9353F792789C}"/>
              </a:ext>
            </a:extLst>
          </p:cNvPr>
          <p:cNvSpPr>
            <a:spLocks noGrp="1"/>
          </p:cNvSpPr>
          <p:nvPr>
            <p:ph type="title" idx="4294967295"/>
          </p:nvPr>
        </p:nvSpPr>
        <p:spPr>
          <a:xfrm>
            <a:off x="3440784" y="2696066"/>
            <a:ext cx="8409018" cy="593331"/>
          </a:xfrm>
          <a:prstGeom prst="rect">
            <a:avLst/>
          </a:prstGeom>
          <a:noFill/>
          <a:ln>
            <a:noFill/>
            <a:prstDash/>
          </a:ln>
          <a:effectLst/>
        </p:spPr>
        <p:txBody>
          <a:bodyPr rot="0" spcFirstLastPara="0" vertOverflow="overflow" horzOverflow="overflow" vert="horz" wrap="square" lIns="38576" tIns="19289" rIns="38576" bIns="19289" numCol="1" spcCol="0" rtlCol="0" fromWordArt="0" anchor="ctr" anchorCtr="0" forceAA="0" compatLnSpc="1">
            <a:prstTxWarp prst="textNoShape">
              <a:avLst/>
            </a:prstTxWarp>
            <a:noAutofit/>
          </a:bodyPr>
          <a:lstStyle/>
          <a:p>
            <a:pPr algn="r">
              <a:spcBef>
                <a:spcPts val="422"/>
              </a:spcBef>
              <a:defRPr/>
            </a:pPr>
            <a:r>
              <a:rPr lang="en-US" sz="3200" dirty="0">
                <a:solidFill>
                  <a:schemeClr val="bg1"/>
                </a:solidFill>
                <a:latin typeface="Arial"/>
                <a:ea typeface="+mn-ea"/>
                <a:cs typeface="Arial"/>
              </a:rPr>
              <a:t>Overview of 2023 CSTE Annual Conference - Becky Lampkins</a:t>
            </a:r>
            <a:endParaRPr lang="en-US" sz="3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3941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3EEA-483E-68FC-BD0B-060A099AB260}"/>
              </a:ext>
            </a:extLst>
          </p:cNvPr>
          <p:cNvSpPr>
            <a:spLocks noGrp="1"/>
          </p:cNvSpPr>
          <p:nvPr>
            <p:ph type="ctrTitle"/>
          </p:nvPr>
        </p:nvSpPr>
        <p:spPr>
          <a:xfrm>
            <a:off x="1379621" y="7402847"/>
            <a:ext cx="9144000" cy="2387600"/>
          </a:xfrm>
        </p:spPr>
        <p:txBody>
          <a:bodyPr/>
          <a:lstStyle/>
          <a:p>
            <a:r>
              <a:rPr lang="en-US" dirty="0"/>
              <a:t>CSTE Annual Conference – Epidemiology Elevated</a:t>
            </a:r>
          </a:p>
        </p:txBody>
      </p:sp>
    </p:spTree>
    <p:extLst>
      <p:ext uri="{BB962C8B-B14F-4D97-AF65-F5344CB8AC3E}">
        <p14:creationId xmlns:p14="http://schemas.microsoft.com/office/powerpoint/2010/main" val="978587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77DB34-68CD-E9EA-9090-6F238B8311C4}"/>
              </a:ext>
            </a:extLst>
          </p:cNvPr>
          <p:cNvSpPr>
            <a:spLocks noGrp="1"/>
          </p:cNvSpPr>
          <p:nvPr>
            <p:ph type="ctrTitle"/>
          </p:nvPr>
        </p:nvSpPr>
        <p:spPr>
          <a:xfrm>
            <a:off x="269789" y="229411"/>
            <a:ext cx="11652422" cy="620840"/>
          </a:xfrm>
        </p:spPr>
        <p:txBody>
          <a:bodyPr anchor="ctr">
            <a:normAutofit fontScale="90000"/>
          </a:bodyPr>
          <a:lstStyle/>
          <a:p>
            <a:r>
              <a:rPr lang="en-US" sz="4400" b="1" dirty="0">
                <a:latin typeface="Arial" panose="020B0604020202020204" pitchFamily="34" charset="0"/>
                <a:cs typeface="Arial" panose="020B0604020202020204" pitchFamily="34" charset="0"/>
              </a:rPr>
              <a:t>Attendance and Sessions</a:t>
            </a:r>
          </a:p>
        </p:txBody>
      </p:sp>
      <p:sp>
        <p:nvSpPr>
          <p:cNvPr id="2" name="Content Placeholder 2">
            <a:extLst>
              <a:ext uri="{FF2B5EF4-FFF2-40B4-BE49-F238E27FC236}">
                <a16:creationId xmlns:a16="http://schemas.microsoft.com/office/drawing/2014/main" id="{5B10BC0A-2482-F530-9A4B-247FBF63E85A}"/>
              </a:ext>
            </a:extLst>
          </p:cNvPr>
          <p:cNvSpPr txBox="1">
            <a:spLocks/>
          </p:cNvSpPr>
          <p:nvPr/>
        </p:nvSpPr>
        <p:spPr>
          <a:xfrm>
            <a:off x="269789" y="1311786"/>
            <a:ext cx="11652421" cy="4459145"/>
          </a:xfrm>
          <a:prstGeom prst="rect">
            <a:avLst/>
          </a:prstGeom>
        </p:spPr>
        <p:txBody>
          <a:bodyPr vert="horz" lIns="38576" tIns="19289" rIns="38576" bIns="19289" numCol="2"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500" b="1" dirty="0">
                <a:latin typeface="Arial"/>
                <a:cs typeface="Arial"/>
              </a:rPr>
              <a:t>Attendance</a:t>
            </a:r>
            <a:endParaRPr lang="en-US" dirty="0"/>
          </a:p>
          <a:p>
            <a:pPr marL="457200" indent="-457200" algn="l">
              <a:buFont typeface="Arial" panose="020B0604020202020204" pitchFamily="34" charset="0"/>
              <a:buChar char="•"/>
            </a:pPr>
            <a:r>
              <a:rPr lang="en-US" dirty="0">
                <a:latin typeface="Arial"/>
                <a:cs typeface="Arial"/>
              </a:rPr>
              <a:t>2,690 registered attendees</a:t>
            </a:r>
          </a:p>
          <a:p>
            <a:pPr marL="457200" indent="-457200" algn="l">
              <a:buFont typeface="Arial" panose="020B0604020202020204" pitchFamily="34" charset="0"/>
              <a:buChar char="•"/>
            </a:pPr>
            <a:r>
              <a:rPr lang="en-US" dirty="0">
                <a:latin typeface="Arial"/>
                <a:cs typeface="Arial"/>
              </a:rPr>
              <a:t>STLT Health Agency: 66%</a:t>
            </a:r>
          </a:p>
          <a:p>
            <a:pPr marL="457200" indent="-457200" algn="l">
              <a:buFont typeface="Arial" panose="020B0604020202020204" pitchFamily="34" charset="0"/>
              <a:buChar char="•"/>
            </a:pPr>
            <a:r>
              <a:rPr lang="en-US" dirty="0">
                <a:latin typeface="Arial"/>
                <a:cs typeface="Arial"/>
              </a:rPr>
              <a:t>Federal Agency: 9%</a:t>
            </a:r>
          </a:p>
          <a:p>
            <a:pPr marL="457200" indent="-457200" algn="l">
              <a:buFont typeface="Arial" panose="020B0604020202020204" pitchFamily="34" charset="0"/>
              <a:buChar char="•"/>
            </a:pPr>
            <a:r>
              <a:rPr lang="en-US" dirty="0">
                <a:latin typeface="Arial"/>
                <a:cs typeface="Arial"/>
              </a:rPr>
              <a:t>Student: 2%</a:t>
            </a:r>
          </a:p>
          <a:p>
            <a:pPr marL="457200" indent="-457200" algn="l">
              <a:buFont typeface="Arial" panose="020B0604020202020204" pitchFamily="34" charset="0"/>
              <a:buChar char="•"/>
            </a:pPr>
            <a:r>
              <a:rPr lang="en-US" dirty="0">
                <a:latin typeface="Arial"/>
                <a:cs typeface="Arial"/>
              </a:rPr>
              <a:t>Other: 23%</a:t>
            </a:r>
          </a:p>
          <a:p>
            <a:pPr algn="l"/>
            <a:endParaRPr lang="en-US" sz="2200" dirty="0">
              <a:latin typeface="Arial"/>
              <a:cs typeface="Arial"/>
            </a:endParaRPr>
          </a:p>
          <a:p>
            <a:pPr algn="l"/>
            <a:r>
              <a:rPr lang="en-US" sz="3500" b="1" dirty="0">
                <a:latin typeface="Arial"/>
                <a:cs typeface="Arial"/>
              </a:rPr>
              <a:t>Conference Workshops</a:t>
            </a:r>
          </a:p>
          <a:p>
            <a:pPr marL="457200" indent="-457200" algn="l">
              <a:buFont typeface="Arial" panose="020B0604020202020204" pitchFamily="34" charset="0"/>
              <a:buChar char="•"/>
            </a:pPr>
            <a:r>
              <a:rPr lang="en-US" dirty="0">
                <a:latin typeface="Arial"/>
                <a:cs typeface="Arial"/>
              </a:rPr>
              <a:t>Sunday, June 25</a:t>
            </a:r>
          </a:p>
          <a:p>
            <a:pPr marL="457200" indent="-457200" algn="l">
              <a:buFont typeface="Arial" panose="020B0604020202020204" pitchFamily="34" charset="0"/>
              <a:buChar char="•"/>
            </a:pPr>
            <a:r>
              <a:rPr lang="en-US" dirty="0">
                <a:latin typeface="Arial"/>
                <a:cs typeface="Arial"/>
              </a:rPr>
              <a:t>17 Workshops + State Epi Forum</a:t>
            </a:r>
          </a:p>
          <a:p>
            <a:pPr algn="l"/>
            <a:endParaRPr lang="en-US" sz="3500" b="1" dirty="0">
              <a:latin typeface="Arial"/>
              <a:cs typeface="Arial"/>
            </a:endParaRPr>
          </a:p>
          <a:p>
            <a:pPr algn="l"/>
            <a:endParaRPr lang="en-US" sz="3500" b="1" dirty="0">
              <a:latin typeface="Arial"/>
              <a:cs typeface="Arial"/>
            </a:endParaRPr>
          </a:p>
          <a:p>
            <a:pPr algn="l"/>
            <a:r>
              <a:rPr lang="en-US" sz="3500" b="1" dirty="0">
                <a:latin typeface="Arial"/>
                <a:cs typeface="Arial"/>
              </a:rPr>
              <a:t>Conference Sessions</a:t>
            </a:r>
            <a:endParaRPr lang="en-US" sz="3500" dirty="0">
              <a:latin typeface="Arial"/>
              <a:cs typeface="Arial"/>
            </a:endParaRPr>
          </a:p>
          <a:p>
            <a:pPr marL="457200" indent="-457200" algn="l">
              <a:buFont typeface="Arial" panose="020B0604020202020204" pitchFamily="34" charset="0"/>
              <a:buChar char="•"/>
            </a:pPr>
            <a:r>
              <a:rPr lang="en-US" dirty="0">
                <a:latin typeface="Arial"/>
                <a:cs typeface="Arial"/>
              </a:rPr>
              <a:t>Mon-Wed, June 26-28</a:t>
            </a:r>
          </a:p>
          <a:p>
            <a:pPr marL="457200" indent="-457200" algn="l">
              <a:buFont typeface="Arial" panose="020B0604020202020204" pitchFamily="34" charset="0"/>
              <a:buChar char="•"/>
            </a:pPr>
            <a:r>
              <a:rPr lang="en-US" dirty="0">
                <a:latin typeface="Arial"/>
                <a:cs typeface="Arial"/>
              </a:rPr>
              <a:t>3 Plenary Sessions</a:t>
            </a:r>
          </a:p>
          <a:p>
            <a:pPr marL="457200" indent="-457200" algn="l">
              <a:buFont typeface="Arial" panose="020B0604020202020204" pitchFamily="34" charset="0"/>
              <a:buChar char="•"/>
            </a:pPr>
            <a:r>
              <a:rPr lang="en-US" dirty="0">
                <a:latin typeface="Arial"/>
                <a:cs typeface="Arial"/>
              </a:rPr>
              <a:t>Jonathan M. Mann Memorial Lecture</a:t>
            </a:r>
          </a:p>
          <a:p>
            <a:pPr marL="457200" indent="-457200" algn="l">
              <a:lnSpc>
                <a:spcPct val="120000"/>
              </a:lnSpc>
              <a:spcBef>
                <a:spcPts val="0"/>
              </a:spcBef>
              <a:spcAft>
                <a:spcPts val="600"/>
              </a:spcAft>
              <a:buFont typeface="Arial" panose="020B0604020202020204" pitchFamily="34" charset="0"/>
              <a:buChar char="•"/>
            </a:pPr>
            <a:r>
              <a:rPr lang="en-US" dirty="0">
                <a:latin typeface="Arial"/>
                <a:cs typeface="Arial"/>
              </a:rPr>
              <a:t>7 Session Tracks</a:t>
            </a:r>
          </a:p>
          <a:p>
            <a:pPr lvl="1">
              <a:lnSpc>
                <a:spcPct val="120000"/>
              </a:lnSpc>
              <a:spcBef>
                <a:spcPts val="0"/>
              </a:spcBef>
              <a:spcAft>
                <a:spcPts val="600"/>
              </a:spcAft>
            </a:pPr>
            <a:r>
              <a:rPr lang="en-US" dirty="0">
                <a:latin typeface="Arial"/>
                <a:cs typeface="Arial"/>
              </a:rPr>
              <a:t>125 Breakout Sessions</a:t>
            </a:r>
          </a:p>
          <a:p>
            <a:pPr lvl="1">
              <a:lnSpc>
                <a:spcPct val="120000"/>
              </a:lnSpc>
              <a:spcBef>
                <a:spcPts val="0"/>
              </a:spcBef>
              <a:spcAft>
                <a:spcPts val="600"/>
              </a:spcAft>
            </a:pPr>
            <a:r>
              <a:rPr lang="en-US" dirty="0">
                <a:latin typeface="Arial"/>
                <a:cs typeface="Arial"/>
              </a:rPr>
              <a:t>87 Roundtables</a:t>
            </a:r>
          </a:p>
          <a:p>
            <a:pPr lvl="1">
              <a:lnSpc>
                <a:spcPct val="120000"/>
              </a:lnSpc>
              <a:spcBef>
                <a:spcPts val="0"/>
              </a:spcBef>
              <a:spcAft>
                <a:spcPts val="600"/>
              </a:spcAft>
            </a:pPr>
            <a:r>
              <a:rPr lang="en-US" dirty="0">
                <a:latin typeface="Arial"/>
                <a:cs typeface="Arial"/>
              </a:rPr>
              <a:t>~170 Posters</a:t>
            </a:r>
          </a:p>
          <a:p>
            <a:pPr marL="457200" indent="-457200" algn="l">
              <a:buFont typeface="Arial" panose="020B0604020202020204" pitchFamily="34" charset="0"/>
              <a:buChar char="•"/>
            </a:pPr>
            <a:r>
              <a:rPr lang="en-US" dirty="0">
                <a:latin typeface="Arial"/>
                <a:cs typeface="Arial"/>
              </a:rPr>
              <a:t>Networking Opportunities/Receptions</a:t>
            </a:r>
          </a:p>
          <a:p>
            <a:pPr marL="457200" indent="-457200" algn="l">
              <a:buFont typeface="Arial" panose="020B0604020202020204" pitchFamily="34" charset="0"/>
              <a:buChar char="•"/>
            </a:pPr>
            <a:r>
              <a:rPr lang="en-US" dirty="0">
                <a:latin typeface="Arial"/>
                <a:cs typeface="Arial"/>
              </a:rPr>
              <a:t>Position Statements</a:t>
            </a:r>
          </a:p>
          <a:p>
            <a:endParaRPr lang="en-US" sz="844" dirty="0">
              <a:latin typeface="Arial"/>
              <a:cs typeface="Arial"/>
            </a:endParaRPr>
          </a:p>
          <a:p>
            <a:endParaRPr lang="en-US" dirty="0"/>
          </a:p>
        </p:txBody>
      </p:sp>
    </p:spTree>
    <p:extLst>
      <p:ext uri="{BB962C8B-B14F-4D97-AF65-F5344CB8AC3E}">
        <p14:creationId xmlns:p14="http://schemas.microsoft.com/office/powerpoint/2010/main" val="102862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7DE4-2F14-A23D-5983-4F39BE7EA52D}"/>
              </a:ext>
            </a:extLst>
          </p:cNvPr>
          <p:cNvSpPr>
            <a:spLocks noGrp="1"/>
          </p:cNvSpPr>
          <p:nvPr>
            <p:ph type="title" idx="4294967295"/>
          </p:nvPr>
        </p:nvSpPr>
        <p:spPr>
          <a:xfrm>
            <a:off x="838200" y="-2011363"/>
            <a:ext cx="10515600" cy="1325563"/>
          </a:xfrm>
        </p:spPr>
        <p:txBody>
          <a:bodyPr vert="horz" lIns="91440" tIns="45720" rIns="91440" bIns="45720" rtlCol="0" anchor="b">
            <a:normAutofit/>
          </a:bodyPr>
          <a:lstStyle/>
          <a:p>
            <a:r>
              <a:rPr lang="en-US" dirty="0"/>
              <a:t>2023 CSTE Annual Conference Sponsors</a:t>
            </a:r>
          </a:p>
        </p:txBody>
      </p:sp>
    </p:spTree>
    <p:extLst>
      <p:ext uri="{BB962C8B-B14F-4D97-AF65-F5344CB8AC3E}">
        <p14:creationId xmlns:p14="http://schemas.microsoft.com/office/powerpoint/2010/main" val="2873090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BAE95-8D8B-1BEF-4E38-2DD0F450E322}"/>
              </a:ext>
            </a:extLst>
          </p:cNvPr>
          <p:cNvSpPr>
            <a:spLocks noGrp="1"/>
          </p:cNvSpPr>
          <p:nvPr>
            <p:ph type="title"/>
          </p:nvPr>
        </p:nvSpPr>
        <p:spPr>
          <a:xfrm>
            <a:off x="838200" y="1327355"/>
            <a:ext cx="10515600" cy="859254"/>
          </a:xfrm>
        </p:spPr>
        <p:txBody>
          <a:bodyPr anchor="ctr">
            <a:normAutofit/>
          </a:bodyPr>
          <a:lstStyle/>
          <a:p>
            <a:pPr algn="ctr"/>
            <a:r>
              <a:rPr lang="en-US" sz="4000" b="1">
                <a:latin typeface="Arial" panose="020B0604020202020204" pitchFamily="34" charset="0"/>
                <a:cs typeface="Arial" panose="020B0604020202020204" pitchFamily="34" charset="0"/>
              </a:rPr>
              <a:t>Monday’s Plenary Speakers</a:t>
            </a:r>
          </a:p>
        </p:txBody>
      </p:sp>
      <p:sp>
        <p:nvSpPr>
          <p:cNvPr id="3" name="Content Placeholder 2">
            <a:extLst>
              <a:ext uri="{FF2B5EF4-FFF2-40B4-BE49-F238E27FC236}">
                <a16:creationId xmlns:a16="http://schemas.microsoft.com/office/drawing/2014/main" id="{18043D1E-5138-4DE5-562A-D6888E0D8559}"/>
              </a:ext>
            </a:extLst>
          </p:cNvPr>
          <p:cNvSpPr>
            <a:spLocks noGrp="1"/>
          </p:cNvSpPr>
          <p:nvPr>
            <p:ph idx="1"/>
          </p:nvPr>
        </p:nvSpPr>
        <p:spPr>
          <a:xfrm>
            <a:off x="2566219" y="2212561"/>
            <a:ext cx="8404123" cy="1486624"/>
          </a:xfrm>
        </p:spPr>
        <p:txBody>
          <a:bodyPr>
            <a:noAutofit/>
          </a:bodyPr>
          <a:lstStyle/>
          <a:p>
            <a:pPr marL="0" indent="0">
              <a:lnSpc>
                <a:spcPct val="100000"/>
              </a:lnSpc>
              <a:buNone/>
            </a:pPr>
            <a:r>
              <a:rPr lang="en-US" sz="1600" b="1">
                <a:solidFill>
                  <a:srgbClr val="F5AD9F"/>
                </a:solidFill>
                <a:latin typeface="Arial" charset="0"/>
                <a:ea typeface="Arial" charset="0"/>
                <a:cs typeface="Arial" charset="0"/>
              </a:rPr>
              <a:t>Andrew T. Pavia, MD </a:t>
            </a:r>
            <a:r>
              <a:rPr lang="en-US" sz="1600">
                <a:latin typeface="Arial" charset="0"/>
                <a:ea typeface="Arial" charset="0"/>
                <a:cs typeface="Arial" charset="0"/>
              </a:rPr>
              <a:t>is the George and Esther Gross Presidential Professor and Chief of the Division of Pediatric Infectious Diseases and adjunct Professor of Medicine at the University of Utah. He also serves as Director of Hospital Epidemiology at Primary Children's Medical Center and Associate Director of the Antimicrobial Stewardship Program. He was voted “Utahn of the year” by the Salt Lake Tribune for his efforts to advocate for children during the COVID-19 pandemic.</a:t>
            </a:r>
          </a:p>
        </p:txBody>
      </p:sp>
      <p:pic>
        <p:nvPicPr>
          <p:cNvPr id="5" name="Picture 4">
            <a:extLst>
              <a:ext uri="{FF2B5EF4-FFF2-40B4-BE49-F238E27FC236}">
                <a16:creationId xmlns:a16="http://schemas.microsoft.com/office/drawing/2014/main" id="{ED033A6E-AB7D-86A3-DEF1-75F8C4F8F10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21658" y="2239815"/>
            <a:ext cx="1215991" cy="1482915"/>
          </a:xfrm>
          <a:prstGeom prst="rect">
            <a:avLst/>
          </a:prstGeom>
        </p:spPr>
      </p:pic>
      <p:sp>
        <p:nvSpPr>
          <p:cNvPr id="7" name="Content Placeholder 2">
            <a:extLst>
              <a:ext uri="{FF2B5EF4-FFF2-40B4-BE49-F238E27FC236}">
                <a16:creationId xmlns:a16="http://schemas.microsoft.com/office/drawing/2014/main" id="{BC8D1C11-F2BE-A123-2B5D-3CAA0AE4E9EB}"/>
              </a:ext>
            </a:extLst>
          </p:cNvPr>
          <p:cNvSpPr txBox="1">
            <a:spLocks/>
          </p:cNvSpPr>
          <p:nvPr/>
        </p:nvSpPr>
        <p:spPr>
          <a:xfrm>
            <a:off x="2566219" y="3872983"/>
            <a:ext cx="8404123" cy="14866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a:solidFill>
                  <a:srgbClr val="F5AD9F"/>
                </a:solidFill>
                <a:latin typeface="Arial" charset="0"/>
                <a:ea typeface="Arial" charset="0"/>
                <a:cs typeface="Arial" charset="0"/>
              </a:rPr>
              <a:t>Jill Jim, PhD, MPH, MHA </a:t>
            </a:r>
            <a:r>
              <a:rPr lang="en-US" sz="1600">
                <a:latin typeface="Arial" charset="0"/>
                <a:ea typeface="Arial" charset="0"/>
                <a:cs typeface="Arial" charset="0"/>
              </a:rPr>
              <a:t>is an enrolled member of the Navajo Nation and former member of the Biden-Harris Transition COVID-19 Advisory Board. Her career has focused on prevention of chronic diseases and addressing healthcare and health disparities among Native Americans. She has served urban and tribal communities in non-profit, state, federal agencies and most recently tribal government as an Executive Director for the Navajo Department of Health.</a:t>
            </a:r>
          </a:p>
        </p:txBody>
      </p:sp>
      <p:pic>
        <p:nvPicPr>
          <p:cNvPr id="8" name="Picture 7">
            <a:extLst>
              <a:ext uri="{FF2B5EF4-FFF2-40B4-BE49-F238E27FC236}">
                <a16:creationId xmlns:a16="http://schemas.microsoft.com/office/drawing/2014/main" id="{858FC5D4-2ED4-854C-FAC6-200598860C0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21658" y="3912937"/>
            <a:ext cx="1215991" cy="1482915"/>
          </a:xfrm>
          <a:prstGeom prst="rect">
            <a:avLst/>
          </a:prstGeom>
        </p:spPr>
      </p:pic>
    </p:spTree>
    <p:extLst>
      <p:ext uri="{BB962C8B-B14F-4D97-AF65-F5344CB8AC3E}">
        <p14:creationId xmlns:p14="http://schemas.microsoft.com/office/powerpoint/2010/main" val="33241305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2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3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cee834a-7a4c-4b8a-8879-a0936a8e0cd0">
      <Terms xmlns="http://schemas.microsoft.com/office/infopath/2007/PartnerControls"/>
    </lcf76f155ced4ddcb4097134ff3c332f>
    <TaxCatchAll xmlns="a7eab1f9-45c2-453d-a007-d4d706ff88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54DF4F4DB8C34A8ED55425E27BEFDB" ma:contentTypeVersion="17" ma:contentTypeDescription="Create a new document." ma:contentTypeScope="" ma:versionID="ac7d63b2a7559fd24c73086b711c4d30">
  <xsd:schema xmlns:xsd="http://www.w3.org/2001/XMLSchema" xmlns:xs="http://www.w3.org/2001/XMLSchema" xmlns:p="http://schemas.microsoft.com/office/2006/metadata/properties" xmlns:ns2="8cee834a-7a4c-4b8a-8879-a0936a8e0cd0" xmlns:ns3="a7eab1f9-45c2-453d-a007-d4d706ff88d0" targetNamespace="http://schemas.microsoft.com/office/2006/metadata/properties" ma:root="true" ma:fieldsID="b4e535e8b0282c5b69940721e60c89f4" ns2:_="" ns3:_="">
    <xsd:import namespace="8cee834a-7a4c-4b8a-8879-a0936a8e0cd0"/>
    <xsd:import namespace="a7eab1f9-45c2-453d-a007-d4d706ff88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ee834a-7a4c-4b8a-8879-a0936a8e0c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ace28af-2bc3-4da0-8f41-6064386be02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eab1f9-45c2-453d-a007-d4d706ff88d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1e9082-b9e9-49ad-9842-a431acbe33fc}" ma:internalName="TaxCatchAll" ma:showField="CatchAllData" ma:web="a7eab1f9-45c2-453d-a007-d4d706ff88d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41C25F-B7D3-422B-A235-F350D52453BD}">
  <ds:schemaRefs>
    <ds:schemaRef ds:uri="http://schemas.microsoft.com/sharepoint/v3/contenttype/forms"/>
  </ds:schemaRefs>
</ds:datastoreItem>
</file>

<file path=customXml/itemProps2.xml><?xml version="1.0" encoding="utf-8"?>
<ds:datastoreItem xmlns:ds="http://schemas.openxmlformats.org/officeDocument/2006/customXml" ds:itemID="{B7E7BB9B-356C-481E-8B57-F2A87B9C560C}">
  <ds:schemaRefs>
    <ds:schemaRef ds:uri="http://purl.org/dc/dcmitype/"/>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a7eab1f9-45c2-453d-a007-d4d706ff88d0"/>
    <ds:schemaRef ds:uri="8cee834a-7a4c-4b8a-8879-a0936a8e0cd0"/>
    <ds:schemaRef ds:uri="http://purl.org/dc/elements/1.1/"/>
  </ds:schemaRefs>
</ds:datastoreItem>
</file>

<file path=customXml/itemProps3.xml><?xml version="1.0" encoding="utf-8"?>
<ds:datastoreItem xmlns:ds="http://schemas.openxmlformats.org/officeDocument/2006/customXml" ds:itemID="{CD7F5A4B-1BDA-4926-8A23-DDCC09119AA3}">
  <ds:schemaRefs>
    <ds:schemaRef ds:uri="8cee834a-7a4c-4b8a-8879-a0936a8e0cd0"/>
    <ds:schemaRef ds:uri="a7eab1f9-45c2-453d-a007-d4d706ff88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CSTE Widescreen (1)</Template>
  <TotalTime>341</TotalTime>
  <Words>3781</Words>
  <Application>Microsoft Office PowerPoint</Application>
  <PresentationFormat>Widescreen</PresentationFormat>
  <Paragraphs>436</Paragraphs>
  <Slides>46</Slides>
  <Notes>27</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46</vt:i4>
      </vt:variant>
    </vt:vector>
  </HeadingPairs>
  <TitlesOfParts>
    <vt:vector size="61" baseType="lpstr">
      <vt:lpstr>Arial</vt:lpstr>
      <vt:lpstr>Avenir Next LT Pro Demi</vt:lpstr>
      <vt:lpstr>AvenirNext LT Pro Regular</vt:lpstr>
      <vt:lpstr>Calibri</vt:lpstr>
      <vt:lpstr>Calibri Light</vt:lpstr>
      <vt:lpstr>Courier New</vt:lpstr>
      <vt:lpstr>Myriad Web Pro</vt:lpstr>
      <vt:lpstr>Wingdings</vt:lpstr>
      <vt:lpstr>1_Office Theme</vt:lpstr>
      <vt:lpstr>2_Office Theme</vt:lpstr>
      <vt:lpstr>Office Theme</vt:lpstr>
      <vt:lpstr>1_Master</vt:lpstr>
      <vt:lpstr>Master</vt:lpstr>
      <vt:lpstr>2_Master</vt:lpstr>
      <vt:lpstr>3_Master</vt:lpstr>
      <vt:lpstr>NNDSS eSHARE July Webinar</vt:lpstr>
      <vt:lpstr>Agenda</vt:lpstr>
      <vt:lpstr>NNDSS Updates and Announcements</vt:lpstr>
      <vt:lpstr>Agenda | eSHARE 7.18.23</vt:lpstr>
      <vt:lpstr>Overview of 2023 CSTE Annual Conference - Becky Lampkins</vt:lpstr>
      <vt:lpstr>CSTE Annual Conference – Epidemiology Elevated</vt:lpstr>
      <vt:lpstr>Attendance and Sessions</vt:lpstr>
      <vt:lpstr>2023 CSTE Annual Conference Sponsors</vt:lpstr>
      <vt:lpstr>Monday’s Plenary Speakers</vt:lpstr>
      <vt:lpstr>Tuesday’s Plenary Speakers</vt:lpstr>
      <vt:lpstr>Wednesday’s Plenary Speakers</vt:lpstr>
      <vt:lpstr>2023 Jonathan M. Mann Memorial Lecture</vt:lpstr>
      <vt:lpstr>Business Meeting </vt:lpstr>
      <vt:lpstr>2023-2024 CSTE Executive Board</vt:lpstr>
      <vt:lpstr>CSTE Connect</vt:lpstr>
      <vt:lpstr>Continuing Education (CE)</vt:lpstr>
      <vt:lpstr>Conference Evaluation, Other Resources</vt:lpstr>
      <vt:lpstr>Recap of S/I Conference Workshop – Taylor Pinsent &amp; Megan Tompkins</vt:lpstr>
      <vt:lpstr>2023 Surveillance/ Informatics Workshop:  Ascending to New Heights in Surveillance &amp; Informatics</vt:lpstr>
      <vt:lpstr>2023 Surveillance/ Informatics Workshop:  Ascending to New Heights in Surveillance &amp; Informatics</vt:lpstr>
      <vt:lpstr>2023 Surveillance/ Informatics Workshop:  Ascending to New Heights in Surveillance &amp; Informatics</vt:lpstr>
      <vt:lpstr>2023 Surveillance/ Informatics Workshop:  Ascending to New Heights in Surveillance &amp; Informatics</vt:lpstr>
      <vt:lpstr>2023 Surveillance/ Informatics Workshop:  Ascending to New Heights in Surveillance &amp; Informatics</vt:lpstr>
      <vt:lpstr>2023 Surveillance/ Informatics Workshop:  Ascending to New Heights in Surveillance &amp; Informatics</vt:lpstr>
      <vt:lpstr>Review of Approved 2023 CSTE Position Statements - Meredith Lichtenstein Cone</vt:lpstr>
      <vt:lpstr>Approved 2023 Position Statements</vt:lpstr>
      <vt:lpstr>Approved 2023 Position Statements</vt:lpstr>
      <vt:lpstr>Approved 2023 Position Statements</vt:lpstr>
      <vt:lpstr>Approved 2023 Position Statements</vt:lpstr>
      <vt:lpstr>Approved 2023 Position Statements</vt:lpstr>
      <vt:lpstr>Highlights from the Surveillance/Informatics Track - Becky Lampkins</vt:lpstr>
      <vt:lpstr>Surveillance/Informatics Track Overview</vt:lpstr>
      <vt:lpstr>S/I Steering Committee, eCR, and ELR Workgroup Roundtable Discussion Topics   Increase transparent coordination among partner associations and build connection across program areas  Data modernization – who is taking lead on various activities?  Workforce Development - need to share existing or new resources broadly within community  Training opportunities  Ensure common understanding of terminology/technologies  Organizational charts  Communication - more robust and coordinated online platforms CSTE Connect Share information, calendar, resources/repository, ideas </vt:lpstr>
      <vt:lpstr>CSTE Workgroups and Projects Becky Lampkins, Taylor Pinsent, Shaily Krishan, Megan Tompkins</vt:lpstr>
      <vt:lpstr>CSTE S/I Steering Committee, Subcommittees, Workgroups</vt:lpstr>
      <vt:lpstr>CSTE Subcommittees and Workgroups</vt:lpstr>
      <vt:lpstr>CSTE Subcommittees and Workgroups (continued)</vt:lpstr>
      <vt:lpstr>CSTE Subcommittees and Workgroups (continued)</vt:lpstr>
      <vt:lpstr>Selected CSTE Activities: RCKMS &amp; eCR</vt:lpstr>
      <vt:lpstr>Selected CSTE Activities: Data Modernization </vt:lpstr>
      <vt:lpstr>2023-2024 Surveillance/Informatics Priorities – Annie Fine, Gillian Haney</vt:lpstr>
      <vt:lpstr>CSTE S/I and DMI Priorities – 2023-2024</vt:lpstr>
      <vt:lpstr>Save the Date – June 9-13, 2024 in Pittsburgh, Pennsylvania </vt:lpstr>
      <vt:lpstr>CSTE Staffing Info</vt:lpstr>
      <vt:lpstr>Q &amp; A</vt:lpstr>
      <vt:lpstr>Next eSHARE</vt:lpstr>
    </vt:vector>
  </TitlesOfParts>
  <Company>CSTE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July 2023</dc:title>
  <dc:subject>NNDSS eSHARE - Highlights from 2023 CSTE Annual Conference</dc:subject>
  <dc:creator>Shaily Krishan</dc:creator>
  <cp:keywords>eSHARE, NNDSS, National Notifiable Diseases Surveillance System,Continuing Education, CE, Conference Evaluation, Resources, Position Statement, Plenary, DMI, Surveillance, Informatics, Jurisdictions, Data Strategy, Progress, Collaboration, Funding, Sharing, Success Stories, Building Blocks, USDS, APHL, Decision Making, Technical Assistance, Pilot, United States Core Data, Public Health Practice, Data Modernization, DMI Work Group, Interoperability, Participants, Interactive, Activity, Idea, level, Approved, Disease, Standardized, Case Definition, Infections, Reporting, Roundtable, eCR, Syndromic Surveillance, Data linkage, Data Quality, Data Vizualization, Communication, Training Opportunities, Workforce Development, Terminology, Coordination, Policy, Access, Sharing,</cp:keywords>
  <cp:lastModifiedBy>Laspina, Michael (CDC/DDPHSS/CSELS/DHIS)</cp:lastModifiedBy>
  <cp:revision>9</cp:revision>
  <dcterms:created xsi:type="dcterms:W3CDTF">2021-06-23T13:47:02Z</dcterms:created>
  <dcterms:modified xsi:type="dcterms:W3CDTF">2023-07-26T22:02:14Z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0x010100AB54DF4F4DB8C34A8ED55425E27BEFDB</vt:lpwstr>
  </property>
  <property fmtid="{D5CDD505-2E9C-101B-9397-08002B2CF9AE}" pid="3" name="MSIP_Label_7b94a7b8-f06c-4dfe-bdcc-9b548fd58c31_Enabled">
    <vt:lpwstr>true</vt:lpwstr>
  </property>
  <property fmtid="{D5CDD505-2E9C-101B-9397-08002B2CF9AE}" pid="4" name="MSIP_Label_7b94a7b8-f06c-4dfe-bdcc-9b548fd58c31_SetDate">
    <vt:lpwstr>2021-07-20T12:06:28Z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92792c15-2ff4-419a-a3a1-9bf337417689</vt:lpwstr>
  </property>
  <property fmtid="{D5CDD505-2E9C-101B-9397-08002B2CF9AE}" pid="9" name="MSIP_Label_7b94a7b8-f06c-4dfe-bdcc-9b548fd58c31_ContentBits">
    <vt:lpwstr>0</vt:lpwstr>
  </property>
  <property fmtid="{D5CDD505-2E9C-101B-9397-08002B2CF9AE}" pid="10" name="MediaServiceImageTags">
    <vt:lpwstr/>
  </property>
</Properties>
</file>