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8" r:id="rId5"/>
    <p:sldMasterId id="2147483673" r:id="rId6"/>
    <p:sldMasterId id="2147483691" r:id="rId7"/>
  </p:sldMasterIdLst>
  <p:notesMasterIdLst>
    <p:notesMasterId r:id="rId57"/>
  </p:notesMasterIdLst>
  <p:sldIdLst>
    <p:sldId id="327" r:id="rId8"/>
    <p:sldId id="328" r:id="rId9"/>
    <p:sldId id="329" r:id="rId10"/>
    <p:sldId id="1362" r:id="rId11"/>
    <p:sldId id="1365" r:id="rId12"/>
    <p:sldId id="1353" r:id="rId13"/>
    <p:sldId id="1349" r:id="rId14"/>
    <p:sldId id="257" r:id="rId15"/>
    <p:sldId id="261" r:id="rId16"/>
    <p:sldId id="300" r:id="rId17"/>
    <p:sldId id="302" r:id="rId18"/>
    <p:sldId id="301" r:id="rId19"/>
    <p:sldId id="266" r:id="rId20"/>
    <p:sldId id="269" r:id="rId21"/>
    <p:sldId id="290" r:id="rId22"/>
    <p:sldId id="304" r:id="rId23"/>
    <p:sldId id="276" r:id="rId24"/>
    <p:sldId id="305" r:id="rId25"/>
    <p:sldId id="274" r:id="rId26"/>
    <p:sldId id="275" r:id="rId27"/>
    <p:sldId id="306" r:id="rId28"/>
    <p:sldId id="307" r:id="rId29"/>
    <p:sldId id="267" r:id="rId30"/>
    <p:sldId id="270" r:id="rId31"/>
    <p:sldId id="284" r:id="rId32"/>
    <p:sldId id="289" r:id="rId33"/>
    <p:sldId id="283" r:id="rId34"/>
    <p:sldId id="308" r:id="rId35"/>
    <p:sldId id="292" r:id="rId36"/>
    <p:sldId id="309" r:id="rId37"/>
    <p:sldId id="293" r:id="rId38"/>
    <p:sldId id="294" r:id="rId39"/>
    <p:sldId id="282" r:id="rId40"/>
    <p:sldId id="297" r:id="rId41"/>
    <p:sldId id="291" r:id="rId42"/>
    <p:sldId id="299" r:id="rId43"/>
    <p:sldId id="295" r:id="rId44"/>
    <p:sldId id="296" r:id="rId45"/>
    <p:sldId id="285" r:id="rId46"/>
    <p:sldId id="288" r:id="rId47"/>
    <p:sldId id="272" r:id="rId48"/>
    <p:sldId id="263" r:id="rId49"/>
    <p:sldId id="265" r:id="rId50"/>
    <p:sldId id="264" r:id="rId51"/>
    <p:sldId id="273" r:id="rId52"/>
    <p:sldId id="1363" r:id="rId53"/>
    <p:sldId id="1364" r:id="rId54"/>
    <p:sldId id="259" r:id="rId55"/>
    <p:sldId id="319"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6EEF32-C3E5-14AA-CB78-DFBB401CF6C1}" name="Arshad, Shawn (CDC/DDPHSS/CSELS/DHIS) (CTR)" initials="A(" userId="S::qfc4@cdc.gov::441a81b3-c590-41c7-b503-6ab2ae1bb73c" providerId="AD"/>
  <p188:author id="{F6979F5A-0684-D4AC-E95D-93DFA76FC11C}" name="Tack, Danielle (CDC/DDPHSS/CSELS/DHIS)" initials="T(" userId="S::dot7@cdc.gov::c466bcf8-0f3d-4789-a510-d6af4bb59968" providerId="AD"/>
  <p188:author id="{FB1A0775-4A54-1F48-937F-927281F0ECDD}" name="Roguski, Katherine (CDC/DDID/NCEZID/DHCPP)" initials="RK(" userId="S::wgr9@cdc.gov::54ac0bee-47a8-40c0-bfd8-07b55ae8f12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Johnston, Sara (CDC/DDPHSS/CSELS/DHIS)" initials="JS(" lastIdx="4" clrIdx="6">
    <p:extLst>
      <p:ext uri="{19B8F6BF-5375-455C-9EA6-DF929625EA0E}">
        <p15:presenceInfo xmlns:p15="http://schemas.microsoft.com/office/powerpoint/2012/main" userId="S::vqg0@cdc.gov::bd0c3462-f13f-4b10-85a9-b365bf88e3bf" providerId="AD"/>
      </p:ext>
    </p:extLst>
  </p:cmAuthor>
  <p:cmAuthor id="1" name="Roguski, Katherine (CDC/DDID/NCEZID/DHCPP)" initials="RK(" lastIdx="24" clrIdx="0">
    <p:extLst>
      <p:ext uri="{19B8F6BF-5375-455C-9EA6-DF929625EA0E}">
        <p15:presenceInfo xmlns:p15="http://schemas.microsoft.com/office/powerpoint/2012/main" userId="S::wgr9@cdc.gov::54ac0bee-47a8-40c0-bfd8-07b55ae8f122" providerId="AD"/>
      </p:ext>
    </p:extLst>
  </p:cmAuthor>
  <p:cmAuthor id="8" name="Bastin, Lisa H. (CDC/DDPHSS/CSELS/DHIS)" initials="BLH(" lastIdx="2" clrIdx="7">
    <p:extLst>
      <p:ext uri="{19B8F6BF-5375-455C-9EA6-DF929625EA0E}">
        <p15:presenceInfo xmlns:p15="http://schemas.microsoft.com/office/powerpoint/2012/main" userId="S::gnh1@cdc.gov::6fdd4b8c-193e-4084-8c4c-6d1bdda0752a" providerId="AD"/>
      </p:ext>
    </p:extLst>
  </p:cmAuthor>
  <p:cmAuthor id="2" name="Negron, Maria (CDC/DDID/NCEZID/DHCPP)" initials="NM(" lastIdx="14" clrIdx="1">
    <p:extLst>
      <p:ext uri="{19B8F6BF-5375-455C-9EA6-DF929625EA0E}">
        <p15:presenceInfo xmlns:p15="http://schemas.microsoft.com/office/powerpoint/2012/main" userId="S::yfp3@cdc.gov::f2d34717-7aa6-4403-8995-1bb255b55e9f" providerId="AD"/>
      </p:ext>
    </p:extLst>
  </p:cmAuthor>
  <p:cmAuthor id="3" name="Hoffmaster, Alex (CDC/DDID/NCEZID/DHCPP)" initials="HA(" lastIdx="1" clrIdx="2">
    <p:extLst>
      <p:ext uri="{19B8F6BF-5375-455C-9EA6-DF929625EA0E}">
        <p15:presenceInfo xmlns:p15="http://schemas.microsoft.com/office/powerpoint/2012/main" userId="S::amh9@cdc.gov::94273766-663e-4f21-ad3a-8e24d10a895d" providerId="AD"/>
      </p:ext>
    </p:extLst>
  </p:cmAuthor>
  <p:cmAuthor id="4" name="Bhingarde, Jui (CDC/DDID/NCEZID/DHCPP)" initials="B(" lastIdx="6" clrIdx="3">
    <p:extLst>
      <p:ext uri="{19B8F6BF-5375-455C-9EA6-DF929625EA0E}">
        <p15:presenceInfo xmlns:p15="http://schemas.microsoft.com/office/powerpoint/2012/main" userId="S::ohn5@cdc.gov::f70920ef-43b2-4141-a768-ffdd0fc8fed8" providerId="AD"/>
      </p:ext>
    </p:extLst>
  </p:cmAuthor>
  <p:cmAuthor id="5" name="Phyathep, Christine (CDC/DDID/NCEZID/DHCPP)" initials="P(" lastIdx="12" clrIdx="4">
    <p:extLst>
      <p:ext uri="{19B8F6BF-5375-455C-9EA6-DF929625EA0E}">
        <p15:presenceInfo xmlns:p15="http://schemas.microsoft.com/office/powerpoint/2012/main" userId="S::rwj3@cdc.gov::0812584d-55a9-48af-9b83-cffbceb00e01" providerId="AD"/>
      </p:ext>
    </p:extLst>
  </p:cmAuthor>
  <p:cmAuthor id="6" name="Robinson, Tamara (CDC/DDPHSS/CSELS/DHIS) (CTR)" initials="RT((" lastIdx="2" clrIdx="5">
    <p:extLst>
      <p:ext uri="{19B8F6BF-5375-455C-9EA6-DF929625EA0E}">
        <p15:presenceInfo xmlns:p15="http://schemas.microsoft.com/office/powerpoint/2012/main" userId="S::okf9@cdc.gov::a16a7704-10a4-405e-9d16-ecfeead0d3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68F"/>
    <a:srgbClr val="000000"/>
    <a:srgbClr val="016A70"/>
    <a:srgbClr val="D1DFF7"/>
    <a:srgbClr val="8E8D01"/>
    <a:srgbClr val="8D3102"/>
    <a:srgbClr val="771E7C"/>
    <a:srgbClr val="02959C"/>
    <a:srgbClr val="FFFFFF"/>
    <a:srgbClr val="DA52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C58C68-8DD4-4904-B338-8A12DEC6ABF0}" v="3" dt="2022-07-26T20:52:07.2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04" autoAdjust="0"/>
  </p:normalViewPr>
  <p:slideViewPr>
    <p:cSldViewPr snapToGrid="0">
      <p:cViewPr varScale="1">
        <p:scale>
          <a:sx n="58" d="100"/>
          <a:sy n="58" d="100"/>
        </p:scale>
        <p:origin x="5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microsoft.com/office/2018/10/relationships/authors" Target="author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notesMaster" Target="notesMasters/notesMaster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91C5C-6208-4F47-9610-E84EEC0868EE}" type="datetimeFigureOut">
              <a:t>7/29/2022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7F29A5-A900-45FC-8507-524B5DA43038}" type="slidenum">
              <a:t>‹#›</a:t>
            </a:fld>
            <a:endParaRPr lang="en-US" dirty="0"/>
          </a:p>
        </p:txBody>
      </p:sp>
    </p:spTree>
    <p:extLst>
      <p:ext uri="{BB962C8B-B14F-4D97-AF65-F5344CB8AC3E}">
        <p14:creationId xmlns:p14="http://schemas.microsoft.com/office/powerpoint/2010/main" val="3737432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344CFD5D-9738-774E-AF64-DE07691D7F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5141973E-B350-674B-AD84-D23FE8BB07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9459" name="Slide Number Placeholder 3">
            <a:extLst>
              <a:ext uri="{FF2B5EF4-FFF2-40B4-BE49-F238E27FC236}">
                <a16:creationId xmlns:a16="http://schemas.microsoft.com/office/drawing/2014/main" id="{71FECAA5-F1BE-A54D-84E8-6FF5061CB0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marL="0" marR="0" lvl="0" indent="0" algn="r" defTabSz="342900" rtl="0" eaLnBrk="1" fontAlgn="base" latinLnBrk="0" hangingPunct="1">
              <a:lnSpc>
                <a:spcPct val="100000"/>
              </a:lnSpc>
              <a:spcBef>
                <a:spcPct val="0"/>
              </a:spcBef>
              <a:spcAft>
                <a:spcPct val="0"/>
              </a:spcAft>
              <a:buClrTx/>
              <a:buSzTx/>
              <a:buFontTx/>
              <a:buNone/>
              <a:tabLst/>
              <a:defRPr/>
            </a:pPr>
            <a:fld id="{279B9510-1CE6-9A45-9BC8-CA5C6BC1A7C7}" type="slidenum">
              <a:rPr kumimoji="0" lang="en-US" altLang="en-US" sz="12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pPr marL="0" marR="0" lvl="0" indent="0" algn="r" defTabSz="3429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cs typeface="Calibri"/>
            </a:endParaRPr>
          </a:p>
          <a:p>
            <a:pPr marL="171450" indent="-171450">
              <a:buFontTx/>
              <a:buChar char="-"/>
            </a:pPr>
            <a:endParaRPr lang="en-US" dirty="0">
              <a:cs typeface="Calibri"/>
            </a:endParaRPr>
          </a:p>
          <a:p>
            <a:pPr marL="171450" indent="-171450">
              <a:buFontTx/>
              <a:buChar char="-"/>
            </a:pPr>
            <a:endParaRPr lang="en-US" dirty="0">
              <a:cs typeface="Calibri"/>
            </a:endParaRPr>
          </a:p>
        </p:txBody>
      </p:sp>
      <p:sp>
        <p:nvSpPr>
          <p:cNvPr id="4" name="Slide Number Placeholder 3"/>
          <p:cNvSpPr>
            <a:spLocks noGrp="1"/>
          </p:cNvSpPr>
          <p:nvPr>
            <p:ph type="sldNum" sz="quarter" idx="5"/>
          </p:nvPr>
        </p:nvSpPr>
        <p:spPr/>
        <p:txBody>
          <a:bodyPr/>
          <a:lstStyle/>
          <a:p>
            <a:fld id="{237F29A5-A900-45FC-8507-524B5DA43038}" type="slidenum">
              <a:rPr lang="en-US" smtClean="0"/>
              <a:t>16</a:t>
            </a:fld>
            <a:endParaRPr lang="en-US" dirty="0"/>
          </a:p>
        </p:txBody>
      </p:sp>
    </p:spTree>
    <p:extLst>
      <p:ext uri="{BB962C8B-B14F-4D97-AF65-F5344CB8AC3E}">
        <p14:creationId xmlns:p14="http://schemas.microsoft.com/office/powerpoint/2010/main" val="4071032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pPr marL="171450" indent="-1714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237F29A5-A900-45FC-8507-524B5DA43038}" type="slidenum">
              <a:rPr lang="en-US"/>
              <a:t>17</a:t>
            </a:fld>
            <a:endParaRPr lang="en-US" dirty="0"/>
          </a:p>
        </p:txBody>
      </p:sp>
    </p:spTree>
    <p:extLst>
      <p:ext uri="{BB962C8B-B14F-4D97-AF65-F5344CB8AC3E}">
        <p14:creationId xmlns:p14="http://schemas.microsoft.com/office/powerpoint/2010/main" val="649260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237F29A5-A900-45FC-8507-524B5DA43038}" type="slidenum">
              <a:rPr lang="en-US"/>
              <a:t>18</a:t>
            </a:fld>
            <a:endParaRPr lang="en-US" dirty="0"/>
          </a:p>
        </p:txBody>
      </p:sp>
    </p:spTree>
    <p:extLst>
      <p:ext uri="{BB962C8B-B14F-4D97-AF65-F5344CB8AC3E}">
        <p14:creationId xmlns:p14="http://schemas.microsoft.com/office/powerpoint/2010/main" val="2031896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cs typeface="Calibri"/>
            </a:endParaRPr>
          </a:p>
        </p:txBody>
      </p:sp>
      <p:sp>
        <p:nvSpPr>
          <p:cNvPr id="4" name="Slide Number Placeholder 3"/>
          <p:cNvSpPr>
            <a:spLocks noGrp="1"/>
          </p:cNvSpPr>
          <p:nvPr>
            <p:ph type="sldNum" sz="quarter" idx="5"/>
          </p:nvPr>
        </p:nvSpPr>
        <p:spPr/>
        <p:txBody>
          <a:bodyPr/>
          <a:lstStyle/>
          <a:p>
            <a:fld id="{237F29A5-A900-45FC-8507-524B5DA43038}" type="slidenum">
              <a:rPr lang="en-US"/>
              <a:t>19</a:t>
            </a:fld>
            <a:endParaRPr lang="en-US" dirty="0"/>
          </a:p>
        </p:txBody>
      </p:sp>
    </p:spTree>
    <p:extLst>
      <p:ext uri="{BB962C8B-B14F-4D97-AF65-F5344CB8AC3E}">
        <p14:creationId xmlns:p14="http://schemas.microsoft.com/office/powerpoint/2010/main" val="1475111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37F29A5-A900-45FC-8507-524B5DA43038}" type="slidenum">
              <a:rPr lang="en-US"/>
              <a:t>20</a:t>
            </a:fld>
            <a:endParaRPr lang="en-US" dirty="0"/>
          </a:p>
        </p:txBody>
      </p:sp>
    </p:spTree>
    <p:extLst>
      <p:ext uri="{BB962C8B-B14F-4D97-AF65-F5344CB8AC3E}">
        <p14:creationId xmlns:p14="http://schemas.microsoft.com/office/powerpoint/2010/main" val="773072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7F29A5-A900-45FC-8507-524B5DA43038}" type="slidenum">
              <a:rPr lang="en-US" smtClean="0"/>
              <a:t>22</a:t>
            </a:fld>
            <a:endParaRPr lang="en-US" dirty="0"/>
          </a:p>
        </p:txBody>
      </p:sp>
    </p:spTree>
    <p:extLst>
      <p:ext uri="{BB962C8B-B14F-4D97-AF65-F5344CB8AC3E}">
        <p14:creationId xmlns:p14="http://schemas.microsoft.com/office/powerpoint/2010/main" val="3217994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37F29A5-A900-45FC-8507-524B5DA43038}" type="slidenum">
              <a:rPr lang="en-US"/>
              <a:t>23</a:t>
            </a:fld>
            <a:endParaRPr lang="en-US" dirty="0"/>
          </a:p>
        </p:txBody>
      </p:sp>
    </p:spTree>
    <p:extLst>
      <p:ext uri="{BB962C8B-B14F-4D97-AF65-F5344CB8AC3E}">
        <p14:creationId xmlns:p14="http://schemas.microsoft.com/office/powerpoint/2010/main" val="442452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37F29A5-A900-45FC-8507-524B5DA43038}" type="slidenum">
              <a:rPr lang="en-US"/>
              <a:t>24</a:t>
            </a:fld>
            <a:endParaRPr lang="en-US" dirty="0"/>
          </a:p>
        </p:txBody>
      </p:sp>
    </p:spTree>
    <p:extLst>
      <p:ext uri="{BB962C8B-B14F-4D97-AF65-F5344CB8AC3E}">
        <p14:creationId xmlns:p14="http://schemas.microsoft.com/office/powerpoint/2010/main" val="2435264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37F29A5-A900-45FC-8507-524B5DA43038}" type="slidenum">
              <a:rPr lang="en-US" smtClean="0"/>
              <a:t>25</a:t>
            </a:fld>
            <a:endParaRPr lang="en-US" dirty="0"/>
          </a:p>
        </p:txBody>
      </p:sp>
    </p:spTree>
    <p:extLst>
      <p:ext uri="{BB962C8B-B14F-4D97-AF65-F5344CB8AC3E}">
        <p14:creationId xmlns:p14="http://schemas.microsoft.com/office/powerpoint/2010/main" val="4095105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7F29A5-A900-45FC-8507-524B5DA43038}" type="slidenum">
              <a:rPr lang="en-US" smtClean="0"/>
              <a:t>27</a:t>
            </a:fld>
            <a:endParaRPr lang="en-US" dirty="0"/>
          </a:p>
        </p:txBody>
      </p:sp>
    </p:spTree>
    <p:extLst>
      <p:ext uri="{BB962C8B-B14F-4D97-AF65-F5344CB8AC3E}">
        <p14:creationId xmlns:p14="http://schemas.microsoft.com/office/powerpoint/2010/main" val="2129429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base"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266F8B2E-479E-6646-BBAC-6D8E3735B0B3}" type="slidenum">
              <a:rPr kumimoji="0" lang="en-US" sz="1200" b="0" i="0" u="none" strike="noStrike" kern="1200" cap="none" spc="0" normalizeH="0" baseline="0" noProof="0" smtClean="0">
                <a:ln>
                  <a:noFill/>
                </a:ln>
                <a:solidFill>
                  <a:prstClr val="black"/>
                </a:solidFill>
                <a:effectLst/>
                <a:uLnTx/>
                <a:uFillTx/>
                <a:latin typeface="Avenir Next LT Pro" panose="020B0504020202020204" pitchFamily="34" charset="77"/>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endParaRPr>
          </a:p>
        </p:txBody>
      </p:sp>
    </p:spTree>
    <p:extLst>
      <p:ext uri="{BB962C8B-B14F-4D97-AF65-F5344CB8AC3E}">
        <p14:creationId xmlns:p14="http://schemas.microsoft.com/office/powerpoint/2010/main" val="823744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237F29A5-A900-45FC-8507-524B5DA43038}" type="slidenum">
              <a:rPr lang="en-US" smtClean="0"/>
              <a:t>29</a:t>
            </a:fld>
            <a:endParaRPr lang="en-US" dirty="0"/>
          </a:p>
        </p:txBody>
      </p:sp>
    </p:spTree>
    <p:extLst>
      <p:ext uri="{BB962C8B-B14F-4D97-AF65-F5344CB8AC3E}">
        <p14:creationId xmlns:p14="http://schemas.microsoft.com/office/powerpoint/2010/main" val="1599495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7F29A5-A900-45FC-8507-524B5DA43038}" type="slidenum">
              <a:rPr lang="en-US" smtClean="0"/>
              <a:t>31</a:t>
            </a:fld>
            <a:endParaRPr lang="en-US" dirty="0"/>
          </a:p>
        </p:txBody>
      </p:sp>
    </p:spTree>
    <p:extLst>
      <p:ext uri="{BB962C8B-B14F-4D97-AF65-F5344CB8AC3E}">
        <p14:creationId xmlns:p14="http://schemas.microsoft.com/office/powerpoint/2010/main" val="1058585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7F29A5-A900-45FC-8507-524B5DA43038}" type="slidenum">
              <a:rPr lang="en-US" smtClean="0"/>
              <a:t>33</a:t>
            </a:fld>
            <a:endParaRPr lang="en-US" dirty="0"/>
          </a:p>
        </p:txBody>
      </p:sp>
    </p:spTree>
    <p:extLst>
      <p:ext uri="{BB962C8B-B14F-4D97-AF65-F5344CB8AC3E}">
        <p14:creationId xmlns:p14="http://schemas.microsoft.com/office/powerpoint/2010/main" val="2491652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7F29A5-A900-45FC-8507-524B5DA43038}" type="slidenum">
              <a:rPr lang="en-US" smtClean="0"/>
              <a:t>34</a:t>
            </a:fld>
            <a:endParaRPr lang="en-US" dirty="0"/>
          </a:p>
        </p:txBody>
      </p:sp>
    </p:spTree>
    <p:extLst>
      <p:ext uri="{BB962C8B-B14F-4D97-AF65-F5344CB8AC3E}">
        <p14:creationId xmlns:p14="http://schemas.microsoft.com/office/powerpoint/2010/main" val="763553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cs typeface="Calibri"/>
            </a:endParaRPr>
          </a:p>
        </p:txBody>
      </p:sp>
      <p:sp>
        <p:nvSpPr>
          <p:cNvPr id="4" name="Slide Number Placeholder 3"/>
          <p:cNvSpPr>
            <a:spLocks noGrp="1"/>
          </p:cNvSpPr>
          <p:nvPr>
            <p:ph type="sldNum" sz="quarter" idx="5"/>
          </p:nvPr>
        </p:nvSpPr>
        <p:spPr/>
        <p:txBody>
          <a:bodyPr/>
          <a:lstStyle/>
          <a:p>
            <a:fld id="{237F29A5-A900-45FC-8507-524B5DA43038}" type="slidenum">
              <a:rPr lang="en-US" smtClean="0"/>
              <a:t>36</a:t>
            </a:fld>
            <a:endParaRPr lang="en-US" dirty="0"/>
          </a:p>
        </p:txBody>
      </p:sp>
    </p:spTree>
    <p:extLst>
      <p:ext uri="{BB962C8B-B14F-4D97-AF65-F5344CB8AC3E}">
        <p14:creationId xmlns:p14="http://schemas.microsoft.com/office/powerpoint/2010/main" val="4165979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37F29A5-A900-45FC-8507-524B5DA43038}" type="slidenum">
              <a:rPr lang="en-US"/>
              <a:t>37</a:t>
            </a:fld>
            <a:endParaRPr lang="en-US" dirty="0"/>
          </a:p>
        </p:txBody>
      </p:sp>
    </p:spTree>
    <p:extLst>
      <p:ext uri="{BB962C8B-B14F-4D97-AF65-F5344CB8AC3E}">
        <p14:creationId xmlns:p14="http://schemas.microsoft.com/office/powerpoint/2010/main" val="1643828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7F29A5-A900-45FC-8507-524B5DA43038}" type="slidenum">
              <a:rPr lang="en-US" smtClean="0"/>
              <a:t>38</a:t>
            </a:fld>
            <a:endParaRPr lang="en-US" dirty="0"/>
          </a:p>
        </p:txBody>
      </p:sp>
    </p:spTree>
    <p:extLst>
      <p:ext uri="{BB962C8B-B14F-4D97-AF65-F5344CB8AC3E}">
        <p14:creationId xmlns:p14="http://schemas.microsoft.com/office/powerpoint/2010/main" val="1928797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Potential questions for jurisdictions:</a:t>
            </a:r>
          </a:p>
        </p:txBody>
      </p:sp>
      <p:sp>
        <p:nvSpPr>
          <p:cNvPr id="4" name="Slide Number Placeholder 3"/>
          <p:cNvSpPr>
            <a:spLocks noGrp="1"/>
          </p:cNvSpPr>
          <p:nvPr>
            <p:ph type="sldNum" sz="quarter" idx="5"/>
          </p:nvPr>
        </p:nvSpPr>
        <p:spPr/>
        <p:txBody>
          <a:bodyPr/>
          <a:lstStyle/>
          <a:p>
            <a:fld id="{237F29A5-A900-45FC-8507-524B5DA43038}" type="slidenum">
              <a:rPr lang="en-US" smtClean="0"/>
              <a:t>39</a:t>
            </a:fld>
            <a:endParaRPr lang="en-US" dirty="0"/>
          </a:p>
        </p:txBody>
      </p:sp>
    </p:spTree>
    <p:extLst>
      <p:ext uri="{BB962C8B-B14F-4D97-AF65-F5344CB8AC3E}">
        <p14:creationId xmlns:p14="http://schemas.microsoft.com/office/powerpoint/2010/main" val="17591168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237F29A5-A900-45FC-8507-524B5DA43038}" type="slidenum">
              <a:rPr lang="en-US" smtClean="0"/>
              <a:t>41</a:t>
            </a:fld>
            <a:endParaRPr lang="en-US" dirty="0"/>
          </a:p>
        </p:txBody>
      </p:sp>
    </p:spTree>
    <p:extLst>
      <p:ext uri="{BB962C8B-B14F-4D97-AF65-F5344CB8AC3E}">
        <p14:creationId xmlns:p14="http://schemas.microsoft.com/office/powerpoint/2010/main" val="33960327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cs typeface="Calibri"/>
            </a:endParaRPr>
          </a:p>
        </p:txBody>
      </p:sp>
      <p:sp>
        <p:nvSpPr>
          <p:cNvPr id="4" name="Slide Number Placeholder 3"/>
          <p:cNvSpPr>
            <a:spLocks noGrp="1"/>
          </p:cNvSpPr>
          <p:nvPr>
            <p:ph type="sldNum" sz="quarter" idx="5"/>
          </p:nvPr>
        </p:nvSpPr>
        <p:spPr/>
        <p:txBody>
          <a:bodyPr/>
          <a:lstStyle/>
          <a:p>
            <a:fld id="{237F29A5-A900-45FC-8507-524B5DA43038}" type="slidenum">
              <a:rPr lang="en-US" smtClean="0"/>
              <a:t>42</a:t>
            </a:fld>
            <a:endParaRPr lang="en-US" dirty="0"/>
          </a:p>
        </p:txBody>
      </p:sp>
    </p:spTree>
    <p:extLst>
      <p:ext uri="{BB962C8B-B14F-4D97-AF65-F5344CB8AC3E}">
        <p14:creationId xmlns:p14="http://schemas.microsoft.com/office/powerpoint/2010/main" val="2012368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344CFD5D-9738-774E-AF64-DE07691D7F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5141973E-B350-674B-AD84-D23FE8BB07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9459" name="Slide Number Placeholder 3">
            <a:extLst>
              <a:ext uri="{FF2B5EF4-FFF2-40B4-BE49-F238E27FC236}">
                <a16:creationId xmlns:a16="http://schemas.microsoft.com/office/drawing/2014/main" id="{71FECAA5-F1BE-A54D-84E8-6FF5061CB0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marL="0" marR="0" lvl="0" indent="0" algn="r" defTabSz="342900" rtl="0" eaLnBrk="1" fontAlgn="base" latinLnBrk="0" hangingPunct="1">
              <a:lnSpc>
                <a:spcPct val="100000"/>
              </a:lnSpc>
              <a:spcBef>
                <a:spcPct val="0"/>
              </a:spcBef>
              <a:spcAft>
                <a:spcPct val="0"/>
              </a:spcAft>
              <a:buClrTx/>
              <a:buSzTx/>
              <a:buFontTx/>
              <a:buNone/>
              <a:tabLst/>
              <a:defRPr/>
            </a:pPr>
            <a:fld id="{279B9510-1CE6-9A45-9BC8-CA5C6BC1A7C7}" type="slidenum">
              <a:rPr kumimoji="0" lang="en-US" altLang="en-US" sz="12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pPr marL="0" marR="0" lvl="0" indent="0" algn="r" defTabSz="3429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endParaRPr>
          </a:p>
        </p:txBody>
      </p:sp>
    </p:spTree>
    <p:extLst>
      <p:ext uri="{BB962C8B-B14F-4D97-AF65-F5344CB8AC3E}">
        <p14:creationId xmlns:p14="http://schemas.microsoft.com/office/powerpoint/2010/main" val="18644991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7F29A5-A900-45FC-8507-524B5DA43038}" type="slidenum">
              <a:rPr lang="en-US" smtClean="0"/>
              <a:t>44</a:t>
            </a:fld>
            <a:endParaRPr lang="en-US" dirty="0"/>
          </a:p>
        </p:txBody>
      </p:sp>
    </p:spTree>
    <p:extLst>
      <p:ext uri="{BB962C8B-B14F-4D97-AF65-F5344CB8AC3E}">
        <p14:creationId xmlns:p14="http://schemas.microsoft.com/office/powerpoint/2010/main" val="36551420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237F29A5-A900-45FC-8507-524B5DA43038}" type="slidenum">
              <a:rPr lang="en-US" smtClean="0"/>
              <a:t>45</a:t>
            </a:fld>
            <a:endParaRPr lang="en-US" dirty="0"/>
          </a:p>
        </p:txBody>
      </p:sp>
    </p:spTree>
    <p:extLst>
      <p:ext uri="{BB962C8B-B14F-4D97-AF65-F5344CB8AC3E}">
        <p14:creationId xmlns:p14="http://schemas.microsoft.com/office/powerpoint/2010/main" val="24204211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7F29A5-A900-45FC-8507-524B5DA430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53770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7F29A5-A900-45FC-8507-524B5DA430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76993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05CEBEBD-32FD-6A46-AB58-2039C6219E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3993BE95-C41E-2343-9B32-E663B32215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1987" name="Slide Number Placeholder 3">
            <a:extLst>
              <a:ext uri="{FF2B5EF4-FFF2-40B4-BE49-F238E27FC236}">
                <a16:creationId xmlns:a16="http://schemas.microsoft.com/office/drawing/2014/main" id="{AC5884D4-4CAF-6740-9CAA-6798B4CFBF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marL="0" marR="0" lvl="0" indent="0" algn="r" defTabSz="342900" rtl="0" eaLnBrk="1" fontAlgn="base" latinLnBrk="0" hangingPunct="1">
              <a:lnSpc>
                <a:spcPct val="100000"/>
              </a:lnSpc>
              <a:spcBef>
                <a:spcPct val="0"/>
              </a:spcBef>
              <a:spcAft>
                <a:spcPct val="0"/>
              </a:spcAft>
              <a:buClrTx/>
              <a:buSzTx/>
              <a:buFontTx/>
              <a:buNone/>
              <a:tabLst/>
              <a:defRPr/>
            </a:pPr>
            <a:fld id="{06A7E5B5-BF3A-E847-83B8-26D54E770B23}" type="slidenum">
              <a:rPr kumimoji="0" lang="en-US" altLang="en-US" sz="12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pPr marL="0" marR="0" lvl="0" indent="0" algn="r" defTabSz="3429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endParaRPr>
          </a:p>
        </p:txBody>
      </p:sp>
    </p:spTree>
    <p:extLst>
      <p:ext uri="{BB962C8B-B14F-4D97-AF65-F5344CB8AC3E}">
        <p14:creationId xmlns:p14="http://schemas.microsoft.com/office/powerpoint/2010/main" val="960961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9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A666478B-2A39-7D49-A45F-B91617B92350}" type="slidenum">
              <a:rPr kumimoji="0" lang="en-US" sz="1200" b="0" i="0" u="none" strike="noStrike" kern="1200" cap="none" spc="0" normalizeH="0" baseline="0" noProof="0" smtClean="0">
                <a:ln>
                  <a:noFill/>
                </a:ln>
                <a:solidFill>
                  <a:prstClr val="black"/>
                </a:solidFill>
                <a:effectLst/>
                <a:uLnTx/>
                <a:uFillTx/>
                <a:latin typeface="Avenir Next LT Pro" panose="020B0504020202020204" pitchFamily="34" charset="77"/>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endParaRPr>
          </a:p>
        </p:txBody>
      </p:sp>
    </p:spTree>
    <p:extLst>
      <p:ext uri="{BB962C8B-B14F-4D97-AF65-F5344CB8AC3E}">
        <p14:creationId xmlns:p14="http://schemas.microsoft.com/office/powerpoint/2010/main" val="347511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7F29A5-A900-45FC-8507-524B5DA43038}" type="slidenum">
              <a:rPr lang="en-US" smtClean="0"/>
              <a:t>8</a:t>
            </a:fld>
            <a:endParaRPr lang="en-US" dirty="0"/>
          </a:p>
        </p:txBody>
      </p:sp>
    </p:spTree>
    <p:extLst>
      <p:ext uri="{BB962C8B-B14F-4D97-AF65-F5344CB8AC3E}">
        <p14:creationId xmlns:p14="http://schemas.microsoft.com/office/powerpoint/2010/main" val="2462970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237F29A5-A900-45FC-8507-524B5DA43038}" type="slidenum">
              <a:rPr lang="en-US" smtClean="0"/>
              <a:t>10</a:t>
            </a:fld>
            <a:endParaRPr lang="en-US" dirty="0"/>
          </a:p>
        </p:txBody>
      </p:sp>
    </p:spTree>
    <p:extLst>
      <p:ext uri="{BB962C8B-B14F-4D97-AF65-F5344CB8AC3E}">
        <p14:creationId xmlns:p14="http://schemas.microsoft.com/office/powerpoint/2010/main" val="1039805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endParaRPr lang="en-US" dirty="0"/>
          </a:p>
        </p:txBody>
      </p:sp>
      <p:sp>
        <p:nvSpPr>
          <p:cNvPr id="4" name="Slide Number Placeholder 3"/>
          <p:cNvSpPr>
            <a:spLocks noGrp="1"/>
          </p:cNvSpPr>
          <p:nvPr>
            <p:ph type="sldNum" sz="quarter" idx="5"/>
          </p:nvPr>
        </p:nvSpPr>
        <p:spPr/>
        <p:txBody>
          <a:bodyPr/>
          <a:lstStyle/>
          <a:p>
            <a:fld id="{237F29A5-A900-45FC-8507-524B5DA43038}" type="slidenum">
              <a:rPr lang="en-US" smtClean="0"/>
              <a:t>11</a:t>
            </a:fld>
            <a:endParaRPr lang="en-US" dirty="0"/>
          </a:p>
        </p:txBody>
      </p:sp>
    </p:spTree>
    <p:extLst>
      <p:ext uri="{BB962C8B-B14F-4D97-AF65-F5344CB8AC3E}">
        <p14:creationId xmlns:p14="http://schemas.microsoft.com/office/powerpoint/2010/main" val="3077002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endParaRPr lang="en-US" dirty="0"/>
          </a:p>
        </p:txBody>
      </p:sp>
      <p:sp>
        <p:nvSpPr>
          <p:cNvPr id="4" name="Slide Number Placeholder 3"/>
          <p:cNvSpPr>
            <a:spLocks noGrp="1"/>
          </p:cNvSpPr>
          <p:nvPr>
            <p:ph type="sldNum" sz="quarter" idx="5"/>
          </p:nvPr>
        </p:nvSpPr>
        <p:spPr/>
        <p:txBody>
          <a:bodyPr/>
          <a:lstStyle/>
          <a:p>
            <a:fld id="{237F29A5-A900-45FC-8507-524B5DA43038}" type="slidenum">
              <a:rPr lang="en-US" smtClean="0"/>
              <a:t>12</a:t>
            </a:fld>
            <a:endParaRPr lang="en-US" dirty="0"/>
          </a:p>
        </p:txBody>
      </p:sp>
    </p:spTree>
    <p:extLst>
      <p:ext uri="{BB962C8B-B14F-4D97-AF65-F5344CB8AC3E}">
        <p14:creationId xmlns:p14="http://schemas.microsoft.com/office/powerpoint/2010/main" val="769366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237F29A5-A900-45FC-8507-524B5DA43038}" type="slidenum">
              <a:rPr lang="en-US" smtClean="0"/>
              <a:t>14</a:t>
            </a:fld>
            <a:endParaRPr lang="en-US" dirty="0"/>
          </a:p>
        </p:txBody>
      </p:sp>
    </p:spTree>
    <p:extLst>
      <p:ext uri="{BB962C8B-B14F-4D97-AF65-F5344CB8AC3E}">
        <p14:creationId xmlns:p14="http://schemas.microsoft.com/office/powerpoint/2010/main" val="10808762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FC025E-A984-463D-AC54-2320B6BE7BD6}"/>
              </a:ext>
            </a:extLst>
          </p:cNvPr>
          <p:cNvSpPr>
            <a:spLocks noChangeArrowheads="1"/>
          </p:cNvSpPr>
          <p:nvPr userDrawn="1"/>
        </p:nvSpPr>
        <p:spPr bwMode="auto">
          <a:xfrm>
            <a:off x="0" y="158190"/>
            <a:ext cx="12192000" cy="945505"/>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grpSp>
        <p:nvGrpSpPr>
          <p:cNvPr id="40" name="Group 39">
            <a:extLst>
              <a:ext uri="{FF2B5EF4-FFF2-40B4-BE49-F238E27FC236}">
                <a16:creationId xmlns:a16="http://schemas.microsoft.com/office/drawing/2014/main" id="{590D8C45-BBE3-4722-BE9E-CEFAC1F135B3}"/>
              </a:ext>
            </a:extLst>
          </p:cNvPr>
          <p:cNvGrpSpPr/>
          <p:nvPr userDrawn="1"/>
        </p:nvGrpSpPr>
        <p:grpSpPr>
          <a:xfrm>
            <a:off x="0" y="-11828"/>
            <a:ext cx="12213136" cy="190343"/>
            <a:chOff x="0" y="-11828"/>
            <a:chExt cx="12213136" cy="369332"/>
          </a:xfrm>
        </p:grpSpPr>
        <p:sp>
          <p:nvSpPr>
            <p:cNvPr id="23" name="bk object 25">
              <a:extLst>
                <a:ext uri="{FF2B5EF4-FFF2-40B4-BE49-F238E27FC236}">
                  <a16:creationId xmlns:a16="http://schemas.microsoft.com/office/drawing/2014/main" id="{0479014B-D9FA-41D1-A261-573CC480F4E4}"/>
                </a:ext>
              </a:extLst>
            </p:cNvPr>
            <p:cNvSpPr/>
            <p:nvPr userDrawn="1"/>
          </p:nvSpPr>
          <p:spPr>
            <a:xfrm>
              <a:off x="0" y="-11828"/>
              <a:ext cx="790507" cy="369332"/>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24" name="bk object 26">
              <a:extLst>
                <a:ext uri="{FF2B5EF4-FFF2-40B4-BE49-F238E27FC236}">
                  <a16:creationId xmlns:a16="http://schemas.microsoft.com/office/drawing/2014/main" id="{937A1180-277E-4546-A510-B04E9AF42343}"/>
                </a:ext>
              </a:extLst>
            </p:cNvPr>
            <p:cNvSpPr/>
            <p:nvPr userDrawn="1"/>
          </p:nvSpPr>
          <p:spPr>
            <a:xfrm>
              <a:off x="390701" y="-11828"/>
              <a:ext cx="1306808" cy="369332"/>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25" name="bk object 27">
              <a:extLst>
                <a:ext uri="{FF2B5EF4-FFF2-40B4-BE49-F238E27FC236}">
                  <a16:creationId xmlns:a16="http://schemas.microsoft.com/office/drawing/2014/main" id="{65781020-7583-45A2-B0DE-1E25E0F1ACCA}"/>
                </a:ext>
              </a:extLst>
            </p:cNvPr>
            <p:cNvSpPr/>
            <p:nvPr userDrawn="1"/>
          </p:nvSpPr>
          <p:spPr>
            <a:xfrm>
              <a:off x="1009093" y="-11828"/>
              <a:ext cx="2033078" cy="369332"/>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6" name="bk object 28">
              <a:extLst>
                <a:ext uri="{FF2B5EF4-FFF2-40B4-BE49-F238E27FC236}">
                  <a16:creationId xmlns:a16="http://schemas.microsoft.com/office/drawing/2014/main" id="{C7E5D72F-F12D-41E4-B628-780DFDFE5A1D}"/>
                </a:ext>
              </a:extLst>
            </p:cNvPr>
            <p:cNvSpPr/>
            <p:nvPr userDrawn="1"/>
          </p:nvSpPr>
          <p:spPr>
            <a:xfrm>
              <a:off x="1901050" y="-11828"/>
              <a:ext cx="2061841" cy="369332"/>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7" name="bk object 29">
              <a:extLst>
                <a:ext uri="{FF2B5EF4-FFF2-40B4-BE49-F238E27FC236}">
                  <a16:creationId xmlns:a16="http://schemas.microsoft.com/office/drawing/2014/main" id="{AD0F09A1-E084-4C54-82B8-DA58421B1792}"/>
                </a:ext>
              </a:extLst>
            </p:cNvPr>
            <p:cNvSpPr/>
            <p:nvPr userDrawn="1"/>
          </p:nvSpPr>
          <p:spPr>
            <a:xfrm>
              <a:off x="2648105" y="-11828"/>
              <a:ext cx="1418981" cy="369332"/>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8" name="bk object 30">
              <a:extLst>
                <a:ext uri="{FF2B5EF4-FFF2-40B4-BE49-F238E27FC236}">
                  <a16:creationId xmlns:a16="http://schemas.microsoft.com/office/drawing/2014/main" id="{6CC980B4-E7C4-4BB4-910D-2CCDAEC41F4D}"/>
                </a:ext>
              </a:extLst>
            </p:cNvPr>
            <p:cNvSpPr/>
            <p:nvPr userDrawn="1"/>
          </p:nvSpPr>
          <p:spPr>
            <a:xfrm>
              <a:off x="2935347" y="-11828"/>
              <a:ext cx="3758868" cy="369332"/>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9" name="bk object 31">
              <a:extLst>
                <a:ext uri="{FF2B5EF4-FFF2-40B4-BE49-F238E27FC236}">
                  <a16:creationId xmlns:a16="http://schemas.microsoft.com/office/drawing/2014/main" id="{C30CD1A4-65E7-4E5D-835E-574CA475E807}"/>
                </a:ext>
              </a:extLst>
            </p:cNvPr>
            <p:cNvSpPr/>
            <p:nvPr userDrawn="1"/>
          </p:nvSpPr>
          <p:spPr>
            <a:xfrm>
              <a:off x="4407193" y="-11828"/>
              <a:ext cx="2898370" cy="369332"/>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30" name="bk object 32">
              <a:extLst>
                <a:ext uri="{FF2B5EF4-FFF2-40B4-BE49-F238E27FC236}">
                  <a16:creationId xmlns:a16="http://schemas.microsoft.com/office/drawing/2014/main" id="{25872DC6-D455-4CFF-99BD-B4444761ADB2}"/>
                </a:ext>
              </a:extLst>
            </p:cNvPr>
            <p:cNvSpPr/>
            <p:nvPr userDrawn="1"/>
          </p:nvSpPr>
          <p:spPr>
            <a:xfrm>
              <a:off x="5123013" y="-11828"/>
              <a:ext cx="7090123" cy="369332"/>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cxnSp>
          <p:nvCxnSpPr>
            <p:cNvPr id="31" name="Straight Connector 30">
              <a:extLst>
                <a:ext uri="{FF2B5EF4-FFF2-40B4-BE49-F238E27FC236}">
                  <a16:creationId xmlns:a16="http://schemas.microsoft.com/office/drawing/2014/main" id="{59578D96-7E9E-4856-8FFA-4F2E167ECD79}"/>
                </a:ext>
              </a:extLst>
            </p:cNvPr>
            <p:cNvCxnSpPr>
              <a:cxnSpLocks/>
            </p:cNvCxnSpPr>
            <p:nvPr userDrawn="1"/>
          </p:nvCxnSpPr>
          <p:spPr>
            <a:xfrm>
              <a:off x="0" y="338919"/>
              <a:ext cx="12213136"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grpSp>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457200" y="1113496"/>
            <a:ext cx="10839490" cy="1141737"/>
          </a:xfrm>
          <a:prstGeom prst="rect">
            <a:avLst/>
          </a:prstGeom>
        </p:spPr>
        <p:txBody>
          <a:bodyPr/>
          <a:lstStyle>
            <a:lvl1pPr algn="l">
              <a:lnSpc>
                <a:spcPts val="3000"/>
              </a:lnSpc>
              <a:defRPr sz="2800" b="1" baseline="0">
                <a:solidFill>
                  <a:srgbClr val="DA521E"/>
                </a:solidFill>
                <a:effectLst/>
                <a:latin typeface="Calibri" pitchFamily="34" charset="0"/>
              </a:defRPr>
            </a:lvl1pPr>
          </a:lstStyle>
          <a:p>
            <a:r>
              <a:rPr lang="en-US"/>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457199" y="2738307"/>
            <a:ext cx="8430707" cy="945505"/>
          </a:xfrm>
          <a:prstGeom prst="rect">
            <a:avLst/>
          </a:prstGeom>
        </p:spPr>
        <p:txBody>
          <a:bodyPr/>
          <a:lstStyle>
            <a:lvl1pPr marL="0" indent="0" algn="l">
              <a:buNone/>
              <a:defRPr sz="2000" b="1" baseline="0">
                <a:solidFill>
                  <a:srgbClr val="016A70"/>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a:t>
            </a:r>
          </a:p>
          <a:p>
            <a:r>
              <a:rPr lang="en-US"/>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457200" y="4119693"/>
            <a:ext cx="8430714" cy="1279662"/>
          </a:xfrm>
          <a:prstGeom prst="rect">
            <a:avLst/>
          </a:prstGeom>
        </p:spPr>
        <p:txBody>
          <a:bodyPr/>
          <a:lstStyle>
            <a:lvl1pPr marL="0" indent="0" algn="l">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Event Title</a:t>
            </a:r>
          </a:p>
          <a:p>
            <a:pPr lvl="0"/>
            <a:r>
              <a:rPr lang="en-US"/>
              <a:t>Date</a:t>
            </a:r>
          </a:p>
        </p:txBody>
      </p:sp>
      <p:sp>
        <p:nvSpPr>
          <p:cNvPr id="35" name="TextBox 34">
            <a:extLst>
              <a:ext uri="{FF2B5EF4-FFF2-40B4-BE49-F238E27FC236}">
                <a16:creationId xmlns:a16="http://schemas.microsoft.com/office/drawing/2014/main" id="{714E68ED-886E-4B01-98C7-3B06D6433E80}"/>
              </a:ext>
            </a:extLst>
          </p:cNvPr>
          <p:cNvSpPr txBox="1"/>
          <p:nvPr userDrawn="1"/>
        </p:nvSpPr>
        <p:spPr>
          <a:xfrm>
            <a:off x="457199" y="190593"/>
            <a:ext cx="9092281" cy="830997"/>
          </a:xfrm>
          <a:prstGeom prst="rect">
            <a:avLst/>
          </a:prstGeom>
          <a:noFill/>
        </p:spPr>
        <p:txBody>
          <a:bodyPr wrap="square" rtlCol="0">
            <a:spAutoFit/>
          </a:bodyPr>
          <a:lstStyle/>
          <a:p>
            <a:r>
              <a:rPr lang="en-US" sz="2400" b="1" dirty="0">
                <a:solidFill>
                  <a:schemeClr val="bg1"/>
                </a:solidFill>
                <a:latin typeface="Calibri" panose="020F0502020204030204" pitchFamily="34" charset="0"/>
              </a:rPr>
              <a:t>Centers for Disease Control and Prevention</a:t>
            </a:r>
          </a:p>
          <a:p>
            <a:r>
              <a:rPr lang="en-US" sz="2400" b="0" dirty="0">
                <a:solidFill>
                  <a:schemeClr val="bg1"/>
                </a:solidFill>
                <a:latin typeface="Calibri" panose="020F0502020204030204" pitchFamily="34" charset="0"/>
              </a:rPr>
              <a:t>National Center for Emerging and Zoonotic Infectious Diseases</a:t>
            </a:r>
          </a:p>
        </p:txBody>
      </p:sp>
      <p:pic>
        <p:nvPicPr>
          <p:cNvPr id="36" name="Picture 35" descr="Logos of the U.S. Department of Health and Human Services and Centers for Disease Control and Prevention" title="LOGOS">
            <a:extLst>
              <a:ext uri="{FF2B5EF4-FFF2-40B4-BE49-F238E27FC236}">
                <a16:creationId xmlns:a16="http://schemas.microsoft.com/office/drawing/2014/main" id="{229C74C4-5ED8-4DF0-8819-21F31B9D39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300" y="85079"/>
            <a:ext cx="1652455" cy="947350"/>
          </a:xfrm>
          <a:prstGeom prst="rect">
            <a:avLst/>
          </a:prstGeom>
        </p:spPr>
      </p:pic>
    </p:spTree>
    <p:extLst>
      <p:ext uri="{BB962C8B-B14F-4D97-AF65-F5344CB8AC3E}">
        <p14:creationId xmlns:p14="http://schemas.microsoft.com/office/powerpoint/2010/main" val="2699370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1" y="-1"/>
            <a:ext cx="11582401" cy="1096161"/>
          </a:xfrm>
        </p:spPr>
        <p:txBody>
          <a:bodyPr>
            <a:normAutofit/>
          </a:bodyPr>
          <a:lstStyle>
            <a:lvl1pPr algn="l">
              <a:defRPr sz="4267"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idx="1"/>
          </p:nvPr>
        </p:nvSpPr>
        <p:spPr>
          <a:xfrm>
            <a:off x="1726560" y="2051292"/>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6" name="Content Placeholder 3"/>
          <p:cNvSpPr>
            <a:spLocks noGrp="1"/>
          </p:cNvSpPr>
          <p:nvPr>
            <p:ph idx="10"/>
          </p:nvPr>
        </p:nvSpPr>
        <p:spPr>
          <a:xfrm>
            <a:off x="4110166" y="2051292"/>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7" name="Content Placeholder 4"/>
          <p:cNvSpPr>
            <a:spLocks noGrp="1"/>
          </p:cNvSpPr>
          <p:nvPr>
            <p:ph idx="11"/>
          </p:nvPr>
        </p:nvSpPr>
        <p:spPr>
          <a:xfrm>
            <a:off x="6425275" y="2051292"/>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8" name="Content Placeholder 5"/>
          <p:cNvSpPr>
            <a:spLocks noGrp="1"/>
          </p:cNvSpPr>
          <p:nvPr>
            <p:ph idx="12"/>
          </p:nvPr>
        </p:nvSpPr>
        <p:spPr>
          <a:xfrm>
            <a:off x="8808880" y="2051292"/>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9" name="Content Placeholder 6"/>
          <p:cNvSpPr>
            <a:spLocks noGrp="1"/>
          </p:cNvSpPr>
          <p:nvPr>
            <p:ph idx="13"/>
          </p:nvPr>
        </p:nvSpPr>
        <p:spPr>
          <a:xfrm>
            <a:off x="1726560" y="3928037"/>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10" name="Content Placeholder 7"/>
          <p:cNvSpPr>
            <a:spLocks noGrp="1"/>
          </p:cNvSpPr>
          <p:nvPr>
            <p:ph idx="14"/>
          </p:nvPr>
        </p:nvSpPr>
        <p:spPr>
          <a:xfrm>
            <a:off x="4110166" y="3928037"/>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11" name="Content Placeholder 8"/>
          <p:cNvSpPr>
            <a:spLocks noGrp="1"/>
          </p:cNvSpPr>
          <p:nvPr>
            <p:ph idx="15"/>
          </p:nvPr>
        </p:nvSpPr>
        <p:spPr>
          <a:xfrm>
            <a:off x="6425275" y="3928037"/>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12" name="Content Placeholder 9"/>
          <p:cNvSpPr>
            <a:spLocks noGrp="1"/>
          </p:cNvSpPr>
          <p:nvPr>
            <p:ph idx="16"/>
          </p:nvPr>
        </p:nvSpPr>
        <p:spPr>
          <a:xfrm>
            <a:off x="8808880" y="3928037"/>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13" name="Slide Number Placeholder 10">
            <a:extLst>
              <a:ext uri="{FF2B5EF4-FFF2-40B4-BE49-F238E27FC236}">
                <a16:creationId xmlns:a16="http://schemas.microsoft.com/office/drawing/2014/main" id="{E73C7FA8-E16E-CA46-BD5E-0BEAAFAA55D5}"/>
              </a:ext>
            </a:extLst>
          </p:cNvPr>
          <p:cNvSpPr>
            <a:spLocks noGrp="1"/>
          </p:cNvSpPr>
          <p:nvPr>
            <p:ph type="sldNum" sz="quarter" idx="17"/>
          </p:nvPr>
        </p:nvSpPr>
        <p:spPr/>
        <p:txBody>
          <a:bodyPr/>
          <a:lstStyle>
            <a:lvl1pPr>
              <a:defRPr/>
            </a:lvl1pPr>
          </a:lstStyle>
          <a:p>
            <a:pPr>
              <a:defRPr/>
            </a:pPr>
            <a:fld id="{EAC5067C-720B-DD44-A000-381744F29815}" type="slidenum">
              <a:rPr lang="en-US"/>
              <a:pPr>
                <a:defRPr/>
              </a:pPr>
              <a:t>‹#›</a:t>
            </a:fld>
            <a:endParaRPr lang="en-US" dirty="0"/>
          </a:p>
        </p:txBody>
      </p:sp>
    </p:spTree>
    <p:extLst>
      <p:ext uri="{BB962C8B-B14F-4D97-AF65-F5344CB8AC3E}">
        <p14:creationId xmlns:p14="http://schemas.microsoft.com/office/powerpoint/2010/main" val="77166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82400" cy="1084976"/>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5" name="Content Placeholder 2"/>
          <p:cNvSpPr>
            <a:spLocks noGrp="1"/>
          </p:cNvSpPr>
          <p:nvPr>
            <p:ph idx="1"/>
          </p:nvPr>
        </p:nvSpPr>
        <p:spPr>
          <a:xfrm>
            <a:off x="603251" y="1460500"/>
            <a:ext cx="11404191" cy="4665664"/>
          </a:xfrm>
        </p:spPr>
        <p:txBody>
          <a:bodyPr/>
          <a:lstStyle>
            <a:lvl1pPr marL="0" indent="0">
              <a:buNone/>
              <a:defRPr sz="3200" b="0" i="0">
                <a:latin typeface="Avenir Next LT Pro" panose="020B0504020202020204" pitchFamily="34" charset="77"/>
              </a:defRPr>
            </a:lvl1pPr>
            <a:lvl2pPr marL="742932" indent="-285744">
              <a:buClr>
                <a:schemeClr val="tx1"/>
              </a:buClr>
              <a:buFont typeface="Arial" panose="020B0604020202020204" pitchFamily="34" charset="0"/>
              <a:buChar char="•"/>
              <a:defRPr sz="2667" b="0" i="0">
                <a:latin typeface="Avenir Next LT Pro" panose="020B0504020202020204" pitchFamily="34" charset="77"/>
              </a:defRPr>
            </a:lvl2pPr>
            <a:lvl3pPr marL="1142971" indent="-228594">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E71B2060-EF19-D249-8DE0-69ABC03ABEA3}"/>
              </a:ext>
            </a:extLst>
          </p:cNvPr>
          <p:cNvSpPr>
            <a:spLocks noGrp="1"/>
          </p:cNvSpPr>
          <p:nvPr>
            <p:ph type="sldNum" sz="quarter" idx="10"/>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1C0AD5DD-2A14-9641-A057-2F254FFA7DED}" type="slidenum">
              <a:rPr lang="en-US"/>
              <a:pPr>
                <a:defRPr/>
              </a:pPr>
              <a:t>‹#›</a:t>
            </a:fld>
            <a:endParaRPr lang="en-US" dirty="0"/>
          </a:p>
        </p:txBody>
      </p:sp>
    </p:spTree>
    <p:extLst>
      <p:ext uri="{BB962C8B-B14F-4D97-AF65-F5344CB8AC3E}">
        <p14:creationId xmlns:p14="http://schemas.microsoft.com/office/powerpoint/2010/main" val="3143144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82400" cy="1084976"/>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14" name="Picture Placeholder 2"/>
          <p:cNvSpPr>
            <a:spLocks noGrp="1"/>
          </p:cNvSpPr>
          <p:nvPr>
            <p:ph type="pic" sz="quarter" idx="17"/>
          </p:nvPr>
        </p:nvSpPr>
        <p:spPr>
          <a:xfrm>
            <a:off x="1740588" y="2051051"/>
            <a:ext cx="1642533" cy="1430867"/>
          </a:xfrm>
        </p:spPr>
        <p:txBody>
          <a:bodyPr rtlCol="0">
            <a:normAutofit/>
          </a:bodyPr>
          <a:lstStyle/>
          <a:p>
            <a:pPr lvl="0"/>
            <a:r>
              <a:rPr lang="en-US" noProof="0" dirty="0"/>
              <a:t>Click icon to add picture</a:t>
            </a:r>
          </a:p>
        </p:txBody>
      </p:sp>
      <p:sp>
        <p:nvSpPr>
          <p:cNvPr id="7" name="Content Placeholder 3"/>
          <p:cNvSpPr>
            <a:spLocks noGrp="1"/>
          </p:cNvSpPr>
          <p:nvPr>
            <p:ph idx="10"/>
          </p:nvPr>
        </p:nvSpPr>
        <p:spPr>
          <a:xfrm>
            <a:off x="4110166" y="2051292"/>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8" name="Content Placeholder 4"/>
          <p:cNvSpPr>
            <a:spLocks noGrp="1"/>
          </p:cNvSpPr>
          <p:nvPr>
            <p:ph idx="11"/>
          </p:nvPr>
        </p:nvSpPr>
        <p:spPr>
          <a:xfrm>
            <a:off x="6425275" y="2051292"/>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9" name="Content Placeholder 5"/>
          <p:cNvSpPr>
            <a:spLocks noGrp="1"/>
          </p:cNvSpPr>
          <p:nvPr>
            <p:ph idx="12"/>
          </p:nvPr>
        </p:nvSpPr>
        <p:spPr>
          <a:xfrm>
            <a:off x="8808880" y="2051292"/>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10" name="Content Placeholder 6"/>
          <p:cNvSpPr>
            <a:spLocks noGrp="1"/>
          </p:cNvSpPr>
          <p:nvPr>
            <p:ph idx="13"/>
          </p:nvPr>
        </p:nvSpPr>
        <p:spPr>
          <a:xfrm>
            <a:off x="1726560" y="3928037"/>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11" name="Content Placeholder 7"/>
          <p:cNvSpPr>
            <a:spLocks noGrp="1"/>
          </p:cNvSpPr>
          <p:nvPr>
            <p:ph idx="14"/>
          </p:nvPr>
        </p:nvSpPr>
        <p:spPr>
          <a:xfrm>
            <a:off x="4110166" y="3928037"/>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12" name="Content Placeholder 8"/>
          <p:cNvSpPr>
            <a:spLocks noGrp="1"/>
          </p:cNvSpPr>
          <p:nvPr>
            <p:ph idx="15"/>
          </p:nvPr>
        </p:nvSpPr>
        <p:spPr>
          <a:xfrm>
            <a:off x="6425275" y="3928037"/>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13" name="Content Placeholder 9"/>
          <p:cNvSpPr>
            <a:spLocks noGrp="1"/>
          </p:cNvSpPr>
          <p:nvPr>
            <p:ph idx="16"/>
          </p:nvPr>
        </p:nvSpPr>
        <p:spPr>
          <a:xfrm>
            <a:off x="8808880" y="3928037"/>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15" name="Slide Number Placeholder 10">
            <a:extLst>
              <a:ext uri="{FF2B5EF4-FFF2-40B4-BE49-F238E27FC236}">
                <a16:creationId xmlns:a16="http://schemas.microsoft.com/office/drawing/2014/main" id="{080A4E39-8F59-4E40-9F93-9C50A00F45DD}"/>
              </a:ext>
            </a:extLst>
          </p:cNvPr>
          <p:cNvSpPr>
            <a:spLocks noGrp="1"/>
          </p:cNvSpPr>
          <p:nvPr>
            <p:ph type="sldNum" sz="quarter" idx="18"/>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82DF4CF8-7FF9-BE45-81D0-C6C35D2D0DF9}" type="slidenum">
              <a:rPr lang="en-US"/>
              <a:pPr>
                <a:defRPr/>
              </a:pPr>
              <a:t>‹#›</a:t>
            </a:fld>
            <a:endParaRPr lang="en-US" dirty="0"/>
          </a:p>
        </p:txBody>
      </p:sp>
    </p:spTree>
    <p:extLst>
      <p:ext uri="{BB962C8B-B14F-4D97-AF65-F5344CB8AC3E}">
        <p14:creationId xmlns:p14="http://schemas.microsoft.com/office/powerpoint/2010/main" val="2861967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2450" y="3429000"/>
            <a:ext cx="10166349" cy="896992"/>
          </a:xfrm>
        </p:spPr>
        <p:txBody>
          <a:bodyPr anchor="t">
            <a:noAutofit/>
          </a:bodyPr>
          <a:lstStyle>
            <a:lvl1pPr algn="l">
              <a:defRPr sz="5333" b="1" i="0" cap="all" baseline="0">
                <a:solidFill>
                  <a:schemeClr val="tx1"/>
                </a:solidFill>
                <a:latin typeface="Avenir Next LT Pro Demi" panose="020B0704020202020204" pitchFamily="34" charset="0"/>
                <a:cs typeface="Avenir Next LT Pro Demi" panose="020B0704020202020204" pitchFamily="34"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A1A85CE3-0DA4-8740-9977-E4A1B96639E3}"/>
              </a:ext>
            </a:extLst>
          </p:cNvPr>
          <p:cNvSpPr>
            <a:spLocks noGrp="1"/>
          </p:cNvSpPr>
          <p:nvPr>
            <p:ph type="sldNum" sz="quarter" idx="10"/>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E9777181-A0D7-6047-8F20-AA1DC052745E}" type="slidenum">
              <a:rPr lang="en-US"/>
              <a:pPr>
                <a:defRPr/>
              </a:pPr>
              <a:t>‹#›</a:t>
            </a:fld>
            <a:endParaRPr lang="en-US" dirty="0"/>
          </a:p>
        </p:txBody>
      </p:sp>
    </p:spTree>
    <p:extLst>
      <p:ext uri="{BB962C8B-B14F-4D97-AF65-F5344CB8AC3E}">
        <p14:creationId xmlns:p14="http://schemas.microsoft.com/office/powerpoint/2010/main" val="3508593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97395" y="1"/>
            <a:ext cx="3900044" cy="5245100"/>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sz="quarter" idx="11"/>
          </p:nvPr>
        </p:nvSpPr>
        <p:spPr>
          <a:xfrm>
            <a:off x="196851" y="5245101"/>
            <a:ext cx="3901016" cy="1612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idx="1"/>
          </p:nvPr>
        </p:nvSpPr>
        <p:spPr>
          <a:xfrm>
            <a:off x="4391367" y="438784"/>
            <a:ext cx="6576477" cy="5331685"/>
          </a:xfrm>
        </p:spPr>
        <p:txBody>
          <a:bodyPr/>
          <a:lstStyle>
            <a:lvl1pPr marL="0" indent="0">
              <a:buNone/>
              <a:defRPr sz="3200" b="0" i="0">
                <a:latin typeface="Avenir Next LT Pro" panose="020B0504020202020204" pitchFamily="34" charset="77"/>
              </a:defRPr>
            </a:lvl1pPr>
            <a:lvl2pPr marL="914377" indent="-457189">
              <a:buClr>
                <a:schemeClr val="tx1"/>
              </a:buClr>
              <a:buFont typeface="Arial" panose="020B0604020202020204" pitchFamily="34" charset="0"/>
              <a:buChar char="•"/>
              <a:defRPr sz="2667" b="0" i="0">
                <a:latin typeface="Avenir Next LT Pro" panose="020B0504020202020204" pitchFamily="34" charset="77"/>
              </a:defRPr>
            </a:lvl2pPr>
            <a:lvl3pPr marL="1142971" indent="-228594">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4">
            <a:extLst>
              <a:ext uri="{FF2B5EF4-FFF2-40B4-BE49-F238E27FC236}">
                <a16:creationId xmlns:a16="http://schemas.microsoft.com/office/drawing/2014/main" id="{5129E9F3-97A2-A840-94D1-B9D70196A126}"/>
              </a:ext>
            </a:extLst>
          </p:cNvPr>
          <p:cNvSpPr>
            <a:spLocks noGrp="1"/>
          </p:cNvSpPr>
          <p:nvPr>
            <p:ph type="sldNum" sz="quarter" idx="10"/>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1FC21E1E-0025-2449-93DC-93F084ACDA91}" type="slidenum">
              <a:rPr lang="en-US"/>
              <a:pPr>
                <a:defRPr/>
              </a:pPr>
              <a:t>‹#›</a:t>
            </a:fld>
            <a:endParaRPr lang="en-US" dirty="0"/>
          </a:p>
        </p:txBody>
      </p:sp>
    </p:spTree>
    <p:extLst>
      <p:ext uri="{BB962C8B-B14F-4D97-AF65-F5344CB8AC3E}">
        <p14:creationId xmlns:p14="http://schemas.microsoft.com/office/powerpoint/2010/main" val="307771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97395" y="1"/>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p:cNvSpPr>
            <a:spLocks noGrp="1"/>
          </p:cNvSpPr>
          <p:nvPr>
            <p:ph idx="1"/>
          </p:nvPr>
        </p:nvSpPr>
        <p:spPr>
          <a:xfrm>
            <a:off x="4391367" y="438784"/>
            <a:ext cx="6576477" cy="5331685"/>
          </a:xfrm>
        </p:spPr>
        <p:txBody>
          <a:bodyPr/>
          <a:lstStyle>
            <a:lvl1pPr marL="0" indent="0">
              <a:buNone/>
              <a:defRPr sz="3200" b="0" i="0">
                <a:latin typeface="Avenir Next LT Pro" panose="020B0504020202020204" pitchFamily="34" charset="77"/>
              </a:defRPr>
            </a:lvl1pPr>
            <a:lvl2pPr marL="914377" indent="-457189">
              <a:buClr>
                <a:schemeClr val="tx1"/>
              </a:buClr>
              <a:buFont typeface="Arial" panose="020B0604020202020204" pitchFamily="34" charset="0"/>
              <a:buChar char="•"/>
              <a:defRPr sz="2667" b="0" i="0">
                <a:latin typeface="Avenir Next LT Pro" panose="020B0504020202020204" pitchFamily="34" charset="77"/>
              </a:defRPr>
            </a:lvl2pPr>
            <a:lvl3pPr marL="1142971" indent="-228594">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3">
            <a:extLst>
              <a:ext uri="{FF2B5EF4-FFF2-40B4-BE49-F238E27FC236}">
                <a16:creationId xmlns:a16="http://schemas.microsoft.com/office/drawing/2014/main" id="{9AE2D945-845F-8A4F-BEE2-CA70D410697A}"/>
              </a:ext>
            </a:extLst>
          </p:cNvPr>
          <p:cNvSpPr>
            <a:spLocks noGrp="1"/>
          </p:cNvSpPr>
          <p:nvPr>
            <p:ph type="sldNum" sz="quarter" idx="10"/>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32F55AE2-32FF-174A-AB03-0367CB24ADF4}" type="slidenum">
              <a:rPr lang="en-US"/>
              <a:pPr>
                <a:defRPr/>
              </a:pPr>
              <a:t>‹#›</a:t>
            </a:fld>
            <a:endParaRPr lang="en-US" dirty="0"/>
          </a:p>
        </p:txBody>
      </p:sp>
    </p:spTree>
    <p:extLst>
      <p:ext uri="{BB962C8B-B14F-4D97-AF65-F5344CB8AC3E}">
        <p14:creationId xmlns:p14="http://schemas.microsoft.com/office/powerpoint/2010/main" val="3785729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7395" y="1"/>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p:cNvSpPr>
            <a:spLocks noGrp="1"/>
          </p:cNvSpPr>
          <p:nvPr>
            <p:ph idx="1"/>
          </p:nvPr>
        </p:nvSpPr>
        <p:spPr>
          <a:xfrm>
            <a:off x="4391367" y="438783"/>
            <a:ext cx="3703197" cy="5753108"/>
          </a:xfrm>
        </p:spPr>
        <p:txBody>
          <a:bodyPr/>
          <a:lstStyle>
            <a:lvl1pPr marL="0" indent="0">
              <a:buNone/>
              <a:defRPr sz="3200" b="0" i="0">
                <a:latin typeface="Avenir Next LT Pro" panose="020B0504020202020204" pitchFamily="34" charset="77"/>
              </a:defRPr>
            </a:lvl1pPr>
            <a:lvl2pPr marL="914377" indent="-457189">
              <a:buClr>
                <a:schemeClr val="tx1"/>
              </a:buClr>
              <a:buFont typeface="Arial" panose="020B0604020202020204" pitchFamily="34" charset="0"/>
              <a:buChar char="•"/>
              <a:defRPr sz="2667" b="0" i="0">
                <a:latin typeface="Avenir Next LT Pro" panose="020B0504020202020204" pitchFamily="34" charset="77"/>
              </a:defRPr>
            </a:lvl2pPr>
            <a:lvl3pPr marL="1142971" indent="-228594">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p:txBody>
      </p:sp>
      <p:sp>
        <p:nvSpPr>
          <p:cNvPr id="6" name="Content Placeholder 3"/>
          <p:cNvSpPr>
            <a:spLocks noGrp="1"/>
          </p:cNvSpPr>
          <p:nvPr>
            <p:ph idx="10"/>
          </p:nvPr>
        </p:nvSpPr>
        <p:spPr>
          <a:xfrm>
            <a:off x="8295547" y="438783"/>
            <a:ext cx="3703197" cy="5753108"/>
          </a:xfrm>
        </p:spPr>
        <p:txBody>
          <a:bodyPr/>
          <a:lstStyle>
            <a:lvl1pPr marL="0" indent="0">
              <a:buNone/>
              <a:defRPr sz="3200" b="0" i="0">
                <a:latin typeface="Avenir Next LT Pro" panose="020B0504020202020204" pitchFamily="34" charset="77"/>
              </a:defRPr>
            </a:lvl1pPr>
            <a:lvl2pPr marL="914377" indent="-457189">
              <a:buClr>
                <a:schemeClr val="tx1"/>
              </a:buClr>
              <a:buFont typeface="Arial" panose="020B0604020202020204" pitchFamily="34" charset="0"/>
              <a:buChar char="•"/>
              <a:defRPr sz="2667" b="0" i="0">
                <a:latin typeface="Avenir Next LT Pro" panose="020B0504020202020204" pitchFamily="34" charset="77"/>
              </a:defRPr>
            </a:lvl2pPr>
            <a:lvl3pPr marL="1142971" indent="-228594">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89DBF66-BAEA-DA45-ACDF-F8BBB37BC55A}"/>
              </a:ext>
            </a:extLst>
          </p:cNvPr>
          <p:cNvSpPr>
            <a:spLocks noGrp="1"/>
          </p:cNvSpPr>
          <p:nvPr>
            <p:ph type="sldNum" sz="quarter" idx="11"/>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69AD5161-024F-0A44-A02C-4955665BAEF2}" type="slidenum">
              <a:rPr lang="en-US"/>
              <a:pPr>
                <a:defRPr/>
              </a:pPr>
              <a:t>‹#›</a:t>
            </a:fld>
            <a:endParaRPr lang="en-US" dirty="0"/>
          </a:p>
        </p:txBody>
      </p:sp>
    </p:spTree>
    <p:extLst>
      <p:ext uri="{BB962C8B-B14F-4D97-AF65-F5344CB8AC3E}">
        <p14:creationId xmlns:p14="http://schemas.microsoft.com/office/powerpoint/2010/main" val="369404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7395" y="1"/>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p:cNvSpPr>
            <a:spLocks noGrp="1"/>
          </p:cNvSpPr>
          <p:nvPr>
            <p:ph idx="1"/>
          </p:nvPr>
        </p:nvSpPr>
        <p:spPr>
          <a:xfrm>
            <a:off x="4391367" y="438783"/>
            <a:ext cx="3703197" cy="5753108"/>
          </a:xfrm>
        </p:spPr>
        <p:txBody>
          <a:bodyPr/>
          <a:lstStyle>
            <a:lvl1pPr marL="0" indent="0">
              <a:buNone/>
              <a:defRPr sz="3200" b="0" i="0">
                <a:latin typeface="Avenir Next LT Pro" panose="020B0504020202020204" pitchFamily="34" charset="77"/>
              </a:defRPr>
            </a:lvl1pPr>
            <a:lvl2pPr marL="914377" indent="-457189">
              <a:buClr>
                <a:schemeClr val="tx1"/>
              </a:buClr>
              <a:buFont typeface="Arial" panose="020B0604020202020204" pitchFamily="34" charset="0"/>
              <a:buChar char="•"/>
              <a:defRPr sz="2667" b="0" i="0">
                <a:latin typeface="Avenir Next LT Pro" panose="020B0504020202020204" pitchFamily="34" charset="77"/>
              </a:defRPr>
            </a:lvl2pPr>
            <a:lvl3pPr marL="1142971" indent="-228594">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p:txBody>
      </p:sp>
      <p:sp>
        <p:nvSpPr>
          <p:cNvPr id="6" name="Content Placeholder 3"/>
          <p:cNvSpPr>
            <a:spLocks noGrp="1"/>
          </p:cNvSpPr>
          <p:nvPr>
            <p:ph idx="10"/>
          </p:nvPr>
        </p:nvSpPr>
        <p:spPr>
          <a:xfrm>
            <a:off x="8295547" y="438783"/>
            <a:ext cx="3703197" cy="5753108"/>
          </a:xfrm>
        </p:spPr>
        <p:txBody>
          <a:bodyPr/>
          <a:lstStyle>
            <a:lvl1pPr marL="0" indent="0">
              <a:buNone/>
              <a:defRPr sz="3200" b="0" i="0">
                <a:latin typeface="Avenir Next LT Pro" panose="020B0504020202020204" pitchFamily="34" charset="77"/>
              </a:defRPr>
            </a:lvl1pPr>
            <a:lvl2pPr marL="914377" indent="-457189">
              <a:buClr>
                <a:schemeClr val="tx1"/>
              </a:buClr>
              <a:buFont typeface="Arial" panose="020B0604020202020204" pitchFamily="34" charset="0"/>
              <a:buChar char="•"/>
              <a:defRPr sz="2667" b="0" i="0">
                <a:latin typeface="Avenir Next LT Pro" panose="020B0504020202020204" pitchFamily="34" charset="77"/>
              </a:defRPr>
            </a:lvl2pPr>
            <a:lvl3pPr marL="1142971" indent="-228594">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7761B519-FAD1-7F48-A4AE-3BAC9C4BE9A2}"/>
              </a:ext>
            </a:extLst>
          </p:cNvPr>
          <p:cNvSpPr>
            <a:spLocks noGrp="1"/>
          </p:cNvSpPr>
          <p:nvPr>
            <p:ph type="sldNum" sz="quarter" idx="11"/>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979A907D-4157-BC46-864C-D604FE3014AF}" type="slidenum">
              <a:rPr lang="en-US"/>
              <a:pPr>
                <a:defRPr/>
              </a:pPr>
              <a:t>‹#›</a:t>
            </a:fld>
            <a:endParaRPr lang="en-US" dirty="0"/>
          </a:p>
        </p:txBody>
      </p:sp>
    </p:spTree>
    <p:extLst>
      <p:ext uri="{BB962C8B-B14F-4D97-AF65-F5344CB8AC3E}">
        <p14:creationId xmlns:p14="http://schemas.microsoft.com/office/powerpoint/2010/main" val="1774379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9" name="Title 1"/>
          <p:cNvSpPr>
            <a:spLocks noGrp="1"/>
          </p:cNvSpPr>
          <p:nvPr>
            <p:ph type="title"/>
          </p:nvPr>
        </p:nvSpPr>
        <p:spPr>
          <a:xfrm>
            <a:off x="0" y="0"/>
            <a:ext cx="11582400" cy="1084976"/>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7" name="Content Placeholder 2"/>
          <p:cNvSpPr>
            <a:spLocks noGrp="1"/>
          </p:cNvSpPr>
          <p:nvPr>
            <p:ph sz="quarter" idx="11"/>
          </p:nvPr>
        </p:nvSpPr>
        <p:spPr>
          <a:xfrm>
            <a:off x="895351" y="1322918"/>
            <a:ext cx="10145183" cy="4868333"/>
          </a:xfrm>
        </p:spPr>
        <p:txBody>
          <a:body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CE2A37FF-FA88-EF4C-8EAD-4F1157671A3E}"/>
              </a:ext>
            </a:extLst>
          </p:cNvPr>
          <p:cNvSpPr>
            <a:spLocks noGrp="1"/>
          </p:cNvSpPr>
          <p:nvPr>
            <p:ph type="sldNum" sz="quarter" idx="10"/>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E6044A3E-C0A5-3F47-B0E0-02C44FEBC68C}" type="slidenum">
              <a:rPr lang="en-US"/>
              <a:pPr>
                <a:defRPr/>
              </a:pPr>
              <a:t>‹#›</a:t>
            </a:fld>
            <a:endParaRPr lang="en-US" dirty="0"/>
          </a:p>
        </p:txBody>
      </p:sp>
    </p:spTree>
    <p:extLst>
      <p:ext uri="{BB962C8B-B14F-4D97-AF65-F5344CB8AC3E}">
        <p14:creationId xmlns:p14="http://schemas.microsoft.com/office/powerpoint/2010/main" val="135179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1582400" cy="1084976"/>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6" name="Content Placeholder 2"/>
          <p:cNvSpPr>
            <a:spLocks noGrp="1"/>
          </p:cNvSpPr>
          <p:nvPr>
            <p:ph sz="quarter" idx="11"/>
          </p:nvPr>
        </p:nvSpPr>
        <p:spPr>
          <a:xfrm>
            <a:off x="452967" y="1045634"/>
            <a:ext cx="10938933" cy="5145617"/>
          </a:xfrm>
        </p:spPr>
        <p:txBody>
          <a:bodyPr/>
          <a:lstStyle/>
          <a:p>
            <a:pPr lvl="0"/>
            <a:r>
              <a:rPr lang="en-US"/>
              <a:t>Click to edit Master text styles</a:t>
            </a:r>
          </a:p>
          <a:p>
            <a:pPr lvl="1"/>
            <a:r>
              <a:rPr lang="en-US"/>
              <a:t>Second level</a:t>
            </a:r>
          </a:p>
          <a:p>
            <a:pPr lvl="2"/>
            <a:r>
              <a:rPr lang="en-US"/>
              <a:t>Third level</a:t>
            </a:r>
          </a:p>
        </p:txBody>
      </p:sp>
      <p:sp>
        <p:nvSpPr>
          <p:cNvPr id="5" name="Slide Number Placeholder 3">
            <a:extLst>
              <a:ext uri="{FF2B5EF4-FFF2-40B4-BE49-F238E27FC236}">
                <a16:creationId xmlns:a16="http://schemas.microsoft.com/office/drawing/2014/main" id="{5CB0CE38-136F-7C40-B891-F7D6A41223BB}"/>
              </a:ext>
            </a:extLst>
          </p:cNvPr>
          <p:cNvSpPr>
            <a:spLocks noGrp="1"/>
          </p:cNvSpPr>
          <p:nvPr>
            <p:ph type="sldNum" sz="quarter" idx="10"/>
          </p:nvPr>
        </p:nvSpPr>
        <p:spPr/>
        <p:txBody>
          <a:bodyPr/>
          <a:lstStyle>
            <a:lvl1pPr>
              <a:defRPr/>
            </a:lvl1pPr>
          </a:lstStyle>
          <a:p>
            <a:pPr>
              <a:defRPr/>
            </a:pPr>
            <a:fld id="{455D9CD0-867C-C743-9D99-F0B01D7F4C7C}" type="slidenum">
              <a:rPr lang="en-US"/>
              <a:pPr>
                <a:defRPr/>
              </a:pPr>
              <a:t>‹#›</a:t>
            </a:fld>
            <a:endParaRPr lang="en-US" dirty="0"/>
          </a:p>
        </p:txBody>
      </p:sp>
    </p:spTree>
    <p:extLst>
      <p:ext uri="{BB962C8B-B14F-4D97-AF65-F5344CB8AC3E}">
        <p14:creationId xmlns:p14="http://schemas.microsoft.com/office/powerpoint/2010/main" val="1755176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457200" y="1113502"/>
            <a:ext cx="10839490" cy="1141737"/>
          </a:xfrm>
          <a:prstGeom prst="rect">
            <a:avLst/>
          </a:prstGeom>
        </p:spPr>
        <p:txBody>
          <a:bodyPr/>
          <a:lstStyle>
            <a:lvl1pPr algn="l">
              <a:lnSpc>
                <a:spcPts val="3000"/>
              </a:lnSpc>
              <a:defRPr sz="2800" b="1" baseline="0">
                <a:solidFill>
                  <a:srgbClr val="DA521E"/>
                </a:solidFill>
                <a:effectLst/>
                <a:latin typeface="Calibri" pitchFamily="34" charset="0"/>
              </a:defRPr>
            </a:lvl1pPr>
          </a:lstStyle>
          <a:p>
            <a:r>
              <a:rPr lang="en-US"/>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457199" y="2738307"/>
            <a:ext cx="8430707" cy="945505"/>
          </a:xfrm>
          <a:prstGeom prst="rect">
            <a:avLst/>
          </a:prstGeom>
        </p:spPr>
        <p:txBody>
          <a:bodyPr/>
          <a:lstStyle>
            <a:lvl1pPr marL="0" indent="0" algn="l">
              <a:buNone/>
              <a:defRPr sz="2000" b="1" baseline="0">
                <a:solidFill>
                  <a:srgbClr val="016A70"/>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a:t>
            </a:r>
          </a:p>
          <a:p>
            <a:r>
              <a:rPr lang="en-US"/>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457200" y="4119693"/>
            <a:ext cx="8430714" cy="1279662"/>
          </a:xfrm>
          <a:prstGeom prst="rect">
            <a:avLst/>
          </a:prstGeom>
        </p:spPr>
        <p:txBody>
          <a:bodyPr/>
          <a:lstStyle>
            <a:lvl1pPr marL="0" indent="0" algn="l">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Event Title</a:t>
            </a:r>
          </a:p>
          <a:p>
            <a:pPr lvl="0"/>
            <a:r>
              <a:rPr lang="en-US"/>
              <a:t>Date</a:t>
            </a:r>
          </a:p>
        </p:txBody>
      </p:sp>
      <p:sp>
        <p:nvSpPr>
          <p:cNvPr id="35" name="TextBox 34">
            <a:extLst>
              <a:ext uri="{FF2B5EF4-FFF2-40B4-BE49-F238E27FC236}">
                <a16:creationId xmlns:a16="http://schemas.microsoft.com/office/drawing/2014/main" id="{714E68ED-886E-4B01-98C7-3B06D6433E80}"/>
              </a:ext>
            </a:extLst>
          </p:cNvPr>
          <p:cNvSpPr txBox="1"/>
          <p:nvPr userDrawn="1"/>
        </p:nvSpPr>
        <p:spPr>
          <a:xfrm>
            <a:off x="457199" y="190593"/>
            <a:ext cx="9092281"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rPr>
              <a:t>Centers for Disease Control and Prevention</a:t>
            </a:r>
          </a:p>
        </p:txBody>
      </p:sp>
      <p:pic>
        <p:nvPicPr>
          <p:cNvPr id="3" name="Picture 2">
            <a:extLst>
              <a:ext uri="{FF2B5EF4-FFF2-40B4-BE49-F238E27FC236}">
                <a16:creationId xmlns:a16="http://schemas.microsoft.com/office/drawing/2014/main" id="{266A29D6-9752-486B-80F3-8E0C2AF48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114013"/>
          </a:xfrm>
          <a:prstGeom prst="rect">
            <a:avLst/>
          </a:prstGeom>
        </p:spPr>
      </p:pic>
      <p:sp>
        <p:nvSpPr>
          <p:cNvPr id="20" name="TextBox 19">
            <a:extLst>
              <a:ext uri="{FF2B5EF4-FFF2-40B4-BE49-F238E27FC236}">
                <a16:creationId xmlns:a16="http://schemas.microsoft.com/office/drawing/2014/main" id="{9DE3AAAC-7E97-4FF9-A308-3E791AE858DD}"/>
              </a:ext>
            </a:extLst>
          </p:cNvPr>
          <p:cNvSpPr txBox="1"/>
          <p:nvPr userDrawn="1"/>
        </p:nvSpPr>
        <p:spPr>
          <a:xfrm>
            <a:off x="457199" y="260265"/>
            <a:ext cx="9092281" cy="830997"/>
          </a:xfrm>
          <a:prstGeom prst="rect">
            <a:avLst/>
          </a:prstGeom>
          <a:noFill/>
        </p:spPr>
        <p:txBody>
          <a:bodyPr wrap="square" rtlCol="0">
            <a:spAutoFit/>
          </a:bodyPr>
          <a:lstStyle/>
          <a:p>
            <a:r>
              <a:rPr lang="en-US" sz="2400" b="1" dirty="0">
                <a:solidFill>
                  <a:schemeClr val="tx1"/>
                </a:solidFill>
                <a:latin typeface="Calibri" panose="020F0502020204030204" pitchFamily="34" charset="0"/>
              </a:rPr>
              <a:t>Centers for Disease Control and Prevention</a:t>
            </a:r>
          </a:p>
          <a:p>
            <a:r>
              <a:rPr lang="en-US" sz="2400" b="0" dirty="0">
                <a:solidFill>
                  <a:schemeClr val="tx1"/>
                </a:solidFill>
                <a:latin typeface="Calibri" panose="020F0502020204030204" pitchFamily="34" charset="0"/>
              </a:rPr>
              <a:t>National Center for Emerging and Zoonotic Infectious Diseases</a:t>
            </a:r>
          </a:p>
        </p:txBody>
      </p:sp>
    </p:spTree>
    <p:extLst>
      <p:ext uri="{BB962C8B-B14F-4D97-AF65-F5344CB8AC3E}">
        <p14:creationId xmlns:p14="http://schemas.microsoft.com/office/powerpoint/2010/main" val="30436183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1341121" y="2092908"/>
            <a:ext cx="10534860" cy="1146049"/>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sz="quarter" idx="13"/>
          </p:nvPr>
        </p:nvSpPr>
        <p:spPr>
          <a:xfrm>
            <a:off x="1341966" y="4152901"/>
            <a:ext cx="10534651" cy="1206500"/>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07784090-794F-8046-9C54-0CDDD1D751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467" y="5939367"/>
            <a:ext cx="1407584" cy="74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1"/>
          </p:nvPr>
        </p:nvSpPr>
        <p:spPr>
          <a:xfrm>
            <a:off x="416617" y="5952383"/>
            <a:ext cx="1366188" cy="734536"/>
          </a:xfrm>
        </p:spPr>
        <p:txBody>
          <a:bodyPr rtlCol="0">
            <a:normAutofit/>
          </a:bodyPr>
          <a:lstStyle>
            <a:lvl1pPr>
              <a:defRPr sz="1600"/>
            </a:lvl1pPr>
          </a:lstStyle>
          <a:p>
            <a:pPr lvl="0"/>
            <a:r>
              <a:rPr lang="en-US" noProof="0" dirty="0"/>
              <a:t>Click icon to add picture</a:t>
            </a:r>
          </a:p>
        </p:txBody>
      </p:sp>
      <p:sp>
        <p:nvSpPr>
          <p:cNvPr id="8" name="Content Placeholder 5"/>
          <p:cNvSpPr>
            <a:spLocks noGrp="1"/>
          </p:cNvSpPr>
          <p:nvPr>
            <p:ph sz="quarter" idx="14"/>
          </p:nvPr>
        </p:nvSpPr>
        <p:spPr>
          <a:xfrm>
            <a:off x="2286000" y="6032501"/>
            <a:ext cx="8509000" cy="457200"/>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FAD5B891-F5B6-2F43-B0C0-58939DCFEE0B}"/>
              </a:ext>
            </a:extLst>
          </p:cNvPr>
          <p:cNvSpPr>
            <a:spLocks noGrp="1"/>
          </p:cNvSpPr>
          <p:nvPr>
            <p:ph type="sldNum" sz="quarter" idx="12"/>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899B80E3-D60A-3347-9A3B-C352F0E4A8F3}" type="slidenum">
              <a:rPr lang="en-US" smtClean="0"/>
              <a:pPr>
                <a:defRPr/>
              </a:pPr>
              <a:t>‹#›</a:t>
            </a:fld>
            <a:endParaRPr lang="en-US" dirty="0"/>
          </a:p>
        </p:txBody>
      </p:sp>
    </p:spTree>
    <p:extLst>
      <p:ext uri="{BB962C8B-B14F-4D97-AF65-F5344CB8AC3E}">
        <p14:creationId xmlns:p14="http://schemas.microsoft.com/office/powerpoint/2010/main" val="1815142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98166" y="1887986"/>
            <a:ext cx="7561277" cy="1325820"/>
          </a:xfrm>
        </p:spPr>
        <p:txBody>
          <a:bodyPr>
            <a:noAutofit/>
          </a:bodyPr>
          <a:lstStyle>
            <a:lvl1pPr algn="l">
              <a:defRPr sz="4000" b="1" i="0">
                <a:solidFill>
                  <a:schemeClr val="accent5"/>
                </a:solidFill>
                <a:latin typeface="Avenir Next LT Pro Demi" panose="020B0704020202020204" pitchFamily="34" charset="0"/>
              </a:defRPr>
            </a:lvl1pPr>
          </a:lstStyle>
          <a:p>
            <a:r>
              <a:rPr lang="en-US"/>
              <a:t>CLICK TO ADD MASTER TITLE STYLE</a:t>
            </a:r>
          </a:p>
        </p:txBody>
      </p:sp>
      <p:sp>
        <p:nvSpPr>
          <p:cNvPr id="10" name="Subtitle 2">
            <a:extLst>
              <a:ext uri="{FF2B5EF4-FFF2-40B4-BE49-F238E27FC236}">
                <a16:creationId xmlns:a16="http://schemas.microsoft.com/office/drawing/2014/main" id="{8505F0E1-6C75-174A-8254-DAB6D7E6E02C}"/>
              </a:ext>
            </a:extLst>
          </p:cNvPr>
          <p:cNvSpPr>
            <a:spLocks noGrp="1"/>
          </p:cNvSpPr>
          <p:nvPr>
            <p:ph type="subTitle" idx="1"/>
          </p:nvPr>
        </p:nvSpPr>
        <p:spPr>
          <a:xfrm>
            <a:off x="1398166" y="3370570"/>
            <a:ext cx="7561277" cy="719569"/>
          </a:xfrm>
        </p:spPr>
        <p:txBody>
          <a:bodyPr>
            <a:normAutofit/>
          </a:bodyPr>
          <a:lstStyle>
            <a:lvl1pPr marL="0" indent="0" algn="l">
              <a:buNone/>
              <a:defRPr sz="2800" b="0" i="0">
                <a:solidFill>
                  <a:srgbClr val="FFFFFF"/>
                </a:solidFill>
                <a:latin typeface="Avenir Next LT Pro" panose="020B0504020202020204" pitchFamily="34"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7" name="Text Placeholder 2">
            <a:extLst>
              <a:ext uri="{FF2B5EF4-FFF2-40B4-BE49-F238E27FC236}">
                <a16:creationId xmlns:a16="http://schemas.microsoft.com/office/drawing/2014/main" id="{1EE0D1D7-ED36-984D-810A-84392313936F}"/>
              </a:ext>
            </a:extLst>
          </p:cNvPr>
          <p:cNvSpPr>
            <a:spLocks noGrp="1"/>
          </p:cNvSpPr>
          <p:nvPr>
            <p:ph type="body" idx="10" hasCustomPrompt="1"/>
          </p:nvPr>
        </p:nvSpPr>
        <p:spPr>
          <a:xfrm>
            <a:off x="1398166" y="4908710"/>
            <a:ext cx="5736965" cy="365125"/>
          </a:xfrm>
        </p:spPr>
        <p:txBody>
          <a:bodyPr>
            <a:normAutofit/>
          </a:bodyPr>
          <a:lstStyle>
            <a:lvl1pPr marL="0" indent="0">
              <a:buNone/>
              <a:defRPr sz="2000" b="0" i="0">
                <a:solidFill>
                  <a:srgbClr val="FFFFFF"/>
                </a:solidFill>
                <a:latin typeface="AvenirNext LT Pro Regular" panose="020B0504020202020204" pitchFamily="34" charset="77"/>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Date</a:t>
            </a:r>
          </a:p>
        </p:txBody>
      </p:sp>
      <p:pic>
        <p:nvPicPr>
          <p:cNvPr id="5" name="Picture 4">
            <a:extLst>
              <a:ext uri="{FF2B5EF4-FFF2-40B4-BE49-F238E27FC236}">
                <a16:creationId xmlns:a16="http://schemas.microsoft.com/office/drawing/2014/main" id="{32C6B820-1CB8-9C46-BF36-C9B0F6F34C74}"/>
              </a:ext>
            </a:extLst>
          </p:cNvPr>
          <p:cNvPicPr>
            <a:picLocks noChangeAspect="1"/>
          </p:cNvPicPr>
          <p:nvPr userDrawn="1"/>
        </p:nvPicPr>
        <p:blipFill>
          <a:blip r:embed="rId3"/>
          <a:stretch>
            <a:fillRect/>
          </a:stretch>
        </p:blipFill>
        <p:spPr>
          <a:xfrm>
            <a:off x="10516221" y="5883125"/>
            <a:ext cx="1407331" cy="747828"/>
          </a:xfrm>
          <a:prstGeom prst="rect">
            <a:avLst/>
          </a:prstGeom>
        </p:spPr>
      </p:pic>
    </p:spTree>
    <p:extLst>
      <p:ext uri="{BB962C8B-B14F-4D97-AF65-F5344CB8AC3E}">
        <p14:creationId xmlns:p14="http://schemas.microsoft.com/office/powerpoint/2010/main" val="1088399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98166" y="1887986"/>
            <a:ext cx="7561277" cy="1325820"/>
          </a:xfrm>
        </p:spPr>
        <p:txBody>
          <a:bodyPr>
            <a:noAutofit/>
          </a:bodyPr>
          <a:lstStyle>
            <a:lvl1pPr algn="l">
              <a:defRPr sz="4000" b="1" i="0">
                <a:solidFill>
                  <a:schemeClr val="accent5"/>
                </a:solidFill>
                <a:latin typeface="Avenir Next LT Pro Demi" panose="020B0704020202020204" pitchFamily="34" charset="0"/>
              </a:defRPr>
            </a:lvl1pPr>
          </a:lstStyle>
          <a:p>
            <a:r>
              <a:rPr lang="en-US"/>
              <a:t>CLICK TO ADD MASTER TITLE STYLE</a:t>
            </a:r>
          </a:p>
        </p:txBody>
      </p:sp>
      <p:sp>
        <p:nvSpPr>
          <p:cNvPr id="10" name="Subtitle 2">
            <a:extLst>
              <a:ext uri="{FF2B5EF4-FFF2-40B4-BE49-F238E27FC236}">
                <a16:creationId xmlns:a16="http://schemas.microsoft.com/office/drawing/2014/main" id="{8505F0E1-6C75-174A-8254-DAB6D7E6E02C}"/>
              </a:ext>
            </a:extLst>
          </p:cNvPr>
          <p:cNvSpPr>
            <a:spLocks noGrp="1"/>
          </p:cNvSpPr>
          <p:nvPr>
            <p:ph type="subTitle" idx="1"/>
          </p:nvPr>
        </p:nvSpPr>
        <p:spPr>
          <a:xfrm>
            <a:off x="1398166" y="3370570"/>
            <a:ext cx="7561277" cy="719569"/>
          </a:xfrm>
        </p:spPr>
        <p:txBody>
          <a:bodyPr>
            <a:normAutofit/>
          </a:bodyPr>
          <a:lstStyle>
            <a:lvl1pPr marL="0" indent="0" algn="l">
              <a:buNone/>
              <a:defRPr sz="2800" b="0" i="0">
                <a:solidFill>
                  <a:srgbClr val="FFFFFF"/>
                </a:solidFill>
                <a:latin typeface="Avenir Next LT Pro" panose="020B0504020202020204" pitchFamily="34"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7" name="Text Placeholder 2">
            <a:extLst>
              <a:ext uri="{FF2B5EF4-FFF2-40B4-BE49-F238E27FC236}">
                <a16:creationId xmlns:a16="http://schemas.microsoft.com/office/drawing/2014/main" id="{1EE0D1D7-ED36-984D-810A-84392313936F}"/>
              </a:ext>
            </a:extLst>
          </p:cNvPr>
          <p:cNvSpPr>
            <a:spLocks noGrp="1"/>
          </p:cNvSpPr>
          <p:nvPr>
            <p:ph type="body" idx="10" hasCustomPrompt="1"/>
          </p:nvPr>
        </p:nvSpPr>
        <p:spPr>
          <a:xfrm>
            <a:off x="1398166" y="4908710"/>
            <a:ext cx="5736965" cy="365125"/>
          </a:xfrm>
        </p:spPr>
        <p:txBody>
          <a:bodyPr>
            <a:normAutofit/>
          </a:bodyPr>
          <a:lstStyle>
            <a:lvl1pPr marL="0" indent="0">
              <a:buNone/>
              <a:defRPr sz="2000" b="0" i="0">
                <a:solidFill>
                  <a:srgbClr val="FFFFFF"/>
                </a:solidFill>
                <a:latin typeface="Avenir Next LT Pro" panose="020B0504020202020204" pitchFamily="34" charset="77"/>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Date</a:t>
            </a:r>
          </a:p>
        </p:txBody>
      </p:sp>
      <p:pic>
        <p:nvPicPr>
          <p:cNvPr id="8" name="Picture 7">
            <a:extLst>
              <a:ext uri="{FF2B5EF4-FFF2-40B4-BE49-F238E27FC236}">
                <a16:creationId xmlns:a16="http://schemas.microsoft.com/office/drawing/2014/main" id="{560524B4-615D-744B-BEE5-B854EBEC6204}"/>
              </a:ext>
            </a:extLst>
          </p:cNvPr>
          <p:cNvPicPr>
            <a:picLocks noChangeAspect="1"/>
          </p:cNvPicPr>
          <p:nvPr userDrawn="1"/>
        </p:nvPicPr>
        <p:blipFill>
          <a:blip r:embed="rId3"/>
          <a:stretch>
            <a:fillRect/>
          </a:stretch>
        </p:blipFill>
        <p:spPr>
          <a:xfrm>
            <a:off x="10516221" y="5883125"/>
            <a:ext cx="1407331" cy="747828"/>
          </a:xfrm>
          <a:prstGeom prst="rect">
            <a:avLst/>
          </a:prstGeom>
        </p:spPr>
      </p:pic>
    </p:spTree>
    <p:extLst>
      <p:ext uri="{BB962C8B-B14F-4D97-AF65-F5344CB8AC3E}">
        <p14:creationId xmlns:p14="http://schemas.microsoft.com/office/powerpoint/2010/main" val="1217813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05EAB6-89D6-8D4C-A66F-066C1C457DB6}"/>
              </a:ext>
            </a:extLst>
          </p:cNvPr>
          <p:cNvSpPr>
            <a:spLocks noGrp="1"/>
          </p:cNvSpPr>
          <p:nvPr>
            <p:ph type="title"/>
          </p:nvPr>
        </p:nvSpPr>
        <p:spPr>
          <a:xfrm>
            <a:off x="1" y="-1"/>
            <a:ext cx="11582401" cy="1096161"/>
          </a:xfrm>
        </p:spPr>
        <p:txBody>
          <a:bodyPr>
            <a:normAutofit/>
          </a:bodyPr>
          <a:lstStyle>
            <a:lvl1pPr algn="l">
              <a:defRPr sz="4267"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idx="1"/>
          </p:nvPr>
        </p:nvSpPr>
        <p:spPr>
          <a:xfrm>
            <a:off x="603251" y="1460500"/>
            <a:ext cx="11404191" cy="4665664"/>
          </a:xfrm>
        </p:spPr>
        <p:txBody>
          <a:bodyPr/>
          <a:lstStyle>
            <a:lvl1pPr marL="0" indent="0">
              <a:buNone/>
              <a:defRPr sz="3200" b="0" i="0">
                <a:latin typeface="Avenir Next LT Pro" panose="020B0504020202020204" pitchFamily="34" charset="77"/>
              </a:defRPr>
            </a:lvl1pPr>
            <a:lvl2pPr marL="742932" indent="-285744">
              <a:buClr>
                <a:schemeClr val="tx1"/>
              </a:buClr>
              <a:buFont typeface="Arial" panose="020B0604020202020204" pitchFamily="34" charset="0"/>
              <a:buChar char="•"/>
              <a:defRPr sz="2667" b="0" i="0">
                <a:latin typeface="Avenir Next LT Pro" panose="020B0504020202020204" pitchFamily="34" charset="77"/>
              </a:defRPr>
            </a:lvl2pPr>
            <a:lvl3pPr marL="1142971" indent="-228594">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5">
            <a:extLst>
              <a:ext uri="{FF2B5EF4-FFF2-40B4-BE49-F238E27FC236}">
                <a16:creationId xmlns:a16="http://schemas.microsoft.com/office/drawing/2014/main" id="{67613182-5F0A-7E4A-A0D0-977DEDDC8A84}"/>
              </a:ext>
            </a:extLst>
          </p:cNvPr>
          <p:cNvSpPr>
            <a:spLocks noGrp="1"/>
          </p:cNvSpPr>
          <p:nvPr>
            <p:ph type="sldNum" sz="quarter" idx="4"/>
          </p:nvPr>
        </p:nvSpPr>
        <p:spPr>
          <a:xfrm>
            <a:off x="11392887" y="6313133"/>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2771799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2450" y="3429000"/>
            <a:ext cx="10166349" cy="896992"/>
          </a:xfrm>
        </p:spPr>
        <p:txBody>
          <a:bodyPr anchor="t">
            <a:noAutofit/>
          </a:bodyPr>
          <a:lstStyle>
            <a:lvl1pPr algn="l">
              <a:defRPr sz="5333" b="1" i="0" cap="none" baseline="0">
                <a:solidFill>
                  <a:schemeClr val="tx1"/>
                </a:solidFill>
                <a:latin typeface="Avenir Next LT Pro Demi" panose="020B0704020202020204" pitchFamily="34" charset="0"/>
                <a:cs typeface="Avenir Next LT Pro Demi" panose="020B0704020202020204" pitchFamily="34" charset="0"/>
              </a:defRPr>
            </a:lvl1pPr>
          </a:lstStyle>
          <a:p>
            <a:r>
              <a:rPr lang="en-US"/>
              <a:t>CLICK TO ADD DIVIDER TITLE</a:t>
            </a:r>
          </a:p>
        </p:txBody>
      </p:sp>
      <p:sp>
        <p:nvSpPr>
          <p:cNvPr id="4" name="Slide Number Placeholder 5">
            <a:extLst>
              <a:ext uri="{FF2B5EF4-FFF2-40B4-BE49-F238E27FC236}">
                <a16:creationId xmlns:a16="http://schemas.microsoft.com/office/drawing/2014/main" id="{0FCCBAB9-0AC7-DA44-9D1F-06BC82342E5B}"/>
              </a:ext>
            </a:extLst>
          </p:cNvPr>
          <p:cNvSpPr>
            <a:spLocks noGrp="1"/>
          </p:cNvSpPr>
          <p:nvPr>
            <p:ph type="sldNum" sz="quarter" idx="4"/>
          </p:nvPr>
        </p:nvSpPr>
        <p:spPr>
          <a:xfrm>
            <a:off x="11392887" y="6313133"/>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18740885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82400" cy="1084976"/>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4" name="Slide Number Placeholder 5">
            <a:extLst>
              <a:ext uri="{FF2B5EF4-FFF2-40B4-BE49-F238E27FC236}">
                <a16:creationId xmlns:a16="http://schemas.microsoft.com/office/drawing/2014/main" id="{CABB19A8-3A27-F24E-BB80-215E2E382740}"/>
              </a:ext>
            </a:extLst>
          </p:cNvPr>
          <p:cNvSpPr>
            <a:spLocks noGrp="1"/>
          </p:cNvSpPr>
          <p:nvPr>
            <p:ph type="sldNum" sz="quarter" idx="4"/>
          </p:nvPr>
        </p:nvSpPr>
        <p:spPr>
          <a:xfrm>
            <a:off x="11392887" y="6313133"/>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26753578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4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82400" cy="1084976"/>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4" name="Slide Number Placeholder 5">
            <a:extLst>
              <a:ext uri="{FF2B5EF4-FFF2-40B4-BE49-F238E27FC236}">
                <a16:creationId xmlns:a16="http://schemas.microsoft.com/office/drawing/2014/main" id="{CABB19A8-3A27-F24E-BB80-215E2E382740}"/>
              </a:ext>
            </a:extLst>
          </p:cNvPr>
          <p:cNvSpPr>
            <a:spLocks noGrp="1"/>
          </p:cNvSpPr>
          <p:nvPr>
            <p:ph type="sldNum" sz="quarter" idx="4"/>
          </p:nvPr>
        </p:nvSpPr>
        <p:spPr>
          <a:xfrm>
            <a:off x="11392887" y="6313133"/>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23262322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B124E7B-BEF5-0B4A-BC32-3EFAD8FD5E7B}"/>
              </a:ext>
            </a:extLst>
          </p:cNvPr>
          <p:cNvSpPr>
            <a:spLocks noGrp="1"/>
          </p:cNvSpPr>
          <p:nvPr>
            <p:ph type="title"/>
          </p:nvPr>
        </p:nvSpPr>
        <p:spPr>
          <a:xfrm>
            <a:off x="197395" y="1"/>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a:extLst>
              <a:ext uri="{FF2B5EF4-FFF2-40B4-BE49-F238E27FC236}">
                <a16:creationId xmlns:a16="http://schemas.microsoft.com/office/drawing/2014/main" id="{27B49EA8-A978-8D49-B43D-AE08CE243699}"/>
              </a:ext>
            </a:extLst>
          </p:cNvPr>
          <p:cNvSpPr>
            <a:spLocks noGrp="1"/>
          </p:cNvSpPr>
          <p:nvPr>
            <p:ph idx="1"/>
          </p:nvPr>
        </p:nvSpPr>
        <p:spPr>
          <a:xfrm>
            <a:off x="4391367" y="438784"/>
            <a:ext cx="6576477" cy="5331685"/>
          </a:xfrm>
        </p:spPr>
        <p:txBody>
          <a:bodyPr/>
          <a:lstStyle>
            <a:lvl1pPr marL="0" indent="0">
              <a:buNone/>
              <a:defRPr sz="3200" b="0" i="0">
                <a:latin typeface="Avenir Next LT Pro" panose="020B0504020202020204" pitchFamily="34" charset="77"/>
              </a:defRPr>
            </a:lvl1pPr>
            <a:lvl2pPr marL="914377" indent="-457189">
              <a:buClr>
                <a:schemeClr val="tx1"/>
              </a:buClr>
              <a:buFont typeface="Arial" panose="020B0604020202020204" pitchFamily="34" charset="0"/>
              <a:buChar char="•"/>
              <a:defRPr sz="2667" b="0" i="0">
                <a:latin typeface="Avenir Next LT Pro" panose="020B0504020202020204" pitchFamily="34" charset="77"/>
              </a:defRPr>
            </a:lvl2pPr>
            <a:lvl3pPr marL="1142971" indent="-228594">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7" name="Slide Number Placeholder 5">
            <a:extLst>
              <a:ext uri="{FF2B5EF4-FFF2-40B4-BE49-F238E27FC236}">
                <a16:creationId xmlns:a16="http://schemas.microsoft.com/office/drawing/2014/main" id="{B7A92677-DE67-994A-9A3B-DF9422FF0BB4}"/>
              </a:ext>
            </a:extLst>
          </p:cNvPr>
          <p:cNvSpPr>
            <a:spLocks noGrp="1"/>
          </p:cNvSpPr>
          <p:nvPr>
            <p:ph type="sldNum" sz="quarter" idx="4"/>
          </p:nvPr>
        </p:nvSpPr>
        <p:spPr>
          <a:xfrm>
            <a:off x="11392887" y="6313133"/>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21527255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B124E7B-BEF5-0B4A-BC32-3EFAD8FD5E7B}"/>
              </a:ext>
            </a:extLst>
          </p:cNvPr>
          <p:cNvSpPr>
            <a:spLocks noGrp="1"/>
          </p:cNvSpPr>
          <p:nvPr>
            <p:ph type="title"/>
          </p:nvPr>
        </p:nvSpPr>
        <p:spPr>
          <a:xfrm>
            <a:off x="197395" y="1"/>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a:extLst>
              <a:ext uri="{FF2B5EF4-FFF2-40B4-BE49-F238E27FC236}">
                <a16:creationId xmlns:a16="http://schemas.microsoft.com/office/drawing/2014/main" id="{27B49EA8-A978-8D49-B43D-AE08CE243699}"/>
              </a:ext>
            </a:extLst>
          </p:cNvPr>
          <p:cNvSpPr>
            <a:spLocks noGrp="1"/>
          </p:cNvSpPr>
          <p:nvPr>
            <p:ph idx="1"/>
          </p:nvPr>
        </p:nvSpPr>
        <p:spPr>
          <a:xfrm>
            <a:off x="4391367" y="438784"/>
            <a:ext cx="6576477" cy="5331685"/>
          </a:xfrm>
        </p:spPr>
        <p:txBody>
          <a:bodyPr/>
          <a:lstStyle>
            <a:lvl1pPr marL="0" indent="0">
              <a:buNone/>
              <a:defRPr sz="3200" b="0" i="0">
                <a:latin typeface="Avenir Next LT Pro" panose="020B0504020202020204" pitchFamily="34" charset="77"/>
              </a:defRPr>
            </a:lvl1pPr>
            <a:lvl2pPr marL="914377" indent="-457189">
              <a:buClr>
                <a:schemeClr val="tx1"/>
              </a:buClr>
              <a:buFont typeface="Arial" panose="020B0604020202020204" pitchFamily="34" charset="0"/>
              <a:buChar char="•"/>
              <a:defRPr sz="2667" b="0" i="0">
                <a:latin typeface="Avenir Next LT Pro" panose="020B0504020202020204" pitchFamily="34" charset="77"/>
              </a:defRPr>
            </a:lvl2pPr>
            <a:lvl3pPr marL="1142971" indent="-228594">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7" name="Slide Number Placeholder 5">
            <a:extLst>
              <a:ext uri="{FF2B5EF4-FFF2-40B4-BE49-F238E27FC236}">
                <a16:creationId xmlns:a16="http://schemas.microsoft.com/office/drawing/2014/main" id="{B7A92677-DE67-994A-9A3B-DF9422FF0BB4}"/>
              </a:ext>
            </a:extLst>
          </p:cNvPr>
          <p:cNvSpPr>
            <a:spLocks noGrp="1"/>
          </p:cNvSpPr>
          <p:nvPr>
            <p:ph type="sldNum" sz="quarter" idx="4"/>
          </p:nvPr>
        </p:nvSpPr>
        <p:spPr>
          <a:xfrm>
            <a:off x="11392887" y="6313133"/>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34562806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7395" y="1"/>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103343ED-51A5-3743-9A2B-F0765C1F391B}"/>
              </a:ext>
            </a:extLst>
          </p:cNvPr>
          <p:cNvSpPr>
            <a:spLocks noGrp="1"/>
          </p:cNvSpPr>
          <p:nvPr>
            <p:ph type="sldNum" sz="quarter" idx="4"/>
          </p:nvPr>
        </p:nvSpPr>
        <p:spPr>
          <a:xfrm>
            <a:off x="11392887" y="6313133"/>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3195461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16A70"/>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4097048"/>
            <a:ext cx="11006137" cy="765238"/>
          </a:xfrm>
        </p:spPr>
        <p:txBody>
          <a:bodyPr>
            <a:normAutofit/>
          </a:bodyPr>
          <a:lstStyle>
            <a:lvl1pPr>
              <a:spcAft>
                <a:spcPts val="1200"/>
              </a:spcAft>
              <a:buNone/>
              <a:defRPr sz="4800" b="1">
                <a:solidFill>
                  <a:schemeClr val="bg1"/>
                </a:solidFill>
              </a:defRPr>
            </a:lvl1pPr>
            <a:lvl2pPr marL="290513" indent="-290513">
              <a:spcBef>
                <a:spcPts val="600"/>
              </a:spcBef>
              <a:spcAft>
                <a:spcPts val="600"/>
              </a:spcAft>
              <a:buClr>
                <a:srgbClr val="007D57"/>
              </a:buClr>
              <a:buFont typeface="Wingdings" panose="05000000000000000000" pitchFamily="2" charset="2"/>
              <a:buChar char="§"/>
              <a:defRPr sz="2800"/>
            </a:lvl2pPr>
            <a:lvl3pPr marL="623888" indent="-333375">
              <a:spcBef>
                <a:spcPts val="600"/>
              </a:spcBef>
              <a:spcAft>
                <a:spcPts val="600"/>
              </a:spcAft>
              <a:defRPr sz="2400"/>
            </a:lvl3pPr>
            <a:lvl4pPr marL="914400" indent="-231775">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2" y="5161212"/>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grpSp>
        <p:nvGrpSpPr>
          <p:cNvPr id="22" name="Group 21">
            <a:extLst>
              <a:ext uri="{FF2B5EF4-FFF2-40B4-BE49-F238E27FC236}">
                <a16:creationId xmlns:a16="http://schemas.microsoft.com/office/drawing/2014/main" id="{1B089E89-E0BE-4BB6-8E98-CE349962BD46}"/>
              </a:ext>
            </a:extLst>
          </p:cNvPr>
          <p:cNvGrpSpPr/>
          <p:nvPr userDrawn="1"/>
        </p:nvGrpSpPr>
        <p:grpSpPr>
          <a:xfrm>
            <a:off x="0" y="6710290"/>
            <a:ext cx="12192000" cy="147710"/>
            <a:chOff x="0" y="6710290"/>
            <a:chExt cx="12192000" cy="147710"/>
          </a:xfrm>
        </p:grpSpPr>
        <p:sp>
          <p:nvSpPr>
            <p:cNvPr id="23" name="Rectangle 22">
              <a:extLst>
                <a:ext uri="{FF2B5EF4-FFF2-40B4-BE49-F238E27FC236}">
                  <a16:creationId xmlns:a16="http://schemas.microsoft.com/office/drawing/2014/main" id="{09C8E483-5B9C-4401-9FF5-64F29702B3D6}"/>
                </a:ext>
              </a:extLst>
            </p:cNvPr>
            <p:cNvSpPr>
              <a:spLocks noChangeArrowheads="1"/>
            </p:cNvSpPr>
            <p:nvPr userDrawn="1"/>
          </p:nvSpPr>
          <p:spPr bwMode="auto">
            <a:xfrm>
              <a:off x="8110221" y="6710290"/>
              <a:ext cx="804110" cy="147710"/>
            </a:xfrm>
            <a:prstGeom prst="rect">
              <a:avLst/>
            </a:prstGeom>
            <a:solidFill>
              <a:srgbClr val="8D3102"/>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4" name="Rectangle 23">
              <a:extLst>
                <a:ext uri="{FF2B5EF4-FFF2-40B4-BE49-F238E27FC236}">
                  <a16:creationId xmlns:a16="http://schemas.microsoft.com/office/drawing/2014/main" id="{93B2D18F-D6A8-42C6-8799-E7AD1F0EF847}"/>
                </a:ext>
              </a:extLst>
            </p:cNvPr>
            <p:cNvSpPr>
              <a:spLocks noChangeArrowheads="1"/>
            </p:cNvSpPr>
            <p:nvPr userDrawn="1"/>
          </p:nvSpPr>
          <p:spPr bwMode="auto">
            <a:xfrm>
              <a:off x="8903845" y="6710290"/>
              <a:ext cx="804110" cy="147710"/>
            </a:xfrm>
            <a:prstGeom prst="rect">
              <a:avLst/>
            </a:prstGeom>
            <a:solidFill>
              <a:srgbClr val="016A70"/>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9" name="Rectangle 28">
              <a:extLst>
                <a:ext uri="{FF2B5EF4-FFF2-40B4-BE49-F238E27FC236}">
                  <a16:creationId xmlns:a16="http://schemas.microsoft.com/office/drawing/2014/main" id="{9008B239-527E-41CF-B44F-A2FB7A6009E0}"/>
                </a:ext>
              </a:extLst>
            </p:cNvPr>
            <p:cNvSpPr>
              <a:spLocks noChangeArrowheads="1"/>
            </p:cNvSpPr>
            <p:nvPr userDrawn="1"/>
          </p:nvSpPr>
          <p:spPr bwMode="auto">
            <a:xfrm>
              <a:off x="9707954" y="6710290"/>
              <a:ext cx="804765" cy="147710"/>
            </a:xfrm>
            <a:prstGeom prst="rect">
              <a:avLst/>
            </a:prstGeom>
            <a:solidFill>
              <a:srgbClr val="771E7C"/>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0" name="Rectangle 29">
              <a:extLst>
                <a:ext uri="{FF2B5EF4-FFF2-40B4-BE49-F238E27FC236}">
                  <a16:creationId xmlns:a16="http://schemas.microsoft.com/office/drawing/2014/main" id="{EB079F72-30CF-4818-8119-D9EDC16154A4}"/>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1" name="Rectangle 20">
              <a:extLst>
                <a:ext uri="{FF2B5EF4-FFF2-40B4-BE49-F238E27FC236}">
                  <a16:creationId xmlns:a16="http://schemas.microsoft.com/office/drawing/2014/main" id="{D8EBA911-1206-4DF1-8C85-FBD66DE10B4F}"/>
                </a:ext>
              </a:extLst>
            </p:cNvPr>
            <p:cNvSpPr>
              <a:spLocks noChangeArrowheads="1"/>
            </p:cNvSpPr>
            <p:nvPr userDrawn="1"/>
          </p:nvSpPr>
          <p:spPr bwMode="auto">
            <a:xfrm>
              <a:off x="0" y="6710290"/>
              <a:ext cx="7316597" cy="147710"/>
            </a:xfrm>
            <a:prstGeom prst="rect">
              <a:avLst/>
            </a:prstGeom>
            <a:solidFill>
              <a:srgbClr val="DA521E"/>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2" name="Rectangle 31">
              <a:extLst>
                <a:ext uri="{FF2B5EF4-FFF2-40B4-BE49-F238E27FC236}">
                  <a16:creationId xmlns:a16="http://schemas.microsoft.com/office/drawing/2014/main" id="{3867E6D9-B1FE-4E40-BC75-2A59AF13920A}"/>
                </a:ext>
              </a:extLst>
            </p:cNvPr>
            <p:cNvSpPr>
              <a:spLocks noChangeArrowheads="1"/>
            </p:cNvSpPr>
            <p:nvPr userDrawn="1"/>
          </p:nvSpPr>
          <p:spPr bwMode="auto">
            <a:xfrm>
              <a:off x="7306111" y="6710290"/>
              <a:ext cx="804110" cy="147710"/>
            </a:xfrm>
            <a:prstGeom prst="rect">
              <a:avLst/>
            </a:prstGeom>
            <a:solidFill>
              <a:srgbClr val="8E8D01"/>
            </a:solidFill>
            <a:ln>
              <a:noFill/>
            </a:ln>
          </p:spPr>
          <p:txBody>
            <a:bodyPr vert="horz" wrap="square" lIns="60960" tIns="30480" rIns="60960" bIns="30480" numCol="1" anchor="t" anchorCtr="0" compatLnSpc="1">
              <a:prstTxWarp prst="textNoShape">
                <a:avLst/>
              </a:prstTxWarp>
            </a:bodyPr>
            <a:lstStyle/>
            <a:p>
              <a:endParaRPr lang="en-US" sz="1667" dirty="0"/>
            </a:p>
          </p:txBody>
        </p:sp>
      </p:grpSp>
    </p:spTree>
    <p:extLst>
      <p:ext uri="{BB962C8B-B14F-4D97-AF65-F5344CB8AC3E}">
        <p14:creationId xmlns:p14="http://schemas.microsoft.com/office/powerpoint/2010/main" val="13790471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6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7395" y="1"/>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103343ED-51A5-3743-9A2B-F0765C1F391B}"/>
              </a:ext>
            </a:extLst>
          </p:cNvPr>
          <p:cNvSpPr>
            <a:spLocks noGrp="1"/>
          </p:cNvSpPr>
          <p:nvPr>
            <p:ph type="sldNum" sz="quarter" idx="4"/>
          </p:nvPr>
        </p:nvSpPr>
        <p:spPr>
          <a:xfrm>
            <a:off x="11392887" y="6313133"/>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19868921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73C5E6B0-C30F-B949-80C7-5A15D6B243F7}"/>
              </a:ext>
            </a:extLst>
          </p:cNvPr>
          <p:cNvSpPr>
            <a:spLocks noGrp="1"/>
          </p:cNvSpPr>
          <p:nvPr>
            <p:ph type="sldNum" sz="quarter" idx="4"/>
          </p:nvPr>
        </p:nvSpPr>
        <p:spPr>
          <a:xfrm>
            <a:off x="11392887" y="6313133"/>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7408549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83728EB-CFE6-8941-A81C-52F7F077B3BF}"/>
              </a:ext>
            </a:extLst>
          </p:cNvPr>
          <p:cNvSpPr>
            <a:spLocks noGrp="1"/>
          </p:cNvSpPr>
          <p:nvPr>
            <p:ph type="sldNum" sz="quarter" idx="10"/>
          </p:nvPr>
        </p:nvSpPr>
        <p:spPr/>
        <p:txBody>
          <a:body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17995267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01602D9-7BBF-BD4C-9466-03D4140B0DA2}"/>
              </a:ext>
            </a:extLst>
          </p:cNvPr>
          <p:cNvSpPr>
            <a:spLocks noGrp="1"/>
          </p:cNvSpPr>
          <p:nvPr>
            <p:ph type="title"/>
          </p:nvPr>
        </p:nvSpPr>
        <p:spPr>
          <a:xfrm>
            <a:off x="1341121" y="2092908"/>
            <a:ext cx="10534860" cy="1146049"/>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pic>
        <p:nvPicPr>
          <p:cNvPr id="4" name="Picture 3">
            <a:extLst>
              <a:ext uri="{FF2B5EF4-FFF2-40B4-BE49-F238E27FC236}">
                <a16:creationId xmlns:a16="http://schemas.microsoft.com/office/drawing/2014/main" id="{BA67B7F0-B361-EB48-9ED0-F07580A149F8}"/>
              </a:ext>
            </a:extLst>
          </p:cNvPr>
          <p:cNvPicPr>
            <a:picLocks noChangeAspect="1"/>
          </p:cNvPicPr>
          <p:nvPr userDrawn="1"/>
        </p:nvPicPr>
        <p:blipFill>
          <a:blip r:embed="rId3"/>
          <a:stretch>
            <a:fillRect/>
          </a:stretch>
        </p:blipFill>
        <p:spPr>
          <a:xfrm>
            <a:off x="389172" y="5939218"/>
            <a:ext cx="1407331" cy="747828"/>
          </a:xfrm>
          <a:prstGeom prst="rect">
            <a:avLst/>
          </a:prstGeom>
        </p:spPr>
      </p:pic>
      <p:sp>
        <p:nvSpPr>
          <p:cNvPr id="8" name="Slide Number Placeholder 5">
            <a:extLst>
              <a:ext uri="{FF2B5EF4-FFF2-40B4-BE49-F238E27FC236}">
                <a16:creationId xmlns:a16="http://schemas.microsoft.com/office/drawing/2014/main" id="{53989335-67C5-D441-BD69-30ABDAA4B75C}"/>
              </a:ext>
            </a:extLst>
          </p:cNvPr>
          <p:cNvSpPr>
            <a:spLocks noGrp="1"/>
          </p:cNvSpPr>
          <p:nvPr>
            <p:ph type="sldNum" sz="quarter" idx="4"/>
          </p:nvPr>
        </p:nvSpPr>
        <p:spPr>
          <a:xfrm>
            <a:off x="11392887" y="6313133"/>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25756623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2"/>
            <a:ext cx="12192000" cy="230399"/>
          </a:xfrm>
          <a:prstGeom prst="rect">
            <a:avLst/>
          </a:prstGeom>
        </p:spPr>
      </p:pic>
    </p:spTree>
    <p:extLst>
      <p:ext uri="{BB962C8B-B14F-4D97-AF65-F5344CB8AC3E}">
        <p14:creationId xmlns:p14="http://schemas.microsoft.com/office/powerpoint/2010/main" val="56182562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98166" y="1887986"/>
            <a:ext cx="7561277" cy="1325820"/>
          </a:xfrm>
        </p:spPr>
        <p:txBody>
          <a:bodyPr>
            <a:noAutofit/>
          </a:bodyPr>
          <a:lstStyle>
            <a:lvl1pPr algn="l">
              <a:defRPr sz="4000" b="1" i="0" cap="all" baseline="0">
                <a:solidFill>
                  <a:schemeClr val="accent5"/>
                </a:solidFill>
                <a:latin typeface="Avenir Next LT Pro Demi" panose="020B0704020202020204" pitchFamily="34" charset="0"/>
                <a:ea typeface="Batang" panose="02030600000101010101" pitchFamily="18" charset="-127"/>
              </a:defRPr>
            </a:lvl1pPr>
          </a:lstStyle>
          <a:p>
            <a:r>
              <a:rPr lang="en-US"/>
              <a:t>Click to edit Master title style</a:t>
            </a:r>
          </a:p>
        </p:txBody>
      </p:sp>
      <p:sp>
        <p:nvSpPr>
          <p:cNvPr id="10" name="Subtitle 2"/>
          <p:cNvSpPr>
            <a:spLocks noGrp="1"/>
          </p:cNvSpPr>
          <p:nvPr>
            <p:ph type="subTitle" idx="1"/>
          </p:nvPr>
        </p:nvSpPr>
        <p:spPr>
          <a:xfrm>
            <a:off x="1398166" y="3370570"/>
            <a:ext cx="7561277" cy="719569"/>
          </a:xfrm>
        </p:spPr>
        <p:txBody>
          <a:bodyPr>
            <a:normAutofit/>
          </a:bodyPr>
          <a:lstStyle>
            <a:lvl1pPr marL="0" indent="0" algn="l">
              <a:buNone/>
              <a:defRPr sz="2800" b="0" i="0">
                <a:solidFill>
                  <a:srgbClr val="FFFFFF"/>
                </a:solidFill>
                <a:latin typeface="Avenir Next LT Pro" panose="020B0504020202020204" pitchFamily="34"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7" name="Text Placeholder 3"/>
          <p:cNvSpPr>
            <a:spLocks noGrp="1"/>
          </p:cNvSpPr>
          <p:nvPr>
            <p:ph type="body" idx="10"/>
          </p:nvPr>
        </p:nvSpPr>
        <p:spPr>
          <a:xfrm>
            <a:off x="1398166" y="4908710"/>
            <a:ext cx="5736965" cy="365125"/>
          </a:xfrm>
        </p:spPr>
        <p:txBody>
          <a:bodyPr>
            <a:normAutofit/>
          </a:bodyPr>
          <a:lstStyle>
            <a:lvl1pPr marL="0" indent="0">
              <a:buNone/>
              <a:defRPr sz="2000" b="0" i="0">
                <a:solidFill>
                  <a:srgbClr val="FFFFFF"/>
                </a:solidFill>
                <a:latin typeface="AvenirNext LT Pro Regular" panose="020B0504020202020204" pitchFamily="34" charset="77"/>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8" name="Content Placeholder 4"/>
          <p:cNvSpPr>
            <a:spLocks noGrp="1"/>
          </p:cNvSpPr>
          <p:nvPr>
            <p:ph sz="quarter" idx="12"/>
          </p:nvPr>
        </p:nvSpPr>
        <p:spPr>
          <a:xfrm>
            <a:off x="1399118" y="5978426"/>
            <a:ext cx="5736167" cy="652527"/>
          </a:xfrm>
        </p:spPr>
        <p:txBody>
          <a:bodyPr>
            <a:noAutofit/>
          </a:bodyPr>
          <a:lstStyle>
            <a:lvl1pPr>
              <a:spcBef>
                <a:spcPts val="0"/>
              </a:spcBef>
              <a:defRPr lang="en-US" sz="2133" smtClean="0">
                <a:latin typeface="Avenir Next LT Pro" panose="020B0504020202020204"/>
                <a:ea typeface="+mn-ea"/>
                <a:cs typeface="+mn-cs"/>
              </a:defRPr>
            </a:lvl1pPr>
            <a:lvl2pPr>
              <a:defRPr lang="en-US" sz="2400" smtClean="0">
                <a:latin typeface="Avenir Next LT Pro" panose="020B0504020202020204"/>
                <a:ea typeface="+mn-ea"/>
                <a:cs typeface="+mn-cs"/>
              </a:defRPr>
            </a:lvl2pPr>
            <a:lvl3pPr>
              <a:defRPr lang="en-US" smtClean="0">
                <a:latin typeface="Avenir Next LT Pro" panose="020B0504020202020204"/>
                <a:ea typeface="+mn-ea"/>
                <a:cs typeface="+mn-cs"/>
              </a:defRPr>
            </a:lvl3pPr>
            <a:lvl4pPr>
              <a:defRPr lang="en-US" sz="2400" smtClean="0">
                <a:latin typeface="Avenir Next LT Pro" panose="020B0504020202020204"/>
                <a:ea typeface="+mn-ea"/>
                <a:cs typeface="+mn-cs"/>
              </a:defRPr>
            </a:lvl4pPr>
            <a:lvl5pPr>
              <a:defRPr lang="en-US" sz="2400">
                <a:latin typeface="Avenir Next LT Pro" panose="020B0504020202020204"/>
                <a:ea typeface="+mn-ea"/>
                <a:cs typeface="+mn-cs"/>
              </a:defRPr>
            </a:lvl5pPr>
          </a:lstStyle>
          <a:p>
            <a:pPr lvl="0"/>
            <a:r>
              <a:rPr lang="en-US"/>
              <a:t>Click to edit Master text styles</a:t>
            </a:r>
          </a:p>
        </p:txBody>
      </p:sp>
      <p:pic>
        <p:nvPicPr>
          <p:cNvPr id="7" name="Picture 5">
            <a:extLst>
              <a:ext uri="{FF2B5EF4-FFF2-40B4-BE49-F238E27FC236}">
                <a16:creationId xmlns:a16="http://schemas.microsoft.com/office/drawing/2014/main" id="{7233A49C-5C94-EC44-89C0-B450714E6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5600" y="5882218"/>
            <a:ext cx="1407584"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6"/>
          <p:cNvSpPr>
            <a:spLocks noGrp="1"/>
          </p:cNvSpPr>
          <p:nvPr>
            <p:ph type="pic" sz="quarter" idx="11"/>
          </p:nvPr>
        </p:nvSpPr>
        <p:spPr>
          <a:xfrm>
            <a:off x="10530627" y="5889033"/>
            <a:ext cx="1366188" cy="734536"/>
          </a:xfrm>
        </p:spPr>
        <p:txBody>
          <a:bodyPr rtlCol="0">
            <a:normAutofit/>
          </a:bodyPr>
          <a:lstStyle>
            <a:lvl1pPr>
              <a:defRPr sz="1600"/>
            </a:lvl1pPr>
          </a:lstStyle>
          <a:p>
            <a:pPr lvl="0"/>
            <a:r>
              <a:rPr lang="en-US" noProof="0" dirty="0"/>
              <a:t>Click icon to add picture</a:t>
            </a:r>
          </a:p>
        </p:txBody>
      </p:sp>
    </p:spTree>
    <p:extLst>
      <p:ext uri="{BB962C8B-B14F-4D97-AF65-F5344CB8AC3E}">
        <p14:creationId xmlns:p14="http://schemas.microsoft.com/office/powerpoint/2010/main" val="2777426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7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82400" cy="1084976"/>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5" name="Content Placeholder 2"/>
          <p:cNvSpPr>
            <a:spLocks noGrp="1"/>
          </p:cNvSpPr>
          <p:nvPr>
            <p:ph idx="1"/>
          </p:nvPr>
        </p:nvSpPr>
        <p:spPr>
          <a:xfrm>
            <a:off x="603251" y="1460500"/>
            <a:ext cx="11404191" cy="4665664"/>
          </a:xfrm>
        </p:spPr>
        <p:txBody>
          <a:bodyPr/>
          <a:lstStyle>
            <a:lvl1pPr marL="0" indent="0">
              <a:buNone/>
              <a:defRPr sz="3200" b="0" i="0">
                <a:latin typeface="Avenir Next LT Pro" panose="020B0504020202020204" pitchFamily="34" charset="77"/>
              </a:defRPr>
            </a:lvl1pPr>
            <a:lvl2pPr marL="742932" indent="-285744">
              <a:buClr>
                <a:schemeClr val="tx1"/>
              </a:buClr>
              <a:buFont typeface="Arial" panose="020B0604020202020204" pitchFamily="34" charset="0"/>
              <a:buChar char="•"/>
              <a:defRPr sz="2667" b="0" i="0">
                <a:latin typeface="Avenir Next LT Pro" panose="020B0504020202020204" pitchFamily="34" charset="77"/>
              </a:defRPr>
            </a:lvl2pPr>
            <a:lvl3pPr marL="1142971" indent="-228594">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E71B2060-EF19-D249-8DE0-69ABC03ABEA3}"/>
              </a:ext>
            </a:extLst>
          </p:cNvPr>
          <p:cNvSpPr>
            <a:spLocks noGrp="1"/>
          </p:cNvSpPr>
          <p:nvPr>
            <p:ph type="sldNum" sz="quarter" idx="10"/>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1C0AD5DD-2A14-9641-A057-2F254FFA7DED}" type="slidenum">
              <a:rPr lang="en-US"/>
              <a:pPr>
                <a:defRPr/>
              </a:pPr>
              <a:t>‹#›</a:t>
            </a:fld>
            <a:endParaRPr lang="en-US" dirty="0"/>
          </a:p>
        </p:txBody>
      </p:sp>
    </p:spTree>
    <p:extLst>
      <p:ext uri="{BB962C8B-B14F-4D97-AF65-F5344CB8AC3E}">
        <p14:creationId xmlns:p14="http://schemas.microsoft.com/office/powerpoint/2010/main" val="5371723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1341121" y="2092908"/>
            <a:ext cx="10534860" cy="1146049"/>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sz="quarter" idx="13"/>
          </p:nvPr>
        </p:nvSpPr>
        <p:spPr>
          <a:xfrm>
            <a:off x="1341966" y="4152901"/>
            <a:ext cx="10534651" cy="1206500"/>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07784090-794F-8046-9C54-0CDDD1D751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467" y="5939367"/>
            <a:ext cx="1407584" cy="74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1"/>
          </p:nvPr>
        </p:nvSpPr>
        <p:spPr>
          <a:xfrm>
            <a:off x="416617" y="5952383"/>
            <a:ext cx="1366188" cy="734536"/>
          </a:xfrm>
        </p:spPr>
        <p:txBody>
          <a:bodyPr rtlCol="0">
            <a:normAutofit/>
          </a:bodyPr>
          <a:lstStyle>
            <a:lvl1pPr>
              <a:defRPr sz="1600"/>
            </a:lvl1pPr>
          </a:lstStyle>
          <a:p>
            <a:pPr lvl="0"/>
            <a:r>
              <a:rPr lang="en-US" noProof="0" dirty="0"/>
              <a:t>Click icon to add picture</a:t>
            </a:r>
          </a:p>
        </p:txBody>
      </p:sp>
      <p:sp>
        <p:nvSpPr>
          <p:cNvPr id="8" name="Content Placeholder 5"/>
          <p:cNvSpPr>
            <a:spLocks noGrp="1"/>
          </p:cNvSpPr>
          <p:nvPr>
            <p:ph sz="quarter" idx="14"/>
          </p:nvPr>
        </p:nvSpPr>
        <p:spPr>
          <a:xfrm>
            <a:off x="2286000" y="6032501"/>
            <a:ext cx="8509000" cy="457200"/>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FAD5B891-F5B6-2F43-B0C0-58939DCFEE0B}"/>
              </a:ext>
            </a:extLst>
          </p:cNvPr>
          <p:cNvSpPr>
            <a:spLocks noGrp="1"/>
          </p:cNvSpPr>
          <p:nvPr>
            <p:ph type="sldNum" sz="quarter" idx="12"/>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899B80E3-D60A-3347-9A3B-C352F0E4A8F3}" type="slidenum">
              <a:rPr lang="en-US" smtClean="0"/>
              <a:pPr>
                <a:defRPr/>
              </a:pPr>
              <a:t>‹#›</a:t>
            </a:fld>
            <a:endParaRPr lang="en-US" dirty="0"/>
          </a:p>
        </p:txBody>
      </p:sp>
    </p:spTree>
    <p:extLst>
      <p:ext uri="{BB962C8B-B14F-4D97-AF65-F5344CB8AC3E}">
        <p14:creationId xmlns:p14="http://schemas.microsoft.com/office/powerpoint/2010/main" val="5760381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98167" y="1887987"/>
            <a:ext cx="7561277" cy="1325820"/>
          </a:xfrm>
        </p:spPr>
        <p:txBody>
          <a:bodyPr>
            <a:noAutofit/>
          </a:bodyPr>
          <a:lstStyle>
            <a:lvl1pPr algn="l">
              <a:defRPr sz="4000" b="1" i="0">
                <a:solidFill>
                  <a:schemeClr val="accent5"/>
                </a:solidFill>
                <a:latin typeface="Avenir Next LT Pro Demi" panose="020B0704020202020204" pitchFamily="34" charset="0"/>
              </a:defRPr>
            </a:lvl1pPr>
          </a:lstStyle>
          <a:p>
            <a:r>
              <a:rPr lang="en-US"/>
              <a:t>CLICK TO ADD MASTER TITLE STYLE</a:t>
            </a:r>
          </a:p>
        </p:txBody>
      </p:sp>
      <p:sp>
        <p:nvSpPr>
          <p:cNvPr id="10" name="Subtitle 2">
            <a:extLst>
              <a:ext uri="{FF2B5EF4-FFF2-40B4-BE49-F238E27FC236}">
                <a16:creationId xmlns:a16="http://schemas.microsoft.com/office/drawing/2014/main" id="{8505F0E1-6C75-174A-8254-DAB6D7E6E02C}"/>
              </a:ext>
            </a:extLst>
          </p:cNvPr>
          <p:cNvSpPr>
            <a:spLocks noGrp="1"/>
          </p:cNvSpPr>
          <p:nvPr>
            <p:ph type="subTitle" idx="1"/>
          </p:nvPr>
        </p:nvSpPr>
        <p:spPr>
          <a:xfrm>
            <a:off x="1398167" y="3370571"/>
            <a:ext cx="7561277" cy="719569"/>
          </a:xfrm>
        </p:spPr>
        <p:txBody>
          <a:bodyPr>
            <a:normAutofit/>
          </a:bodyPr>
          <a:lstStyle>
            <a:lvl1pPr marL="0" indent="0" algn="l">
              <a:buNone/>
              <a:defRPr sz="2800" b="0" i="0">
                <a:solidFill>
                  <a:srgbClr val="FFFFFF"/>
                </a:solidFill>
                <a:latin typeface="Avenir Next LT Pro" panose="020B0504020202020204" pitchFamily="34" charset="77"/>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7" name="Text Placeholder 2">
            <a:extLst>
              <a:ext uri="{FF2B5EF4-FFF2-40B4-BE49-F238E27FC236}">
                <a16:creationId xmlns:a16="http://schemas.microsoft.com/office/drawing/2014/main" id="{1EE0D1D7-ED36-984D-810A-84392313936F}"/>
              </a:ext>
            </a:extLst>
          </p:cNvPr>
          <p:cNvSpPr>
            <a:spLocks noGrp="1"/>
          </p:cNvSpPr>
          <p:nvPr>
            <p:ph type="body" idx="10" hasCustomPrompt="1"/>
          </p:nvPr>
        </p:nvSpPr>
        <p:spPr>
          <a:xfrm>
            <a:off x="1398167" y="4908711"/>
            <a:ext cx="5736965" cy="365125"/>
          </a:xfrm>
        </p:spPr>
        <p:txBody>
          <a:bodyPr>
            <a:normAutofit/>
          </a:bodyPr>
          <a:lstStyle>
            <a:lvl1pPr marL="0" indent="0">
              <a:buNone/>
              <a:defRPr sz="2000" b="0" i="0">
                <a:solidFill>
                  <a:srgbClr val="FFFFFF"/>
                </a:solidFill>
                <a:latin typeface="AvenirNext LT Pro Regular" panose="020B0504020202020204" pitchFamily="34" charset="77"/>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Date</a:t>
            </a:r>
          </a:p>
        </p:txBody>
      </p:sp>
      <p:pic>
        <p:nvPicPr>
          <p:cNvPr id="5" name="Picture 4">
            <a:extLst>
              <a:ext uri="{FF2B5EF4-FFF2-40B4-BE49-F238E27FC236}">
                <a16:creationId xmlns:a16="http://schemas.microsoft.com/office/drawing/2014/main" id="{32C6B820-1CB8-9C46-BF36-C9B0F6F34C74}"/>
              </a:ext>
            </a:extLst>
          </p:cNvPr>
          <p:cNvPicPr>
            <a:picLocks noChangeAspect="1"/>
          </p:cNvPicPr>
          <p:nvPr userDrawn="1"/>
        </p:nvPicPr>
        <p:blipFill>
          <a:blip r:embed="rId3"/>
          <a:stretch>
            <a:fillRect/>
          </a:stretch>
        </p:blipFill>
        <p:spPr>
          <a:xfrm>
            <a:off x="10516221" y="5883126"/>
            <a:ext cx="1407331" cy="747828"/>
          </a:xfrm>
          <a:prstGeom prst="rect">
            <a:avLst/>
          </a:prstGeom>
        </p:spPr>
      </p:pic>
    </p:spTree>
    <p:extLst>
      <p:ext uri="{BB962C8B-B14F-4D97-AF65-F5344CB8AC3E}">
        <p14:creationId xmlns:p14="http://schemas.microsoft.com/office/powerpoint/2010/main" val="15252626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98167" y="1887987"/>
            <a:ext cx="7561277" cy="1325820"/>
          </a:xfrm>
        </p:spPr>
        <p:txBody>
          <a:bodyPr>
            <a:noAutofit/>
          </a:bodyPr>
          <a:lstStyle>
            <a:lvl1pPr algn="l">
              <a:defRPr sz="4000" b="1" i="0">
                <a:solidFill>
                  <a:schemeClr val="accent5"/>
                </a:solidFill>
                <a:latin typeface="Avenir Next LT Pro Demi" panose="020B0704020202020204" pitchFamily="34" charset="0"/>
              </a:defRPr>
            </a:lvl1pPr>
          </a:lstStyle>
          <a:p>
            <a:r>
              <a:rPr lang="en-US"/>
              <a:t>CLICK TO ADD MASTER TITLE STYLE</a:t>
            </a:r>
          </a:p>
        </p:txBody>
      </p:sp>
      <p:sp>
        <p:nvSpPr>
          <p:cNvPr id="10" name="Subtitle 2">
            <a:extLst>
              <a:ext uri="{FF2B5EF4-FFF2-40B4-BE49-F238E27FC236}">
                <a16:creationId xmlns:a16="http://schemas.microsoft.com/office/drawing/2014/main" id="{8505F0E1-6C75-174A-8254-DAB6D7E6E02C}"/>
              </a:ext>
            </a:extLst>
          </p:cNvPr>
          <p:cNvSpPr>
            <a:spLocks noGrp="1"/>
          </p:cNvSpPr>
          <p:nvPr>
            <p:ph type="subTitle" idx="1"/>
          </p:nvPr>
        </p:nvSpPr>
        <p:spPr>
          <a:xfrm>
            <a:off x="1398167" y="3370571"/>
            <a:ext cx="7561277" cy="719569"/>
          </a:xfrm>
        </p:spPr>
        <p:txBody>
          <a:bodyPr>
            <a:normAutofit/>
          </a:bodyPr>
          <a:lstStyle>
            <a:lvl1pPr marL="0" indent="0" algn="l">
              <a:buNone/>
              <a:defRPr sz="2800" b="0" i="0">
                <a:solidFill>
                  <a:srgbClr val="FFFFFF"/>
                </a:solidFill>
                <a:latin typeface="Avenir Next LT Pro" panose="020B0504020202020204" pitchFamily="34" charset="77"/>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7" name="Text Placeholder 2">
            <a:extLst>
              <a:ext uri="{FF2B5EF4-FFF2-40B4-BE49-F238E27FC236}">
                <a16:creationId xmlns:a16="http://schemas.microsoft.com/office/drawing/2014/main" id="{1EE0D1D7-ED36-984D-810A-84392313936F}"/>
              </a:ext>
            </a:extLst>
          </p:cNvPr>
          <p:cNvSpPr>
            <a:spLocks noGrp="1"/>
          </p:cNvSpPr>
          <p:nvPr>
            <p:ph type="body" idx="10" hasCustomPrompt="1"/>
          </p:nvPr>
        </p:nvSpPr>
        <p:spPr>
          <a:xfrm>
            <a:off x="1398167" y="4908711"/>
            <a:ext cx="5736965" cy="365125"/>
          </a:xfrm>
        </p:spPr>
        <p:txBody>
          <a:bodyPr>
            <a:normAutofit/>
          </a:bodyPr>
          <a:lstStyle>
            <a:lvl1pPr marL="0" indent="0">
              <a:buNone/>
              <a:defRPr sz="2000" b="0" i="0">
                <a:solidFill>
                  <a:srgbClr val="FFFFFF"/>
                </a:solidFill>
                <a:latin typeface="Avenir Next LT Pro" panose="020B0504020202020204" pitchFamily="34" charset="77"/>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Date</a:t>
            </a:r>
          </a:p>
        </p:txBody>
      </p:sp>
      <p:pic>
        <p:nvPicPr>
          <p:cNvPr id="8" name="Picture 7">
            <a:extLst>
              <a:ext uri="{FF2B5EF4-FFF2-40B4-BE49-F238E27FC236}">
                <a16:creationId xmlns:a16="http://schemas.microsoft.com/office/drawing/2014/main" id="{560524B4-615D-744B-BEE5-B854EBEC6204}"/>
              </a:ext>
            </a:extLst>
          </p:cNvPr>
          <p:cNvPicPr>
            <a:picLocks noChangeAspect="1"/>
          </p:cNvPicPr>
          <p:nvPr userDrawn="1"/>
        </p:nvPicPr>
        <p:blipFill>
          <a:blip r:embed="rId3"/>
          <a:stretch>
            <a:fillRect/>
          </a:stretch>
        </p:blipFill>
        <p:spPr>
          <a:xfrm>
            <a:off x="10516221" y="5883126"/>
            <a:ext cx="1407331" cy="747828"/>
          </a:xfrm>
          <a:prstGeom prst="rect">
            <a:avLst/>
          </a:prstGeom>
        </p:spPr>
      </p:pic>
    </p:spTree>
    <p:extLst>
      <p:ext uri="{BB962C8B-B14F-4D97-AF65-F5344CB8AC3E}">
        <p14:creationId xmlns:p14="http://schemas.microsoft.com/office/powerpoint/2010/main" val="3152825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787791"/>
            <a:ext cx="11006137" cy="4529796"/>
          </a:xfrm>
        </p:spPr>
        <p:txBody>
          <a:bodyPr/>
          <a:lstStyle>
            <a:lvl1pPr>
              <a:spcAft>
                <a:spcPts val="1200"/>
              </a:spcAft>
              <a:buNone/>
              <a:defRPr sz="3600" b="1">
                <a:solidFill>
                  <a:srgbClr val="DA521E"/>
                </a:solidFill>
              </a:defRPr>
            </a:lvl1pPr>
            <a:lvl2pPr marL="290513" indent="-290513">
              <a:spcBef>
                <a:spcPts val="600"/>
              </a:spcBef>
              <a:spcAft>
                <a:spcPts val="600"/>
              </a:spcAft>
              <a:buClr>
                <a:srgbClr val="8E8D01"/>
              </a:buClr>
              <a:buFont typeface="Wingdings" panose="05000000000000000000" pitchFamily="2" charset="2"/>
              <a:buChar char="§"/>
              <a:defRPr sz="2800"/>
            </a:lvl2pPr>
            <a:lvl3pPr marL="623888" indent="-333375">
              <a:spcBef>
                <a:spcPts val="600"/>
              </a:spcBef>
              <a:spcAft>
                <a:spcPts val="600"/>
              </a:spcAft>
              <a:buClr>
                <a:srgbClr val="008641"/>
              </a:buClr>
              <a:defRPr sz="2400"/>
            </a:lvl3pPr>
            <a:lvl4pPr marL="914400" indent="-231775">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D32BAF1-D5A0-4C6E-94D5-1127F95EE41A}"/>
              </a:ext>
            </a:extLst>
          </p:cNvPr>
          <p:cNvGrpSpPr/>
          <p:nvPr userDrawn="1"/>
        </p:nvGrpSpPr>
        <p:grpSpPr>
          <a:xfrm>
            <a:off x="0" y="6710290"/>
            <a:ext cx="12192000" cy="147710"/>
            <a:chOff x="0" y="6710290"/>
            <a:chExt cx="12192000" cy="147710"/>
          </a:xfrm>
        </p:grpSpPr>
        <p:sp>
          <p:nvSpPr>
            <p:cNvPr id="27" name="Rectangle 26">
              <a:extLst>
                <a:ext uri="{FF2B5EF4-FFF2-40B4-BE49-F238E27FC236}">
                  <a16:creationId xmlns:a16="http://schemas.microsoft.com/office/drawing/2014/main" id="{5E8DEADA-D26F-425D-96A4-8A0235A9D750}"/>
                </a:ext>
              </a:extLst>
            </p:cNvPr>
            <p:cNvSpPr>
              <a:spLocks noChangeArrowheads="1"/>
            </p:cNvSpPr>
            <p:nvPr userDrawn="1"/>
          </p:nvSpPr>
          <p:spPr bwMode="auto">
            <a:xfrm>
              <a:off x="8110221" y="6710290"/>
              <a:ext cx="804110" cy="147710"/>
            </a:xfrm>
            <a:prstGeom prst="rect">
              <a:avLst/>
            </a:prstGeom>
            <a:solidFill>
              <a:srgbClr val="8D3102"/>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8" name="Rectangle 27">
              <a:extLst>
                <a:ext uri="{FF2B5EF4-FFF2-40B4-BE49-F238E27FC236}">
                  <a16:creationId xmlns:a16="http://schemas.microsoft.com/office/drawing/2014/main" id="{94778224-688A-46DC-A288-0220AE5AEC22}"/>
                </a:ext>
              </a:extLst>
            </p:cNvPr>
            <p:cNvSpPr>
              <a:spLocks noChangeArrowheads="1"/>
            </p:cNvSpPr>
            <p:nvPr userDrawn="1"/>
          </p:nvSpPr>
          <p:spPr bwMode="auto">
            <a:xfrm>
              <a:off x="8903845" y="6710290"/>
              <a:ext cx="804110" cy="147710"/>
            </a:xfrm>
            <a:prstGeom prst="rect">
              <a:avLst/>
            </a:prstGeom>
            <a:solidFill>
              <a:srgbClr val="016A70"/>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9" name="Rectangle 28">
              <a:extLst>
                <a:ext uri="{FF2B5EF4-FFF2-40B4-BE49-F238E27FC236}">
                  <a16:creationId xmlns:a16="http://schemas.microsoft.com/office/drawing/2014/main" id="{60A45C29-57BD-486B-8A7A-8FB6EF6B3A67}"/>
                </a:ext>
              </a:extLst>
            </p:cNvPr>
            <p:cNvSpPr>
              <a:spLocks noChangeArrowheads="1"/>
            </p:cNvSpPr>
            <p:nvPr userDrawn="1"/>
          </p:nvSpPr>
          <p:spPr bwMode="auto">
            <a:xfrm>
              <a:off x="9707954" y="6710290"/>
              <a:ext cx="804765" cy="147710"/>
            </a:xfrm>
            <a:prstGeom prst="rect">
              <a:avLst/>
            </a:prstGeom>
            <a:solidFill>
              <a:srgbClr val="771E7C"/>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0" name="Rectangle 29">
              <a:extLst>
                <a:ext uri="{FF2B5EF4-FFF2-40B4-BE49-F238E27FC236}">
                  <a16:creationId xmlns:a16="http://schemas.microsoft.com/office/drawing/2014/main" id="{75AD6A99-32F4-42B1-8FA2-05001EC9405E}"/>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1" name="Rectangle 20">
              <a:extLst>
                <a:ext uri="{FF2B5EF4-FFF2-40B4-BE49-F238E27FC236}">
                  <a16:creationId xmlns:a16="http://schemas.microsoft.com/office/drawing/2014/main" id="{FFFF1207-94F4-48F2-B98A-B8DB8D240FF4}"/>
                </a:ext>
              </a:extLst>
            </p:cNvPr>
            <p:cNvSpPr>
              <a:spLocks noChangeArrowheads="1"/>
            </p:cNvSpPr>
            <p:nvPr userDrawn="1"/>
          </p:nvSpPr>
          <p:spPr bwMode="auto">
            <a:xfrm>
              <a:off x="0" y="6710290"/>
              <a:ext cx="7316597" cy="147710"/>
            </a:xfrm>
            <a:prstGeom prst="rect">
              <a:avLst/>
            </a:prstGeom>
            <a:solidFill>
              <a:srgbClr val="DA521E"/>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2" name="Rectangle 31">
              <a:extLst>
                <a:ext uri="{FF2B5EF4-FFF2-40B4-BE49-F238E27FC236}">
                  <a16:creationId xmlns:a16="http://schemas.microsoft.com/office/drawing/2014/main" id="{79BFAADE-472A-422A-AF17-43CAA1A069FB}"/>
                </a:ext>
              </a:extLst>
            </p:cNvPr>
            <p:cNvSpPr>
              <a:spLocks noChangeArrowheads="1"/>
            </p:cNvSpPr>
            <p:nvPr userDrawn="1"/>
          </p:nvSpPr>
          <p:spPr bwMode="auto">
            <a:xfrm>
              <a:off x="7306111" y="6710290"/>
              <a:ext cx="804110" cy="147710"/>
            </a:xfrm>
            <a:prstGeom prst="rect">
              <a:avLst/>
            </a:prstGeom>
            <a:solidFill>
              <a:srgbClr val="8E8D01"/>
            </a:solidFill>
            <a:ln>
              <a:noFill/>
            </a:ln>
          </p:spPr>
          <p:txBody>
            <a:bodyPr vert="horz" wrap="square" lIns="60960" tIns="30480" rIns="60960" bIns="30480" numCol="1" anchor="t" anchorCtr="0" compatLnSpc="1">
              <a:prstTxWarp prst="textNoShape">
                <a:avLst/>
              </a:prstTxWarp>
            </a:bodyPr>
            <a:lstStyle/>
            <a:p>
              <a:endParaRPr lang="en-US" sz="1667" dirty="0"/>
            </a:p>
          </p:txBody>
        </p:sp>
      </p:grpSp>
    </p:spTree>
    <p:extLst>
      <p:ext uri="{BB962C8B-B14F-4D97-AF65-F5344CB8AC3E}">
        <p14:creationId xmlns:p14="http://schemas.microsoft.com/office/powerpoint/2010/main" val="38442611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05EAB6-89D6-8D4C-A66F-066C1C457DB6}"/>
              </a:ext>
            </a:extLst>
          </p:cNvPr>
          <p:cNvSpPr>
            <a:spLocks noGrp="1"/>
          </p:cNvSpPr>
          <p:nvPr>
            <p:ph type="title"/>
          </p:nvPr>
        </p:nvSpPr>
        <p:spPr>
          <a:xfrm>
            <a:off x="2" y="1"/>
            <a:ext cx="11582401" cy="1096161"/>
          </a:xfrm>
        </p:spPr>
        <p:txBody>
          <a:bodyPr>
            <a:normAutofit/>
          </a:bodyPr>
          <a:lstStyle>
            <a:lvl1pPr algn="l">
              <a:defRPr sz="4267"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idx="1"/>
          </p:nvPr>
        </p:nvSpPr>
        <p:spPr>
          <a:xfrm>
            <a:off x="603253" y="1460500"/>
            <a:ext cx="11404191" cy="4665664"/>
          </a:xfrm>
        </p:spPr>
        <p:txBody>
          <a:bodyPr/>
          <a:lstStyle>
            <a:lvl1pPr marL="0" indent="0">
              <a:buNone/>
              <a:defRPr sz="3200" b="0" i="0">
                <a:latin typeface="Avenir Next LT Pro" panose="020B0504020202020204" pitchFamily="34" charset="77"/>
              </a:defRPr>
            </a:lvl1pPr>
            <a:lvl2pPr marL="742913" indent="-285737">
              <a:buClr>
                <a:schemeClr val="tx1"/>
              </a:buClr>
              <a:buFont typeface="Arial" panose="020B0604020202020204" pitchFamily="34" charset="0"/>
              <a:buChar char="•"/>
              <a:defRPr sz="2667" b="0" i="0">
                <a:latin typeface="Avenir Next LT Pro" panose="020B0504020202020204" pitchFamily="34" charset="77"/>
              </a:defRPr>
            </a:lvl2pPr>
            <a:lvl3pPr marL="1142942" indent="-228589">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5">
            <a:extLst>
              <a:ext uri="{FF2B5EF4-FFF2-40B4-BE49-F238E27FC236}">
                <a16:creationId xmlns:a16="http://schemas.microsoft.com/office/drawing/2014/main" id="{67613182-5F0A-7E4A-A0D0-977DEDDC8A84}"/>
              </a:ext>
            </a:extLst>
          </p:cNvPr>
          <p:cNvSpPr>
            <a:spLocks noGrp="1"/>
          </p:cNvSpPr>
          <p:nvPr>
            <p:ph type="sldNum" sz="quarter" idx="4"/>
          </p:nvPr>
        </p:nvSpPr>
        <p:spPr>
          <a:xfrm>
            <a:off x="11392887" y="6313134"/>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37151362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2451" y="3429000"/>
            <a:ext cx="10166349" cy="896992"/>
          </a:xfrm>
        </p:spPr>
        <p:txBody>
          <a:bodyPr anchor="t">
            <a:noAutofit/>
          </a:bodyPr>
          <a:lstStyle>
            <a:lvl1pPr algn="l">
              <a:defRPr sz="5333" b="1" i="0" cap="none" baseline="0">
                <a:solidFill>
                  <a:schemeClr val="tx1"/>
                </a:solidFill>
                <a:latin typeface="Avenir Next LT Pro Demi" panose="020B0704020202020204" pitchFamily="34" charset="0"/>
                <a:cs typeface="Avenir Next LT Pro Demi" panose="020B0704020202020204" pitchFamily="34" charset="0"/>
              </a:defRPr>
            </a:lvl1pPr>
          </a:lstStyle>
          <a:p>
            <a:r>
              <a:rPr lang="en-US"/>
              <a:t>CLICK TO ADD DIVIDER TITLE</a:t>
            </a:r>
          </a:p>
        </p:txBody>
      </p:sp>
      <p:sp>
        <p:nvSpPr>
          <p:cNvPr id="4" name="Slide Number Placeholder 5">
            <a:extLst>
              <a:ext uri="{FF2B5EF4-FFF2-40B4-BE49-F238E27FC236}">
                <a16:creationId xmlns:a16="http://schemas.microsoft.com/office/drawing/2014/main" id="{0FCCBAB9-0AC7-DA44-9D1F-06BC82342E5B}"/>
              </a:ext>
            </a:extLst>
          </p:cNvPr>
          <p:cNvSpPr>
            <a:spLocks noGrp="1"/>
          </p:cNvSpPr>
          <p:nvPr>
            <p:ph type="sldNum" sz="quarter" idx="4"/>
          </p:nvPr>
        </p:nvSpPr>
        <p:spPr>
          <a:xfrm>
            <a:off x="11392887" y="6313134"/>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22859946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82400" cy="1084976"/>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4" name="Slide Number Placeholder 5">
            <a:extLst>
              <a:ext uri="{FF2B5EF4-FFF2-40B4-BE49-F238E27FC236}">
                <a16:creationId xmlns:a16="http://schemas.microsoft.com/office/drawing/2014/main" id="{CABB19A8-3A27-F24E-BB80-215E2E382740}"/>
              </a:ext>
            </a:extLst>
          </p:cNvPr>
          <p:cNvSpPr>
            <a:spLocks noGrp="1"/>
          </p:cNvSpPr>
          <p:nvPr>
            <p:ph type="sldNum" sz="quarter" idx="4"/>
          </p:nvPr>
        </p:nvSpPr>
        <p:spPr>
          <a:xfrm>
            <a:off x="11392887" y="6313134"/>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523421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4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82400" cy="1084976"/>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4" name="Slide Number Placeholder 5">
            <a:extLst>
              <a:ext uri="{FF2B5EF4-FFF2-40B4-BE49-F238E27FC236}">
                <a16:creationId xmlns:a16="http://schemas.microsoft.com/office/drawing/2014/main" id="{CABB19A8-3A27-F24E-BB80-215E2E382740}"/>
              </a:ext>
            </a:extLst>
          </p:cNvPr>
          <p:cNvSpPr>
            <a:spLocks noGrp="1"/>
          </p:cNvSpPr>
          <p:nvPr>
            <p:ph type="sldNum" sz="quarter" idx="4"/>
          </p:nvPr>
        </p:nvSpPr>
        <p:spPr>
          <a:xfrm>
            <a:off x="11392887" y="6313134"/>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5160502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B124E7B-BEF5-0B4A-BC32-3EFAD8FD5E7B}"/>
              </a:ext>
            </a:extLst>
          </p:cNvPr>
          <p:cNvSpPr>
            <a:spLocks noGrp="1"/>
          </p:cNvSpPr>
          <p:nvPr>
            <p:ph type="title"/>
          </p:nvPr>
        </p:nvSpPr>
        <p:spPr>
          <a:xfrm>
            <a:off x="197395" y="2"/>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a:extLst>
              <a:ext uri="{FF2B5EF4-FFF2-40B4-BE49-F238E27FC236}">
                <a16:creationId xmlns:a16="http://schemas.microsoft.com/office/drawing/2014/main" id="{27B49EA8-A978-8D49-B43D-AE08CE243699}"/>
              </a:ext>
            </a:extLst>
          </p:cNvPr>
          <p:cNvSpPr>
            <a:spLocks noGrp="1"/>
          </p:cNvSpPr>
          <p:nvPr>
            <p:ph idx="1"/>
          </p:nvPr>
        </p:nvSpPr>
        <p:spPr>
          <a:xfrm>
            <a:off x="4391368" y="438784"/>
            <a:ext cx="6576477" cy="5331685"/>
          </a:xfrm>
        </p:spPr>
        <p:txBody>
          <a:bodyPr/>
          <a:lstStyle>
            <a:lvl1pPr marL="0" indent="0">
              <a:buNone/>
              <a:defRPr sz="3200" b="0" i="0">
                <a:latin typeface="Avenir Next LT Pro" panose="020B0504020202020204" pitchFamily="34" charset="77"/>
              </a:defRPr>
            </a:lvl1pPr>
            <a:lvl2pPr marL="914354" indent="-457178">
              <a:buClr>
                <a:schemeClr val="tx1"/>
              </a:buClr>
              <a:buFont typeface="Arial" panose="020B0604020202020204" pitchFamily="34" charset="0"/>
              <a:buChar char="•"/>
              <a:defRPr sz="2667" b="0" i="0">
                <a:latin typeface="Avenir Next LT Pro" panose="020B0504020202020204" pitchFamily="34" charset="77"/>
              </a:defRPr>
            </a:lvl2pPr>
            <a:lvl3pPr marL="1142942" indent="-228589">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7" name="Slide Number Placeholder 5">
            <a:extLst>
              <a:ext uri="{FF2B5EF4-FFF2-40B4-BE49-F238E27FC236}">
                <a16:creationId xmlns:a16="http://schemas.microsoft.com/office/drawing/2014/main" id="{B7A92677-DE67-994A-9A3B-DF9422FF0BB4}"/>
              </a:ext>
            </a:extLst>
          </p:cNvPr>
          <p:cNvSpPr>
            <a:spLocks noGrp="1"/>
          </p:cNvSpPr>
          <p:nvPr>
            <p:ph type="sldNum" sz="quarter" idx="4"/>
          </p:nvPr>
        </p:nvSpPr>
        <p:spPr>
          <a:xfrm>
            <a:off x="11392887" y="6313134"/>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32096994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B124E7B-BEF5-0B4A-BC32-3EFAD8FD5E7B}"/>
              </a:ext>
            </a:extLst>
          </p:cNvPr>
          <p:cNvSpPr>
            <a:spLocks noGrp="1"/>
          </p:cNvSpPr>
          <p:nvPr>
            <p:ph type="title"/>
          </p:nvPr>
        </p:nvSpPr>
        <p:spPr>
          <a:xfrm>
            <a:off x="197395" y="2"/>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a:extLst>
              <a:ext uri="{FF2B5EF4-FFF2-40B4-BE49-F238E27FC236}">
                <a16:creationId xmlns:a16="http://schemas.microsoft.com/office/drawing/2014/main" id="{27B49EA8-A978-8D49-B43D-AE08CE243699}"/>
              </a:ext>
            </a:extLst>
          </p:cNvPr>
          <p:cNvSpPr>
            <a:spLocks noGrp="1"/>
          </p:cNvSpPr>
          <p:nvPr>
            <p:ph idx="1"/>
          </p:nvPr>
        </p:nvSpPr>
        <p:spPr>
          <a:xfrm>
            <a:off x="4391368" y="438784"/>
            <a:ext cx="6576477" cy="5331685"/>
          </a:xfrm>
        </p:spPr>
        <p:txBody>
          <a:bodyPr/>
          <a:lstStyle>
            <a:lvl1pPr marL="0" indent="0">
              <a:buNone/>
              <a:defRPr sz="3200" b="0" i="0">
                <a:latin typeface="Avenir Next LT Pro" panose="020B0504020202020204" pitchFamily="34" charset="77"/>
              </a:defRPr>
            </a:lvl1pPr>
            <a:lvl2pPr marL="914354" indent="-457178">
              <a:buClr>
                <a:schemeClr val="tx1"/>
              </a:buClr>
              <a:buFont typeface="Arial" panose="020B0604020202020204" pitchFamily="34" charset="0"/>
              <a:buChar char="•"/>
              <a:defRPr sz="2667" b="0" i="0">
                <a:latin typeface="Avenir Next LT Pro" panose="020B0504020202020204" pitchFamily="34" charset="77"/>
              </a:defRPr>
            </a:lvl2pPr>
            <a:lvl3pPr marL="1142942" indent="-228589">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7" name="Slide Number Placeholder 5">
            <a:extLst>
              <a:ext uri="{FF2B5EF4-FFF2-40B4-BE49-F238E27FC236}">
                <a16:creationId xmlns:a16="http://schemas.microsoft.com/office/drawing/2014/main" id="{B7A92677-DE67-994A-9A3B-DF9422FF0BB4}"/>
              </a:ext>
            </a:extLst>
          </p:cNvPr>
          <p:cNvSpPr>
            <a:spLocks noGrp="1"/>
          </p:cNvSpPr>
          <p:nvPr>
            <p:ph type="sldNum" sz="quarter" idx="4"/>
          </p:nvPr>
        </p:nvSpPr>
        <p:spPr>
          <a:xfrm>
            <a:off x="11392887" y="6313134"/>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753238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7395" y="2"/>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103343ED-51A5-3743-9A2B-F0765C1F391B}"/>
              </a:ext>
            </a:extLst>
          </p:cNvPr>
          <p:cNvSpPr>
            <a:spLocks noGrp="1"/>
          </p:cNvSpPr>
          <p:nvPr>
            <p:ph type="sldNum" sz="quarter" idx="4"/>
          </p:nvPr>
        </p:nvSpPr>
        <p:spPr>
          <a:xfrm>
            <a:off x="11392887" y="6313134"/>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22338752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6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7395" y="2"/>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103343ED-51A5-3743-9A2B-F0765C1F391B}"/>
              </a:ext>
            </a:extLst>
          </p:cNvPr>
          <p:cNvSpPr>
            <a:spLocks noGrp="1"/>
          </p:cNvSpPr>
          <p:nvPr>
            <p:ph type="sldNum" sz="quarter" idx="4"/>
          </p:nvPr>
        </p:nvSpPr>
        <p:spPr>
          <a:xfrm>
            <a:off x="11392887" y="6313134"/>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165989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73C5E6B0-C30F-B949-80C7-5A15D6B243F7}"/>
              </a:ext>
            </a:extLst>
          </p:cNvPr>
          <p:cNvSpPr>
            <a:spLocks noGrp="1"/>
          </p:cNvSpPr>
          <p:nvPr>
            <p:ph type="sldNum" sz="quarter" idx="4"/>
          </p:nvPr>
        </p:nvSpPr>
        <p:spPr>
          <a:xfrm>
            <a:off x="11392887" y="6313134"/>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19475308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83728EB-CFE6-8941-A81C-52F7F077B3BF}"/>
              </a:ext>
            </a:extLst>
          </p:cNvPr>
          <p:cNvSpPr>
            <a:spLocks noGrp="1"/>
          </p:cNvSpPr>
          <p:nvPr>
            <p:ph type="sldNum" sz="quarter" idx="10"/>
          </p:nvPr>
        </p:nvSpPr>
        <p:spPr/>
        <p:txBody>
          <a:body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1250657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839788" y="365125"/>
            <a:ext cx="10515600" cy="1325563"/>
          </a:xfrm>
        </p:spPr>
        <p:txBody>
          <a:bodyPr>
            <a:normAutofit/>
          </a:bodyPr>
          <a:lstStyle>
            <a:lvl1pPr>
              <a:defRPr sz="3600" b="1">
                <a:solidFill>
                  <a:srgbClr val="DA521E"/>
                </a:solidFill>
                <a:latin typeface="+mn-lt"/>
              </a:defRPr>
            </a:lvl1pPr>
          </a:lstStyle>
          <a:p>
            <a:r>
              <a:rPr lang="en-US"/>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839788" y="1828800"/>
            <a:ext cx="5157787" cy="4360863"/>
          </a:xfrm>
        </p:spPr>
        <p:txBody>
          <a:bodyPr/>
          <a:lstStyle>
            <a:lvl1pPr>
              <a:defRPr sz="2400" b="1">
                <a:solidFill>
                  <a:srgbClr val="016A7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6172200" y="1828800"/>
            <a:ext cx="5183188" cy="4360863"/>
          </a:xfrm>
        </p:spPr>
        <p:txBody>
          <a:bodyPr/>
          <a:lstStyle>
            <a:lvl1pPr>
              <a:defRPr sz="2400" b="1">
                <a:solidFill>
                  <a:srgbClr val="016A7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3" name="Group 22">
            <a:extLst>
              <a:ext uri="{FF2B5EF4-FFF2-40B4-BE49-F238E27FC236}">
                <a16:creationId xmlns:a16="http://schemas.microsoft.com/office/drawing/2014/main" id="{70EC658D-D9CD-40A7-85ED-2C279A10257D}"/>
              </a:ext>
            </a:extLst>
          </p:cNvPr>
          <p:cNvGrpSpPr/>
          <p:nvPr userDrawn="1"/>
        </p:nvGrpSpPr>
        <p:grpSpPr>
          <a:xfrm>
            <a:off x="0" y="6710290"/>
            <a:ext cx="12192000" cy="147710"/>
            <a:chOff x="0" y="6710290"/>
            <a:chExt cx="12192000" cy="147710"/>
          </a:xfrm>
        </p:grpSpPr>
        <p:sp>
          <p:nvSpPr>
            <p:cNvPr id="24" name="Rectangle 23">
              <a:extLst>
                <a:ext uri="{FF2B5EF4-FFF2-40B4-BE49-F238E27FC236}">
                  <a16:creationId xmlns:a16="http://schemas.microsoft.com/office/drawing/2014/main" id="{2DACCB87-7A0C-4AC3-A76C-309079462B54}"/>
                </a:ext>
              </a:extLst>
            </p:cNvPr>
            <p:cNvSpPr>
              <a:spLocks noChangeArrowheads="1"/>
            </p:cNvSpPr>
            <p:nvPr userDrawn="1"/>
          </p:nvSpPr>
          <p:spPr bwMode="auto">
            <a:xfrm>
              <a:off x="8110221" y="6710290"/>
              <a:ext cx="804110" cy="147710"/>
            </a:xfrm>
            <a:prstGeom prst="rect">
              <a:avLst/>
            </a:prstGeom>
            <a:solidFill>
              <a:srgbClr val="8D3102"/>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8" name="Rectangle 27">
              <a:extLst>
                <a:ext uri="{FF2B5EF4-FFF2-40B4-BE49-F238E27FC236}">
                  <a16:creationId xmlns:a16="http://schemas.microsoft.com/office/drawing/2014/main" id="{A2AA28A3-C436-4625-BB9B-C16D92E02AF2}"/>
                </a:ext>
              </a:extLst>
            </p:cNvPr>
            <p:cNvSpPr>
              <a:spLocks noChangeArrowheads="1"/>
            </p:cNvSpPr>
            <p:nvPr userDrawn="1"/>
          </p:nvSpPr>
          <p:spPr bwMode="auto">
            <a:xfrm>
              <a:off x="8903845" y="6710290"/>
              <a:ext cx="804110" cy="147710"/>
            </a:xfrm>
            <a:prstGeom prst="rect">
              <a:avLst/>
            </a:prstGeom>
            <a:solidFill>
              <a:srgbClr val="016A70"/>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9" name="Rectangle 28">
              <a:extLst>
                <a:ext uri="{FF2B5EF4-FFF2-40B4-BE49-F238E27FC236}">
                  <a16:creationId xmlns:a16="http://schemas.microsoft.com/office/drawing/2014/main" id="{109AC30B-28B5-4D5C-8D4C-022278B7765E}"/>
                </a:ext>
              </a:extLst>
            </p:cNvPr>
            <p:cNvSpPr>
              <a:spLocks noChangeArrowheads="1"/>
            </p:cNvSpPr>
            <p:nvPr userDrawn="1"/>
          </p:nvSpPr>
          <p:spPr bwMode="auto">
            <a:xfrm>
              <a:off x="9707954" y="6710290"/>
              <a:ext cx="804765" cy="147710"/>
            </a:xfrm>
            <a:prstGeom prst="rect">
              <a:avLst/>
            </a:prstGeom>
            <a:solidFill>
              <a:srgbClr val="771E7C"/>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0" name="Rectangle 29">
              <a:extLst>
                <a:ext uri="{FF2B5EF4-FFF2-40B4-BE49-F238E27FC236}">
                  <a16:creationId xmlns:a16="http://schemas.microsoft.com/office/drawing/2014/main" id="{3CC46D14-DA01-4B19-B5B3-693F4080A1F8}"/>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1" name="Rectangle 20">
              <a:extLst>
                <a:ext uri="{FF2B5EF4-FFF2-40B4-BE49-F238E27FC236}">
                  <a16:creationId xmlns:a16="http://schemas.microsoft.com/office/drawing/2014/main" id="{03CA7B71-06C0-4FE1-A73D-BE5BD59CAB71}"/>
                </a:ext>
              </a:extLst>
            </p:cNvPr>
            <p:cNvSpPr>
              <a:spLocks noChangeArrowheads="1"/>
            </p:cNvSpPr>
            <p:nvPr userDrawn="1"/>
          </p:nvSpPr>
          <p:spPr bwMode="auto">
            <a:xfrm>
              <a:off x="0" y="6710290"/>
              <a:ext cx="7316597" cy="147710"/>
            </a:xfrm>
            <a:prstGeom prst="rect">
              <a:avLst/>
            </a:prstGeom>
            <a:solidFill>
              <a:srgbClr val="DA521E"/>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2" name="Rectangle 31">
              <a:extLst>
                <a:ext uri="{FF2B5EF4-FFF2-40B4-BE49-F238E27FC236}">
                  <a16:creationId xmlns:a16="http://schemas.microsoft.com/office/drawing/2014/main" id="{50BC520A-D4B9-4E0C-BD8C-0745222D9413}"/>
                </a:ext>
              </a:extLst>
            </p:cNvPr>
            <p:cNvSpPr>
              <a:spLocks noChangeArrowheads="1"/>
            </p:cNvSpPr>
            <p:nvPr userDrawn="1"/>
          </p:nvSpPr>
          <p:spPr bwMode="auto">
            <a:xfrm>
              <a:off x="7306111" y="6710290"/>
              <a:ext cx="804110" cy="147710"/>
            </a:xfrm>
            <a:prstGeom prst="rect">
              <a:avLst/>
            </a:prstGeom>
            <a:solidFill>
              <a:srgbClr val="8E8D01"/>
            </a:solidFill>
            <a:ln>
              <a:noFill/>
            </a:ln>
          </p:spPr>
          <p:txBody>
            <a:bodyPr vert="horz" wrap="square" lIns="60960" tIns="30480" rIns="60960" bIns="30480" numCol="1" anchor="t" anchorCtr="0" compatLnSpc="1">
              <a:prstTxWarp prst="textNoShape">
                <a:avLst/>
              </a:prstTxWarp>
            </a:bodyPr>
            <a:lstStyle/>
            <a:p>
              <a:endParaRPr lang="en-US" sz="1667" dirty="0"/>
            </a:p>
          </p:txBody>
        </p:sp>
      </p:grpSp>
    </p:spTree>
    <p:extLst>
      <p:ext uri="{BB962C8B-B14F-4D97-AF65-F5344CB8AC3E}">
        <p14:creationId xmlns:p14="http://schemas.microsoft.com/office/powerpoint/2010/main" val="9460908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01602D9-7BBF-BD4C-9466-03D4140B0DA2}"/>
              </a:ext>
            </a:extLst>
          </p:cNvPr>
          <p:cNvSpPr>
            <a:spLocks noGrp="1"/>
          </p:cNvSpPr>
          <p:nvPr>
            <p:ph type="title"/>
          </p:nvPr>
        </p:nvSpPr>
        <p:spPr>
          <a:xfrm>
            <a:off x="1341122" y="2092909"/>
            <a:ext cx="10534860" cy="1146049"/>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pic>
        <p:nvPicPr>
          <p:cNvPr id="4" name="Picture 3">
            <a:extLst>
              <a:ext uri="{FF2B5EF4-FFF2-40B4-BE49-F238E27FC236}">
                <a16:creationId xmlns:a16="http://schemas.microsoft.com/office/drawing/2014/main" id="{BA67B7F0-B361-EB48-9ED0-F07580A149F8}"/>
              </a:ext>
            </a:extLst>
          </p:cNvPr>
          <p:cNvPicPr>
            <a:picLocks noChangeAspect="1"/>
          </p:cNvPicPr>
          <p:nvPr userDrawn="1"/>
        </p:nvPicPr>
        <p:blipFill>
          <a:blip r:embed="rId3"/>
          <a:stretch>
            <a:fillRect/>
          </a:stretch>
        </p:blipFill>
        <p:spPr>
          <a:xfrm>
            <a:off x="389173" y="5939219"/>
            <a:ext cx="1407331" cy="747828"/>
          </a:xfrm>
          <a:prstGeom prst="rect">
            <a:avLst/>
          </a:prstGeom>
        </p:spPr>
      </p:pic>
      <p:sp>
        <p:nvSpPr>
          <p:cNvPr id="8" name="Slide Number Placeholder 5">
            <a:extLst>
              <a:ext uri="{FF2B5EF4-FFF2-40B4-BE49-F238E27FC236}">
                <a16:creationId xmlns:a16="http://schemas.microsoft.com/office/drawing/2014/main" id="{53989335-67C5-D441-BD69-30ABDAA4B75C}"/>
              </a:ext>
            </a:extLst>
          </p:cNvPr>
          <p:cNvSpPr>
            <a:spLocks noGrp="1"/>
          </p:cNvSpPr>
          <p:nvPr>
            <p:ph type="sldNum" sz="quarter" idx="4"/>
          </p:nvPr>
        </p:nvSpPr>
        <p:spPr>
          <a:xfrm>
            <a:off x="11392887" y="6313134"/>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153047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a:p>
        </p:txBody>
      </p:sp>
      <p:sp>
        <p:nvSpPr>
          <p:cNvPr id="3" name="Content Placeholder 2"/>
          <p:cNvSpPr>
            <a:spLocks noGrp="1"/>
          </p:cNvSpPr>
          <p:nvPr>
            <p:ph idx="1"/>
          </p:nvPr>
        </p:nvSpPr>
        <p:spPr>
          <a:xfrm>
            <a:off x="609603" y="1600201"/>
            <a:ext cx="5172892" cy="4191000"/>
          </a:xfrm>
          <a:prstGeom prst="rect">
            <a:avLst/>
          </a:prstGeom>
        </p:spPr>
        <p:txBody>
          <a:bodyPr/>
          <a:lstStyle>
            <a:lvl1pPr marL="457167" indent="-457167">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26" indent="-380972">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11" y="1600201"/>
            <a:ext cx="5172892" cy="4191000"/>
          </a:xfrm>
          <a:prstGeom prst="rect">
            <a:avLst/>
          </a:prstGeom>
        </p:spPr>
        <p:txBody>
          <a:bodyPr/>
          <a:lstStyle>
            <a:lvl1pPr marL="457167" indent="-457167">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26" indent="-380972">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3"/>
            <a:ext cx="12192000" cy="230399"/>
          </a:xfrm>
          <a:prstGeom prst="rect">
            <a:avLst/>
          </a:prstGeom>
        </p:spPr>
      </p:pic>
    </p:spTree>
    <p:extLst>
      <p:ext uri="{BB962C8B-B14F-4D97-AF65-F5344CB8AC3E}">
        <p14:creationId xmlns:p14="http://schemas.microsoft.com/office/powerpoint/2010/main" val="327530235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userDrawn="1"/>
        </p:nvSpPr>
        <p:spPr>
          <a:xfrm>
            <a:off x="127218" y="4049187"/>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a:extLst>
              <a:ext uri="{FF2B5EF4-FFF2-40B4-BE49-F238E27FC236}">
                <a16:creationId xmlns:a16="http://schemas.microsoft.com/office/drawing/2014/main" id="{86526D09-8127-4A81-B770-A8FC6245C774}"/>
              </a:ext>
            </a:extLst>
          </p:cNvPr>
          <p:cNvGrpSpPr/>
          <p:nvPr userDrawn="1"/>
        </p:nvGrpSpPr>
        <p:grpSpPr>
          <a:xfrm>
            <a:off x="0" y="5675086"/>
            <a:ext cx="12192000" cy="1182914"/>
            <a:chOff x="0" y="-11827"/>
            <a:chExt cx="9144000" cy="170018"/>
          </a:xfrm>
        </p:grpSpPr>
        <p:sp>
          <p:nvSpPr>
            <p:cNvPr id="7" name="bk object 25">
              <a:extLst>
                <a:ext uri="{FF2B5EF4-FFF2-40B4-BE49-F238E27FC236}">
                  <a16:creationId xmlns:a16="http://schemas.microsoft.com/office/drawing/2014/main" id="{D2B650CA-A85E-4F14-B69A-114F1AC71E5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8" name="bk object 26">
              <a:extLst>
                <a:ext uri="{FF2B5EF4-FFF2-40B4-BE49-F238E27FC236}">
                  <a16:creationId xmlns:a16="http://schemas.microsoft.com/office/drawing/2014/main" id="{C645D4BD-0C9B-4E33-9FAD-69F09CDBABB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9" name="bk object 27">
              <a:extLst>
                <a:ext uri="{FF2B5EF4-FFF2-40B4-BE49-F238E27FC236}">
                  <a16:creationId xmlns:a16="http://schemas.microsoft.com/office/drawing/2014/main" id="{53F5EAF7-44AE-4DA0-A66F-7457F8E97247}"/>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10" name="bk object 28">
              <a:extLst>
                <a:ext uri="{FF2B5EF4-FFF2-40B4-BE49-F238E27FC236}">
                  <a16:creationId xmlns:a16="http://schemas.microsoft.com/office/drawing/2014/main" id="{6E72D0F0-942E-439C-B474-A2ED6D1D1896}"/>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1" name="bk object 29">
              <a:extLst>
                <a:ext uri="{FF2B5EF4-FFF2-40B4-BE49-F238E27FC236}">
                  <a16:creationId xmlns:a16="http://schemas.microsoft.com/office/drawing/2014/main" id="{E926208D-BD33-4667-B501-F0C54FE47583}"/>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2" name="bk object 30">
              <a:extLst>
                <a:ext uri="{FF2B5EF4-FFF2-40B4-BE49-F238E27FC236}">
                  <a16:creationId xmlns:a16="http://schemas.microsoft.com/office/drawing/2014/main" id="{674CBAFF-F854-4B57-9205-98C19A1D26EC}"/>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3" name="bk object 31">
              <a:extLst>
                <a:ext uri="{FF2B5EF4-FFF2-40B4-BE49-F238E27FC236}">
                  <a16:creationId xmlns:a16="http://schemas.microsoft.com/office/drawing/2014/main" id="{E8E051EE-6DB1-421F-A774-48B9DAF2ADFF}"/>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4" name="bk object 32">
              <a:extLst>
                <a:ext uri="{FF2B5EF4-FFF2-40B4-BE49-F238E27FC236}">
                  <a16:creationId xmlns:a16="http://schemas.microsoft.com/office/drawing/2014/main" id="{1713FC97-638B-42A2-AAB4-9FBCBB80E5DD}"/>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spTree>
    <p:extLst>
      <p:ext uri="{BB962C8B-B14F-4D97-AF65-F5344CB8AC3E}">
        <p14:creationId xmlns:p14="http://schemas.microsoft.com/office/powerpoint/2010/main" val="876294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98166" y="1887986"/>
            <a:ext cx="7561277" cy="1325820"/>
          </a:xfrm>
        </p:spPr>
        <p:txBody>
          <a:bodyPr>
            <a:noAutofit/>
          </a:bodyPr>
          <a:lstStyle>
            <a:lvl1pPr algn="l">
              <a:defRPr sz="4000" b="1" i="0" cap="all" baseline="0">
                <a:solidFill>
                  <a:schemeClr val="accent5"/>
                </a:solidFill>
                <a:latin typeface="Avenir Next LT Pro Demi" panose="020B0704020202020204" pitchFamily="34" charset="0"/>
                <a:ea typeface="Batang" panose="02030600000101010101" pitchFamily="18" charset="-127"/>
              </a:defRPr>
            </a:lvl1pPr>
          </a:lstStyle>
          <a:p>
            <a:r>
              <a:rPr lang="en-US"/>
              <a:t>Click to edit Master title style</a:t>
            </a:r>
          </a:p>
        </p:txBody>
      </p:sp>
      <p:sp>
        <p:nvSpPr>
          <p:cNvPr id="10" name="Subtitle 2"/>
          <p:cNvSpPr>
            <a:spLocks noGrp="1"/>
          </p:cNvSpPr>
          <p:nvPr>
            <p:ph type="subTitle" idx="1"/>
          </p:nvPr>
        </p:nvSpPr>
        <p:spPr>
          <a:xfrm>
            <a:off x="1398166" y="3370570"/>
            <a:ext cx="7561277" cy="719569"/>
          </a:xfrm>
        </p:spPr>
        <p:txBody>
          <a:bodyPr>
            <a:normAutofit/>
          </a:bodyPr>
          <a:lstStyle>
            <a:lvl1pPr marL="0" indent="0" algn="l">
              <a:buNone/>
              <a:defRPr sz="2800" b="0" i="0">
                <a:solidFill>
                  <a:srgbClr val="FFFFFF"/>
                </a:solidFill>
                <a:latin typeface="Avenir Next LT Pro" panose="020B0504020202020204" pitchFamily="34"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7" name="Text Placeholder 3"/>
          <p:cNvSpPr>
            <a:spLocks noGrp="1"/>
          </p:cNvSpPr>
          <p:nvPr>
            <p:ph type="body" idx="10"/>
          </p:nvPr>
        </p:nvSpPr>
        <p:spPr>
          <a:xfrm>
            <a:off x="1398166" y="4908710"/>
            <a:ext cx="5736965" cy="365125"/>
          </a:xfrm>
        </p:spPr>
        <p:txBody>
          <a:bodyPr>
            <a:normAutofit/>
          </a:bodyPr>
          <a:lstStyle>
            <a:lvl1pPr marL="0" indent="0">
              <a:buNone/>
              <a:defRPr sz="2000" b="0" i="0">
                <a:solidFill>
                  <a:srgbClr val="FFFFFF"/>
                </a:solidFill>
                <a:latin typeface="AvenirNext LT Pro Regular" panose="020B0504020202020204" pitchFamily="34" charset="77"/>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8" name="Content Placeholder 4"/>
          <p:cNvSpPr>
            <a:spLocks noGrp="1"/>
          </p:cNvSpPr>
          <p:nvPr>
            <p:ph sz="quarter" idx="12"/>
          </p:nvPr>
        </p:nvSpPr>
        <p:spPr>
          <a:xfrm>
            <a:off x="1399118" y="5978426"/>
            <a:ext cx="5736167" cy="652527"/>
          </a:xfrm>
        </p:spPr>
        <p:txBody>
          <a:bodyPr>
            <a:noAutofit/>
          </a:bodyPr>
          <a:lstStyle>
            <a:lvl1pPr>
              <a:spcBef>
                <a:spcPts val="0"/>
              </a:spcBef>
              <a:defRPr lang="en-US" sz="2133" smtClean="0">
                <a:latin typeface="Avenir Next LT Pro" panose="020B0504020202020204"/>
                <a:ea typeface="+mn-ea"/>
                <a:cs typeface="+mn-cs"/>
              </a:defRPr>
            </a:lvl1pPr>
            <a:lvl2pPr>
              <a:defRPr lang="en-US" sz="2400" smtClean="0">
                <a:latin typeface="Avenir Next LT Pro" panose="020B0504020202020204"/>
                <a:ea typeface="+mn-ea"/>
                <a:cs typeface="+mn-cs"/>
              </a:defRPr>
            </a:lvl2pPr>
            <a:lvl3pPr>
              <a:defRPr lang="en-US" smtClean="0">
                <a:latin typeface="Avenir Next LT Pro" panose="020B0504020202020204"/>
                <a:ea typeface="+mn-ea"/>
                <a:cs typeface="+mn-cs"/>
              </a:defRPr>
            </a:lvl3pPr>
            <a:lvl4pPr>
              <a:defRPr lang="en-US" sz="2400" smtClean="0">
                <a:latin typeface="Avenir Next LT Pro" panose="020B0504020202020204"/>
                <a:ea typeface="+mn-ea"/>
                <a:cs typeface="+mn-cs"/>
              </a:defRPr>
            </a:lvl4pPr>
            <a:lvl5pPr>
              <a:defRPr lang="en-US" sz="2400">
                <a:latin typeface="Avenir Next LT Pro" panose="020B0504020202020204"/>
                <a:ea typeface="+mn-ea"/>
                <a:cs typeface="+mn-cs"/>
              </a:defRPr>
            </a:lvl5pPr>
          </a:lstStyle>
          <a:p>
            <a:pPr lvl="0"/>
            <a:r>
              <a:rPr lang="en-US"/>
              <a:t>Click to edit Master text styles</a:t>
            </a:r>
          </a:p>
        </p:txBody>
      </p:sp>
      <p:pic>
        <p:nvPicPr>
          <p:cNvPr id="7" name="Picture 5">
            <a:extLst>
              <a:ext uri="{FF2B5EF4-FFF2-40B4-BE49-F238E27FC236}">
                <a16:creationId xmlns:a16="http://schemas.microsoft.com/office/drawing/2014/main" id="{7233A49C-5C94-EC44-89C0-B450714E6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5600" y="5882218"/>
            <a:ext cx="1407584"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6"/>
          <p:cNvSpPr>
            <a:spLocks noGrp="1"/>
          </p:cNvSpPr>
          <p:nvPr>
            <p:ph type="pic" sz="quarter" idx="11"/>
          </p:nvPr>
        </p:nvSpPr>
        <p:spPr>
          <a:xfrm>
            <a:off x="10530627" y="5889033"/>
            <a:ext cx="1366188" cy="734536"/>
          </a:xfrm>
        </p:spPr>
        <p:txBody>
          <a:bodyPr rtlCol="0">
            <a:normAutofit/>
          </a:bodyPr>
          <a:lstStyle>
            <a:lvl1pPr>
              <a:defRPr sz="1600"/>
            </a:lvl1pPr>
          </a:lstStyle>
          <a:p>
            <a:pPr lvl="0"/>
            <a:r>
              <a:rPr lang="en-US" noProof="0" dirty="0"/>
              <a:t>Click icon to add picture</a:t>
            </a:r>
          </a:p>
        </p:txBody>
      </p:sp>
    </p:spTree>
    <p:extLst>
      <p:ext uri="{BB962C8B-B14F-4D97-AF65-F5344CB8AC3E}">
        <p14:creationId xmlns:p14="http://schemas.microsoft.com/office/powerpoint/2010/main" val="2915839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98166" y="1887986"/>
            <a:ext cx="7561277" cy="1325820"/>
          </a:xfrm>
        </p:spPr>
        <p:txBody>
          <a:bodyPr>
            <a:noAutofit/>
          </a:bodyPr>
          <a:lstStyle>
            <a:lvl1pPr algn="l">
              <a:defRPr sz="4000" b="1" i="0" cap="all" baseline="0">
                <a:solidFill>
                  <a:schemeClr val="accent5"/>
                </a:solidFill>
                <a:latin typeface="Avenir Next LT Pro Demi" panose="020B0704020202020204" pitchFamily="34" charset="0"/>
                <a:ea typeface="Batang" panose="02030600000101010101" pitchFamily="18" charset="-127"/>
              </a:defRPr>
            </a:lvl1pPr>
          </a:lstStyle>
          <a:p>
            <a:r>
              <a:rPr lang="en-US"/>
              <a:t>Click to edit Master title style</a:t>
            </a:r>
          </a:p>
        </p:txBody>
      </p:sp>
      <p:sp>
        <p:nvSpPr>
          <p:cNvPr id="10" name="Subtitle 2"/>
          <p:cNvSpPr>
            <a:spLocks noGrp="1"/>
          </p:cNvSpPr>
          <p:nvPr>
            <p:ph type="subTitle" idx="1"/>
          </p:nvPr>
        </p:nvSpPr>
        <p:spPr>
          <a:xfrm>
            <a:off x="1398166" y="3370570"/>
            <a:ext cx="7561277" cy="719569"/>
          </a:xfrm>
        </p:spPr>
        <p:txBody>
          <a:bodyPr>
            <a:normAutofit/>
          </a:bodyPr>
          <a:lstStyle>
            <a:lvl1pPr marL="0" indent="0" algn="l">
              <a:buNone/>
              <a:defRPr sz="2800" b="0" i="0">
                <a:solidFill>
                  <a:srgbClr val="FFFFFF"/>
                </a:solidFill>
                <a:latin typeface="Avenir Next LT Pro" panose="020B0504020202020204" pitchFamily="34"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7" name="Text Placeholder 3"/>
          <p:cNvSpPr>
            <a:spLocks noGrp="1"/>
          </p:cNvSpPr>
          <p:nvPr>
            <p:ph type="body" idx="10"/>
          </p:nvPr>
        </p:nvSpPr>
        <p:spPr>
          <a:xfrm>
            <a:off x="1398166" y="4908710"/>
            <a:ext cx="5736965" cy="365125"/>
          </a:xfrm>
        </p:spPr>
        <p:txBody>
          <a:bodyPr>
            <a:normAutofit/>
          </a:bodyPr>
          <a:lstStyle>
            <a:lvl1pPr marL="0" indent="0">
              <a:buNone/>
              <a:defRPr sz="2000" b="0" i="0">
                <a:solidFill>
                  <a:srgbClr val="FFFFFF"/>
                </a:solidFill>
                <a:latin typeface="Avenir Next LT Pro" panose="020B0504020202020204" pitchFamily="34" charset="77"/>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Content Placeholder 4"/>
          <p:cNvSpPr>
            <a:spLocks noGrp="1"/>
          </p:cNvSpPr>
          <p:nvPr>
            <p:ph sz="quarter" idx="11"/>
          </p:nvPr>
        </p:nvSpPr>
        <p:spPr>
          <a:xfrm>
            <a:off x="1399118" y="5978426"/>
            <a:ext cx="5736167" cy="652527"/>
          </a:xfrm>
        </p:spPr>
        <p:txBody>
          <a:bodyPr>
            <a:noAutofit/>
          </a:bodyPr>
          <a:lstStyle>
            <a:lvl1pPr>
              <a:spcBef>
                <a:spcPts val="0"/>
              </a:spcBef>
              <a:defRPr lang="en-US" sz="2133" smtClean="0">
                <a:latin typeface="Avenir Next LT Pro" panose="020B0504020202020204"/>
                <a:ea typeface="+mn-ea"/>
                <a:cs typeface="+mn-cs"/>
              </a:defRPr>
            </a:lvl1pPr>
            <a:lvl2pPr>
              <a:defRPr lang="en-US" sz="2400" smtClean="0">
                <a:latin typeface="Avenir Next LT Pro" panose="020B0504020202020204"/>
                <a:ea typeface="+mn-ea"/>
                <a:cs typeface="+mn-cs"/>
              </a:defRPr>
            </a:lvl2pPr>
            <a:lvl3pPr>
              <a:defRPr lang="en-US" smtClean="0">
                <a:latin typeface="Avenir Next LT Pro" panose="020B0504020202020204"/>
                <a:ea typeface="+mn-ea"/>
                <a:cs typeface="+mn-cs"/>
              </a:defRPr>
            </a:lvl3pPr>
            <a:lvl4pPr>
              <a:defRPr lang="en-US" sz="2400" smtClean="0">
                <a:latin typeface="Avenir Next LT Pro" panose="020B0504020202020204"/>
                <a:ea typeface="+mn-ea"/>
                <a:cs typeface="+mn-cs"/>
              </a:defRPr>
            </a:lvl4pPr>
            <a:lvl5pPr>
              <a:defRPr lang="en-US" sz="2400">
                <a:latin typeface="Avenir Next LT Pro" panose="020B0504020202020204"/>
                <a:ea typeface="+mn-ea"/>
                <a:cs typeface="+mn-cs"/>
              </a:defRPr>
            </a:lvl5pPr>
          </a:lstStyle>
          <a:p>
            <a:pPr lvl="0"/>
            <a:r>
              <a:rPr lang="en-US"/>
              <a:t>Click to edit Master text styles</a:t>
            </a:r>
          </a:p>
        </p:txBody>
      </p:sp>
      <p:pic>
        <p:nvPicPr>
          <p:cNvPr id="8" name="Picture 5">
            <a:extLst>
              <a:ext uri="{FF2B5EF4-FFF2-40B4-BE49-F238E27FC236}">
                <a16:creationId xmlns:a16="http://schemas.microsoft.com/office/drawing/2014/main" id="{C3703C7C-5A0C-0A48-A705-204336F942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5600" y="5882218"/>
            <a:ext cx="1407584"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6"/>
          <p:cNvSpPr>
            <a:spLocks noGrp="1"/>
          </p:cNvSpPr>
          <p:nvPr>
            <p:ph type="pic" sz="quarter" idx="12"/>
          </p:nvPr>
        </p:nvSpPr>
        <p:spPr>
          <a:xfrm>
            <a:off x="10530627" y="5889033"/>
            <a:ext cx="1366188" cy="734536"/>
          </a:xfrm>
        </p:spPr>
        <p:txBody>
          <a:bodyPr rtlCol="0">
            <a:normAutofit/>
          </a:bodyPr>
          <a:lstStyle>
            <a:lvl1pPr>
              <a:defRPr sz="1600"/>
            </a:lvl1pPr>
          </a:lstStyle>
          <a:p>
            <a:pPr lvl="0"/>
            <a:r>
              <a:rPr lang="en-US" noProof="0" dirty="0"/>
              <a:t>Click icon to add picture</a:t>
            </a:r>
          </a:p>
        </p:txBody>
      </p:sp>
    </p:spTree>
    <p:extLst>
      <p:ext uri="{BB962C8B-B14F-4D97-AF65-F5344CB8AC3E}">
        <p14:creationId xmlns:p14="http://schemas.microsoft.com/office/powerpoint/2010/main" val="1877776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1" y="-1"/>
            <a:ext cx="11582401" cy="1096161"/>
          </a:xfrm>
        </p:spPr>
        <p:txBody>
          <a:bodyPr>
            <a:normAutofit/>
          </a:bodyPr>
          <a:lstStyle>
            <a:lvl1pPr algn="l">
              <a:defRPr sz="4267"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idx="1"/>
          </p:nvPr>
        </p:nvSpPr>
        <p:spPr>
          <a:xfrm>
            <a:off x="603251" y="1460500"/>
            <a:ext cx="11404191" cy="4665664"/>
          </a:xfrm>
        </p:spPr>
        <p:txBody>
          <a:bodyPr/>
          <a:lstStyle>
            <a:lvl1pPr marL="0" indent="0">
              <a:buNone/>
              <a:defRPr sz="3200" b="0" i="0">
                <a:latin typeface="Avenir Next LT Pro" panose="020B0504020202020204" pitchFamily="34" charset="77"/>
              </a:defRPr>
            </a:lvl1pPr>
            <a:lvl2pPr marL="742932" indent="-285744">
              <a:buClr>
                <a:schemeClr val="tx1"/>
              </a:buClr>
              <a:buFont typeface="Arial" panose="020B0604020202020204" pitchFamily="34" charset="0"/>
              <a:buChar char="•"/>
              <a:defRPr sz="2667" b="0" i="0">
                <a:latin typeface="Avenir Next LT Pro" panose="020B0504020202020204" pitchFamily="34" charset="77"/>
              </a:defRPr>
            </a:lvl2pPr>
            <a:lvl3pPr marL="1142971" indent="-228594">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3">
            <a:extLst>
              <a:ext uri="{FF2B5EF4-FFF2-40B4-BE49-F238E27FC236}">
                <a16:creationId xmlns:a16="http://schemas.microsoft.com/office/drawing/2014/main" id="{6657FA5B-CBE1-E24D-BF34-09430E09D796}"/>
              </a:ext>
            </a:extLst>
          </p:cNvPr>
          <p:cNvSpPr>
            <a:spLocks noGrp="1"/>
          </p:cNvSpPr>
          <p:nvPr>
            <p:ph type="sldNum" sz="quarter" idx="10"/>
          </p:nvPr>
        </p:nvSpPr>
        <p:spPr/>
        <p:txBody>
          <a:bodyPr/>
          <a:lstStyle>
            <a:lvl1pPr>
              <a:defRPr/>
            </a:lvl1pPr>
          </a:lstStyle>
          <a:p>
            <a:pPr>
              <a:defRPr/>
            </a:pPr>
            <a:fld id="{F00CBC20-E6D7-574B-ACBF-FDCADD95A7A4}" type="slidenum">
              <a:rPr lang="en-US"/>
              <a:pPr>
                <a:defRPr/>
              </a:pPr>
              <a:t>‹#›</a:t>
            </a:fld>
            <a:endParaRPr lang="en-US" dirty="0"/>
          </a:p>
        </p:txBody>
      </p:sp>
    </p:spTree>
    <p:extLst>
      <p:ext uri="{BB962C8B-B14F-4D97-AF65-F5344CB8AC3E}">
        <p14:creationId xmlns:p14="http://schemas.microsoft.com/office/powerpoint/2010/main" val="20924595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6"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theme" Target="../theme/theme2.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image" Target="../media/image3.jpeg"/><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image" Target="../media/image3.jpe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4.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4C07E-5164-4D00-86DD-F73FD4EB4A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306DF7-4E36-47C5-869B-B942802662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6764E-2D17-4B26-AF07-457DF8390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2D435-8EB2-4B14-83D0-85CE5CE5CD37}" type="datetimeFigureOut">
              <a:rPr lang="en-US" smtClean="0"/>
              <a:t>7/29/2022</a:t>
            </a:fld>
            <a:endParaRPr lang="en-US" dirty="0"/>
          </a:p>
        </p:txBody>
      </p:sp>
      <p:sp>
        <p:nvSpPr>
          <p:cNvPr id="5" name="Footer Placeholder 4">
            <a:extLst>
              <a:ext uri="{FF2B5EF4-FFF2-40B4-BE49-F238E27FC236}">
                <a16:creationId xmlns:a16="http://schemas.microsoft.com/office/drawing/2014/main" id="{3B49B2CC-8BA1-4006-B724-FC7BDC858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15576BB-67DE-4593-9C97-FAF1C16F7A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8E7D-0782-4402-876D-ACDA350B323A}" type="slidenum">
              <a:rPr lang="en-US" smtClean="0"/>
              <a:t>‹#›</a:t>
            </a:fld>
            <a:endParaRPr lang="en-US" dirty="0"/>
          </a:p>
        </p:txBody>
      </p:sp>
    </p:spTree>
    <p:extLst>
      <p:ext uri="{BB962C8B-B14F-4D97-AF65-F5344CB8AC3E}">
        <p14:creationId xmlns:p14="http://schemas.microsoft.com/office/powerpoint/2010/main" val="4127444834"/>
      </p:ext>
    </p:extLst>
  </p:cSld>
  <p:clrMap bg1="lt1" tx1="dk1" bg2="lt2" tx2="dk2" accent1="accent1" accent2="accent2" accent3="accent3" accent4="accent4" accent5="accent5" accent6="accent6" hlink="hlink" folHlink="folHlink"/>
  <p:sldLayoutIdLst>
    <p:sldLayoutId id="2147483650" r:id="rId1"/>
    <p:sldLayoutId id="2147483657" r:id="rId2"/>
    <p:sldLayoutId id="2147483656" r:id="rId3"/>
    <p:sldLayoutId id="2147483651" r:id="rId4"/>
    <p:sldLayoutId id="2147483653" r:id="rId5"/>
    <p:sldLayoutId id="214748365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9D1C6B3-3476-5F45-A0E4-E43526460E2F}"/>
              </a:ext>
            </a:extLst>
          </p:cNvPr>
          <p:cNvSpPr>
            <a:spLocks noGrp="1" noChangeArrowheads="1"/>
          </p:cNvSpPr>
          <p:nvPr>
            <p:ph type="title"/>
          </p:nvPr>
        </p:nvSpPr>
        <p:spPr bwMode="auto">
          <a:xfrm>
            <a:off x="0" y="0"/>
            <a:ext cx="11582400" cy="1085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E089151-6A2C-B448-9419-27B763678F8F}"/>
              </a:ext>
            </a:extLst>
          </p:cNvPr>
          <p:cNvSpPr>
            <a:spLocks noGrp="1" noChangeArrowheads="1"/>
          </p:cNvSpPr>
          <p:nvPr>
            <p:ph type="body" idx="1"/>
          </p:nvPr>
        </p:nvSpPr>
        <p:spPr bwMode="auto">
          <a:xfrm>
            <a:off x="615951" y="1441451"/>
            <a:ext cx="11391900" cy="4684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5" name="Slide Number Placeholder 3">
            <a:extLst>
              <a:ext uri="{FF2B5EF4-FFF2-40B4-BE49-F238E27FC236}">
                <a16:creationId xmlns:a16="http://schemas.microsoft.com/office/drawing/2014/main" id="{234515FE-684F-9247-86CE-960366AF1EFC}"/>
              </a:ext>
            </a:extLst>
          </p:cNvPr>
          <p:cNvSpPr>
            <a:spLocks noGrp="1"/>
          </p:cNvSpPr>
          <p:nvPr>
            <p:ph type="sldNum" sz="quarter" idx="4"/>
          </p:nvPr>
        </p:nvSpPr>
        <p:spPr>
          <a:xfrm>
            <a:off x="11391901" y="6314018"/>
            <a:ext cx="615951" cy="366183"/>
          </a:xfrm>
          <a:prstGeom prst="rect">
            <a:avLst/>
          </a:prstGeom>
        </p:spPr>
        <p:txBody>
          <a:bodyPr vert="horz" lIns="91440" tIns="45720" rIns="91440" bIns="45720" rtlCol="0" anchor="ctr"/>
          <a:lstStyle>
            <a:lvl1pPr algn="r" eaLnBrk="1" fontAlgn="auto" hangingPunct="1">
              <a:spcBef>
                <a:spcPts val="0"/>
              </a:spcBef>
              <a:spcAft>
                <a:spcPts val="0"/>
              </a:spcAft>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565C83F1-25E0-7D43-8C77-8F8B1BC0C2EE}" type="slidenum">
              <a:rPr lang="en-US"/>
              <a:pPr>
                <a:defRPr/>
              </a:pPr>
              <a:t>‹#›</a:t>
            </a:fld>
            <a:endParaRPr lang="en-US" dirty="0"/>
          </a:p>
        </p:txBody>
      </p:sp>
    </p:spTree>
    <p:extLst>
      <p:ext uri="{BB962C8B-B14F-4D97-AF65-F5344CB8AC3E}">
        <p14:creationId xmlns:p14="http://schemas.microsoft.com/office/powerpoint/2010/main" val="34833912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hdr="0" ftr="0" dt="0"/>
  <p:txStyles>
    <p:titleStyle>
      <a:lvl1pPr algn="l" defTabSz="457189" rtl="0" eaLnBrk="1" fontAlgn="base" hangingPunct="1">
        <a:spcBef>
          <a:spcPct val="0"/>
        </a:spcBef>
        <a:spcAft>
          <a:spcPct val="0"/>
        </a:spcAft>
        <a:defRPr sz="4267" b="1"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1pPr>
      <a:lvl2pPr algn="l" defTabSz="457189" rtl="0" eaLnBrk="1" fontAlgn="base" hangingPunct="1">
        <a:spcBef>
          <a:spcPct val="0"/>
        </a:spcBef>
        <a:spcAft>
          <a:spcPct val="0"/>
        </a:spcAft>
        <a:defRPr sz="4267"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2pPr>
      <a:lvl3pPr algn="l" defTabSz="457189" rtl="0" eaLnBrk="1" fontAlgn="base" hangingPunct="1">
        <a:spcBef>
          <a:spcPct val="0"/>
        </a:spcBef>
        <a:spcAft>
          <a:spcPct val="0"/>
        </a:spcAft>
        <a:defRPr sz="4267"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3pPr>
      <a:lvl4pPr algn="l" defTabSz="457189" rtl="0" eaLnBrk="1" fontAlgn="base" hangingPunct="1">
        <a:spcBef>
          <a:spcPct val="0"/>
        </a:spcBef>
        <a:spcAft>
          <a:spcPct val="0"/>
        </a:spcAft>
        <a:defRPr sz="4267"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algn="l" defTabSz="457189" rtl="0" eaLnBrk="1" fontAlgn="base" hangingPunct="1">
        <a:spcBef>
          <a:spcPct val="0"/>
        </a:spcBef>
        <a:spcAft>
          <a:spcPct val="0"/>
        </a:spcAft>
        <a:defRPr sz="4267"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609585" algn="l" defTabSz="457189" rtl="0" eaLnBrk="1" fontAlgn="base" hangingPunct="1">
        <a:spcBef>
          <a:spcPct val="0"/>
        </a:spcBef>
        <a:spcAft>
          <a:spcPct val="0"/>
        </a:spcAft>
        <a:defRPr sz="4267"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6pPr>
      <a:lvl7pPr marL="1219170" algn="l" defTabSz="457189" rtl="0" eaLnBrk="1" fontAlgn="base" hangingPunct="1">
        <a:spcBef>
          <a:spcPct val="0"/>
        </a:spcBef>
        <a:spcAft>
          <a:spcPct val="0"/>
        </a:spcAft>
        <a:defRPr sz="4267"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7pPr>
      <a:lvl8pPr marL="1828754" algn="l" defTabSz="457189" rtl="0" eaLnBrk="1" fontAlgn="base" hangingPunct="1">
        <a:spcBef>
          <a:spcPct val="0"/>
        </a:spcBef>
        <a:spcAft>
          <a:spcPct val="0"/>
        </a:spcAft>
        <a:defRPr sz="4267"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8pPr>
      <a:lvl9pPr marL="2438339" algn="l" defTabSz="457189" rtl="0" eaLnBrk="1" fontAlgn="base" hangingPunct="1">
        <a:spcBef>
          <a:spcPct val="0"/>
        </a:spcBef>
        <a:spcAft>
          <a:spcPct val="0"/>
        </a:spcAft>
        <a:defRPr sz="4267"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9pPr>
    </p:titleStyle>
    <p:bodyStyle>
      <a:lvl1pPr algn="l" defTabSz="457189" rtl="0" eaLnBrk="1" fontAlgn="base" hangingPunct="1">
        <a:spcBef>
          <a:spcPct val="20000"/>
        </a:spcBef>
        <a:spcAft>
          <a:spcPct val="0"/>
        </a:spcAft>
        <a:buFont typeface="Arial" panose="020B0604020202020204" pitchFamily="34" charset="0"/>
        <a:defRPr sz="32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742932" indent="-285744" algn="l" defTabSz="457189" rtl="0" eaLnBrk="1" fontAlgn="base" hangingPunct="1">
        <a:spcBef>
          <a:spcPct val="20000"/>
        </a:spcBef>
        <a:spcAft>
          <a:spcPct val="0"/>
        </a:spcAft>
        <a:buClr>
          <a:schemeClr val="tx1"/>
        </a:buClr>
        <a:buFont typeface="Arial" panose="020B0604020202020204" pitchFamily="34" charset="0"/>
        <a:buChar char="•"/>
        <a:defRPr sz="2667"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1142971" indent="-228594" algn="l" defTabSz="457189"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600160" indent="-228594" algn="l" defTabSz="457189" rtl="0" eaLnBrk="1" fontAlgn="base" hangingPunct="1">
        <a:spcBef>
          <a:spcPct val="20000"/>
        </a:spcBef>
        <a:spcAft>
          <a:spcPct val="0"/>
        </a:spcAft>
        <a:buClr>
          <a:schemeClr val="tx1"/>
        </a:buClr>
        <a:buFont typeface="Arial" panose="020B0604020202020204" pitchFamily="34" charset="0"/>
        <a:buChar char="–"/>
        <a:defRPr sz="1867"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2057349" indent="-228594" algn="l" defTabSz="457189" rtl="0" eaLnBrk="1" fontAlgn="base" hangingPunct="1">
        <a:spcBef>
          <a:spcPct val="20000"/>
        </a:spcBef>
        <a:spcAft>
          <a:spcPct val="0"/>
        </a:spcAft>
        <a:buClr>
          <a:schemeClr val="tx1"/>
        </a:buClr>
        <a:buFont typeface="Arial" panose="020B0604020202020204" pitchFamily="34" charset="0"/>
        <a:buChar char="»"/>
        <a:defRPr sz="1867"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1582400" cy="108497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15951" y="1441452"/>
            <a:ext cx="11391492" cy="46847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Slide Number Placeholder 5">
            <a:extLst>
              <a:ext uri="{FF2B5EF4-FFF2-40B4-BE49-F238E27FC236}">
                <a16:creationId xmlns:a16="http://schemas.microsoft.com/office/drawing/2014/main" id="{1446B4D3-0040-7C4D-A395-09CF69D5C115}"/>
              </a:ext>
            </a:extLst>
          </p:cNvPr>
          <p:cNvSpPr>
            <a:spLocks noGrp="1"/>
          </p:cNvSpPr>
          <p:nvPr>
            <p:ph type="sldNum" sz="quarter" idx="4"/>
          </p:nvPr>
        </p:nvSpPr>
        <p:spPr>
          <a:xfrm>
            <a:off x="11392887" y="6313133"/>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61869746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Lst>
  <p:hf hdr="0" ftr="0" dt="0"/>
  <p:txStyles>
    <p:titleStyle>
      <a:lvl1pPr algn="l" defTabSz="457189" rtl="0" eaLnBrk="1" latinLnBrk="0" hangingPunct="1">
        <a:spcBef>
          <a:spcPct val="0"/>
        </a:spcBef>
        <a:buNone/>
        <a:defRPr sz="4267" b="1"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1pPr>
    </p:titleStyle>
    <p:bodyStyle>
      <a:lvl1pPr marL="0" indent="0" algn="l" defTabSz="457189" rtl="0" eaLnBrk="1" latinLnBrk="0" hangingPunct="1">
        <a:spcBef>
          <a:spcPct val="20000"/>
        </a:spcBef>
        <a:buFont typeface="Arial"/>
        <a:buNone/>
        <a:defRPr sz="32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742932" indent="-285744" algn="l" defTabSz="457189" rtl="0" eaLnBrk="1" latinLnBrk="0" hangingPunct="1">
        <a:spcBef>
          <a:spcPct val="20000"/>
        </a:spcBef>
        <a:buClr>
          <a:schemeClr val="tx1"/>
        </a:buClr>
        <a:buFont typeface="Arial" panose="020B0604020202020204" pitchFamily="34" charset="0"/>
        <a:buChar char="•"/>
        <a:defRPr sz="2667"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1142971" indent="-228594" algn="l" defTabSz="457189" rtl="0" eaLnBrk="1" latinLnBrk="0" hangingPunct="1">
        <a:spcBef>
          <a:spcPct val="20000"/>
        </a:spcBef>
        <a:buClr>
          <a:schemeClr val="tx1"/>
        </a:buClr>
        <a:buFont typeface="Arial"/>
        <a:buChar char="•"/>
        <a:defRPr sz="24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600160" indent="-228594" algn="l" defTabSz="457189" rtl="0" eaLnBrk="1" latinLnBrk="0" hangingPunct="1">
        <a:spcBef>
          <a:spcPct val="20000"/>
        </a:spcBef>
        <a:buClr>
          <a:schemeClr val="tx1"/>
        </a:buClr>
        <a:buFont typeface="Arial"/>
        <a:buChar char="–"/>
        <a:defRPr sz="1867"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2057349" indent="-228594" algn="l" defTabSz="457189" rtl="0" eaLnBrk="1" latinLnBrk="0" hangingPunct="1">
        <a:spcBef>
          <a:spcPct val="20000"/>
        </a:spcBef>
        <a:buClr>
          <a:schemeClr val="tx1"/>
        </a:buClr>
        <a:buFont typeface="Arial"/>
        <a:buChar char="»"/>
        <a:defRPr sz="1867"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1582400" cy="108497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15951" y="1441453"/>
            <a:ext cx="11391492" cy="46847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Slide Number Placeholder 5">
            <a:extLst>
              <a:ext uri="{FF2B5EF4-FFF2-40B4-BE49-F238E27FC236}">
                <a16:creationId xmlns:a16="http://schemas.microsoft.com/office/drawing/2014/main" id="{1446B4D3-0040-7C4D-A395-09CF69D5C115}"/>
              </a:ext>
            </a:extLst>
          </p:cNvPr>
          <p:cNvSpPr>
            <a:spLocks noGrp="1"/>
          </p:cNvSpPr>
          <p:nvPr>
            <p:ph type="sldNum" sz="quarter" idx="4"/>
          </p:nvPr>
        </p:nvSpPr>
        <p:spPr>
          <a:xfrm>
            <a:off x="11392887" y="6313134"/>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354165234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Lst>
  <p:hf hdr="0" ftr="0" dt="0"/>
  <p:txStyles>
    <p:titleStyle>
      <a:lvl1pPr algn="l" defTabSz="457178" rtl="0" eaLnBrk="1" latinLnBrk="0" hangingPunct="1">
        <a:spcBef>
          <a:spcPct val="0"/>
        </a:spcBef>
        <a:buNone/>
        <a:defRPr sz="4267" b="1"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1pPr>
    </p:titleStyle>
    <p:bodyStyle>
      <a:lvl1pPr marL="0" indent="0" algn="l" defTabSz="457178" rtl="0" eaLnBrk="1" latinLnBrk="0" hangingPunct="1">
        <a:spcBef>
          <a:spcPct val="20000"/>
        </a:spcBef>
        <a:buFont typeface="Arial"/>
        <a:buNone/>
        <a:defRPr sz="32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742913" indent="-285737" algn="l" defTabSz="457178" rtl="0" eaLnBrk="1" latinLnBrk="0" hangingPunct="1">
        <a:spcBef>
          <a:spcPct val="20000"/>
        </a:spcBef>
        <a:buClr>
          <a:schemeClr val="tx1"/>
        </a:buClr>
        <a:buFont typeface="Arial" panose="020B0604020202020204" pitchFamily="34" charset="0"/>
        <a:buChar char="•"/>
        <a:defRPr sz="2667"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1142942" indent="-228589" algn="l" defTabSz="457178" rtl="0" eaLnBrk="1" latinLnBrk="0" hangingPunct="1">
        <a:spcBef>
          <a:spcPct val="20000"/>
        </a:spcBef>
        <a:buClr>
          <a:schemeClr val="tx1"/>
        </a:buClr>
        <a:buFont typeface="Arial"/>
        <a:buChar char="•"/>
        <a:defRPr sz="24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600120" indent="-228589" algn="l" defTabSz="457178" rtl="0" eaLnBrk="1" latinLnBrk="0" hangingPunct="1">
        <a:spcBef>
          <a:spcPct val="20000"/>
        </a:spcBef>
        <a:buClr>
          <a:schemeClr val="tx1"/>
        </a:buClr>
        <a:buFont typeface="Arial"/>
        <a:buChar char="–"/>
        <a:defRPr sz="1867"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2057298" indent="-228589" algn="l" defTabSz="457178" rtl="0" eaLnBrk="1" latinLnBrk="0" hangingPunct="1">
        <a:spcBef>
          <a:spcPct val="20000"/>
        </a:spcBef>
        <a:buClr>
          <a:schemeClr val="tx1"/>
        </a:buClr>
        <a:buFont typeface="Arial"/>
        <a:buChar char="»"/>
        <a:defRPr sz="1867"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hyperlink" Target="https://pixabay.com/en/group-circle-community-hands-15784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54.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hyperlink" Target="mailto:bspb@cdc.gov" TargetMode="External"/><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8" Type="http://schemas.openxmlformats.org/officeDocument/2006/relationships/hyperlink" Target="mailto:edx@cdc.gov" TargetMode="External"/><Relationship Id="rId3" Type="http://schemas.openxmlformats.org/officeDocument/2006/relationships/image" Target="../media/image55.png"/><Relationship Id="rId7" Type="http://schemas.openxmlformats.org/officeDocument/2006/relationships/hyperlink" Target="https://www.cdc.gov/nndss/trc/index.html" TargetMode="External"/><Relationship Id="rId12" Type="http://schemas.openxmlformats.org/officeDocument/2006/relationships/image" Target="../media/image61.svg"/><Relationship Id="rId2" Type="http://schemas.openxmlformats.org/officeDocument/2006/relationships/notesSlide" Target="../notesSlides/notesSlide34.xml"/><Relationship Id="rId1" Type="http://schemas.openxmlformats.org/officeDocument/2006/relationships/slideLayout" Target="../slideLayouts/slideLayout20.xml"/><Relationship Id="rId6" Type="http://schemas.openxmlformats.org/officeDocument/2006/relationships/hyperlink" Target="https://www.cdc.gov/nndss/trc/news/index.html" TargetMode="External"/><Relationship Id="rId11" Type="http://schemas.openxmlformats.org/officeDocument/2006/relationships/image" Target="../media/image60.png"/><Relationship Id="rId5" Type="http://schemas.openxmlformats.org/officeDocument/2006/relationships/image" Target="../media/image57.svg"/><Relationship Id="rId10" Type="http://schemas.openxmlformats.org/officeDocument/2006/relationships/image" Target="../media/image59.svg"/><Relationship Id="rId4" Type="http://schemas.openxmlformats.org/officeDocument/2006/relationships/image" Target="../media/image56.png"/><Relationship Id="rId9" Type="http://schemas.openxmlformats.org/officeDocument/2006/relationships/image" Target="../media/image58.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hyperlink" Target="https://www.cdc.gov/nndss/trc/onboarding/overview.html"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phinvads.cdc.gov/vads/ViewValueSet.action?id=983BBA74-C532-424A-9A3D-35F692E147FD" TargetMode="External"/><Relationship Id="rId3" Type="http://schemas.openxmlformats.org/officeDocument/2006/relationships/hyperlink" Target="https://ndc.services.cdc.gov/mmgpage/tuberculosis-and-latent-tb-infection-message-mapping-guide/" TargetMode="External"/><Relationship Id="rId7" Type="http://schemas.openxmlformats.org/officeDocument/2006/relationships/hyperlink" Target="https://phinvads.cdc.gov/vads/ViewValueSet.action?id=51D7CC55-283E-4E7B-AC1A-CBC133C4E285" TargetMode="External"/><Relationship Id="rId2" Type="http://schemas.openxmlformats.org/officeDocument/2006/relationships/notesSlide" Target="../notesSlides/notesSlide4.xml"/><Relationship Id="rId1" Type="http://schemas.openxmlformats.org/officeDocument/2006/relationships/slideLayout" Target="../slideLayouts/slideLayout40.xml"/><Relationship Id="rId6" Type="http://schemas.openxmlformats.org/officeDocument/2006/relationships/hyperlink" Target="https://phinvads.cdc.gov/vads/ViewView.action?id=5BC68016-43B7-EB11-819F-005056ABE2F0" TargetMode="External"/><Relationship Id="rId5" Type="http://schemas.openxmlformats.org/officeDocument/2006/relationships/hyperlink" Target="https://phinvads.cdc.gov/vads/ViewView.action?id=A1286853-27EC-EC11-81AF-005056ABE2F0" TargetMode="External"/><Relationship Id="rId4" Type="http://schemas.openxmlformats.org/officeDocument/2006/relationships/hyperlink" Target="https://geocoding.geo.census.gov/geocoder/geographies/address?for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EBD0A98-F9EE-A248-9CCF-50A10F820EAF}"/>
              </a:ext>
            </a:extLst>
          </p:cNvPr>
          <p:cNvSpPr>
            <a:spLocks noGrp="1"/>
          </p:cNvSpPr>
          <p:nvPr>
            <p:ph type="ctrTitle"/>
          </p:nvPr>
        </p:nvSpPr>
        <p:spPr>
          <a:xfrm>
            <a:off x="1398166" y="1748398"/>
            <a:ext cx="7525701" cy="1325820"/>
          </a:xfrm>
        </p:spPr>
        <p:txBody>
          <a:bodyPr/>
          <a:lstStyle/>
          <a:p>
            <a:r>
              <a:rPr lang="en-US" dirty="0">
                <a:solidFill>
                  <a:schemeClr val="accent5"/>
                </a:solidFill>
              </a:rPr>
              <a:t>NNDSS </a:t>
            </a:r>
            <a:r>
              <a:rPr lang="en-US" dirty="0"/>
              <a:t>eSHARE </a:t>
            </a:r>
            <a:br>
              <a:rPr lang="en-US" dirty="0"/>
            </a:br>
            <a:r>
              <a:rPr lang="en-US" dirty="0"/>
              <a:t>July Special Session Webinar</a:t>
            </a:r>
            <a:endParaRPr lang="en-US" dirty="0">
              <a:solidFill>
                <a:schemeClr val="accent5"/>
              </a:solidFill>
            </a:endParaRPr>
          </a:p>
        </p:txBody>
      </p:sp>
      <p:pic>
        <p:nvPicPr>
          <p:cNvPr id="13" name="Picture 12" title="NNDSS branding element">
            <a:extLst>
              <a:ext uri="{FF2B5EF4-FFF2-40B4-BE49-F238E27FC236}">
                <a16:creationId xmlns:a16="http://schemas.microsoft.com/office/drawing/2014/main" id="{D669EB71-86CA-4751-8871-A96CB859690E}"/>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1557118" y="3537479"/>
            <a:ext cx="3838601" cy="1507756"/>
          </a:xfrm>
          <a:prstGeom prst="rect">
            <a:avLst/>
          </a:prstGeom>
        </p:spPr>
      </p:pic>
      <p:sp>
        <p:nvSpPr>
          <p:cNvPr id="14" name="Text Placeholder 5">
            <a:extLst>
              <a:ext uri="{FF2B5EF4-FFF2-40B4-BE49-F238E27FC236}">
                <a16:creationId xmlns:a16="http://schemas.microsoft.com/office/drawing/2014/main" id="{9F7837CA-08A1-44D4-B06C-A44BC24E6F03}"/>
              </a:ext>
            </a:extLst>
          </p:cNvPr>
          <p:cNvSpPr txBox="1">
            <a:spLocks/>
          </p:cNvSpPr>
          <p:nvPr/>
        </p:nvSpPr>
        <p:spPr>
          <a:xfrm>
            <a:off x="1398165" y="5032670"/>
            <a:ext cx="4155969" cy="401485"/>
          </a:xfrm>
          <a:prstGeom prst="rect">
            <a:avLst/>
          </a:prstGeom>
        </p:spPr>
        <p:txBody>
          <a:bodyPr vert="horz" lIns="121920" tIns="60960" rIns="121920" bIns="60960" rtlCol="0" anchor="t">
            <a:noAutofit/>
          </a:bodyPr>
          <a:lstStyle>
            <a:lvl1pPr marL="0" indent="0" algn="l" defTabSz="342900" rtl="0" eaLnBrk="1" latinLnBrk="0" hangingPunct="1">
              <a:spcBef>
                <a:spcPct val="20000"/>
              </a:spcBef>
              <a:buFont typeface="Arial"/>
              <a:buNone/>
              <a:defRPr sz="1500" b="0" i="0" kern="1200">
                <a:solidFill>
                  <a:srgbClr val="FFFFFF"/>
                </a:solidFill>
                <a:latin typeface="AvenirNext LT Pro Regular" panose="020B0504020202020204" pitchFamily="34" charset="77"/>
                <a:ea typeface="Helvetica Neue" panose="02000503000000020004" pitchFamily="2" charset="0"/>
                <a:cs typeface="Helvetica Neue" panose="02000503000000020004" pitchFamily="2" charset="0"/>
              </a:defRPr>
            </a:lvl1pPr>
            <a:lvl2pPr marL="342900" indent="0" algn="l" defTabSz="342900" rtl="0" eaLnBrk="1" latinLnBrk="0" hangingPunct="1">
              <a:spcBef>
                <a:spcPct val="20000"/>
              </a:spcBef>
              <a:buClr>
                <a:schemeClr val="tx1"/>
              </a:buClr>
              <a:buFont typeface="Arial" panose="020B0604020202020204" pitchFamily="34" charset="0"/>
              <a:buNone/>
              <a:defRPr sz="150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2pPr>
            <a:lvl3pPr marL="685800" indent="0" algn="l" defTabSz="342900" rtl="0" eaLnBrk="1" latinLnBrk="0" hangingPunct="1">
              <a:spcBef>
                <a:spcPct val="20000"/>
              </a:spcBef>
              <a:buClr>
                <a:schemeClr val="tx1"/>
              </a:buClr>
              <a:buFont typeface="Arial"/>
              <a:buNone/>
              <a:defRPr sz="135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0287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3716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7145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6pPr>
            <a:lvl7pPr marL="20574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7pPr>
            <a:lvl8pPr marL="24003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8pPr>
            <a:lvl9pPr marL="27432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9pPr>
          </a:lstStyle>
          <a:p>
            <a:pPr algn="ctr" defTabSz="457189">
              <a:defRPr/>
            </a:pPr>
            <a:r>
              <a:rPr lang="en-US" sz="1600" dirty="0">
                <a:latin typeface="AvenirNext LT Pro Regular"/>
                <a:ea typeface="+mj-ea"/>
                <a:cs typeface="+mj-cs"/>
              </a:rPr>
              <a:t>Division of Health Informatics and Surveillance</a:t>
            </a:r>
          </a:p>
        </p:txBody>
      </p:sp>
      <p:sp>
        <p:nvSpPr>
          <p:cNvPr id="6" name="Date Placeholder 3">
            <a:extLst>
              <a:ext uri="{FF2B5EF4-FFF2-40B4-BE49-F238E27FC236}">
                <a16:creationId xmlns:a16="http://schemas.microsoft.com/office/drawing/2014/main" id="{7D06D0D1-F67B-454C-B94D-B3E6B472A35F}"/>
              </a:ext>
            </a:extLst>
          </p:cNvPr>
          <p:cNvSpPr txBox="1">
            <a:spLocks/>
          </p:cNvSpPr>
          <p:nvPr/>
        </p:nvSpPr>
        <p:spPr>
          <a:xfrm>
            <a:off x="1398165" y="5971756"/>
            <a:ext cx="5876835" cy="729341"/>
          </a:xfrm>
          <a:prstGeom prst="rect">
            <a:avLst/>
          </a:prstGeom>
        </p:spPr>
        <p:txBody>
          <a:bodyPr lIns="121920" tIns="60960" rIns="121920" bIns="6096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189">
              <a:defRPr/>
            </a:pPr>
            <a:r>
              <a:rPr lang="en-US" sz="2667" b="1" dirty="0">
                <a:solidFill>
                  <a:srgbClr val="28434E"/>
                </a:solidFill>
                <a:latin typeface="Calibri"/>
              </a:rPr>
              <a:t>July 26, 2022</a:t>
            </a:r>
            <a:endParaRPr lang="en-US" sz="2667" b="1" dirty="0">
              <a:solidFill>
                <a:srgbClr val="28434E"/>
              </a:solidFill>
              <a:latin typeface="Avenir Next LT Pro" panose="020B0504020202020204" pitchFamily="34" charset="77"/>
              <a:ea typeface="Helvetica Neue CE 55 Roman" panose="02000503000000020004" pitchFamily="2" charset="0"/>
              <a:cs typeface="Helvetica Neue CE 55 Roman" panose="02000503000000020004" pitchFamily="2" charset="0"/>
            </a:endParaRPr>
          </a:p>
        </p:txBody>
      </p:sp>
    </p:spTree>
    <p:extLst>
      <p:ext uri="{BB962C8B-B14F-4D97-AF65-F5344CB8AC3E}">
        <p14:creationId xmlns:p14="http://schemas.microsoft.com/office/powerpoint/2010/main" val="614814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372605-2813-472D-862C-798230ABAF13}"/>
              </a:ext>
            </a:extLst>
          </p:cNvPr>
          <p:cNvSpPr>
            <a:spLocks noGrp="1"/>
          </p:cNvSpPr>
          <p:nvPr>
            <p:ph type="title"/>
          </p:nvPr>
        </p:nvSpPr>
        <p:spPr/>
        <p:txBody>
          <a:bodyPr/>
          <a:lstStyle/>
          <a:p>
            <a:r>
              <a:rPr lang="en-US" dirty="0"/>
              <a:t>Brucellosis Background</a:t>
            </a:r>
          </a:p>
        </p:txBody>
      </p:sp>
      <p:sp>
        <p:nvSpPr>
          <p:cNvPr id="4" name="Content Placeholder 3">
            <a:extLst>
              <a:ext uri="{FF2B5EF4-FFF2-40B4-BE49-F238E27FC236}">
                <a16:creationId xmlns:a16="http://schemas.microsoft.com/office/drawing/2014/main" id="{36F31197-7C8A-48D5-9121-132381CD7682}"/>
              </a:ext>
            </a:extLst>
          </p:cNvPr>
          <p:cNvSpPr>
            <a:spLocks noGrp="1"/>
          </p:cNvSpPr>
          <p:nvPr>
            <p:ph sz="half" idx="2"/>
          </p:nvPr>
        </p:nvSpPr>
        <p:spPr>
          <a:xfrm>
            <a:off x="828598" y="2039590"/>
            <a:ext cx="8181549" cy="3691790"/>
          </a:xfrm>
        </p:spPr>
        <p:txBody>
          <a:bodyPr vert="horz" lIns="91440" tIns="45720" rIns="91440" bIns="45720" rtlCol="0" anchor="t">
            <a:normAutofit/>
          </a:bodyPr>
          <a:lstStyle/>
          <a:p>
            <a:r>
              <a:rPr lang="en-US" b="0" i="1" dirty="0"/>
              <a:t>B. suis, B. melitensis, B. abortus </a:t>
            </a:r>
            <a:r>
              <a:rPr lang="en-US" b="0" dirty="0"/>
              <a:t>= select agents</a:t>
            </a:r>
          </a:p>
          <a:p>
            <a:r>
              <a:rPr lang="en-US" sz="2400" b="0" dirty="0"/>
              <a:t>120-160 cases reported annually in the US</a:t>
            </a:r>
            <a:endParaRPr lang="en-US" sz="2400" b="0" dirty="0">
              <a:cs typeface="Calibri"/>
            </a:endParaRPr>
          </a:p>
          <a:p>
            <a:r>
              <a:rPr lang="en-US" b="0" dirty="0"/>
              <a:t>Common exposure risks:</a:t>
            </a:r>
            <a:endParaRPr lang="en-US" b="0" dirty="0">
              <a:cs typeface="Calibri"/>
            </a:endParaRPr>
          </a:p>
          <a:p>
            <a:pPr lvl="1">
              <a:spcBef>
                <a:spcPts val="600"/>
              </a:spcBef>
            </a:pPr>
            <a:r>
              <a:rPr lang="en-US" sz="2200" dirty="0">
                <a:latin typeface="Calibri"/>
              </a:rPr>
              <a:t>Contact with infected animals</a:t>
            </a:r>
            <a:endParaRPr lang="en-US" sz="2200" b="0" i="0" u="none" strike="noStrike" noProof="0" dirty="0">
              <a:latin typeface="Calibri"/>
              <a:cs typeface="Calibri"/>
            </a:endParaRPr>
          </a:p>
          <a:p>
            <a:pPr lvl="1">
              <a:spcBef>
                <a:spcPts val="600"/>
              </a:spcBef>
            </a:pPr>
            <a:r>
              <a:rPr lang="en-US" sz="2200" b="0" i="0" u="none" strike="noStrike" noProof="0" dirty="0">
                <a:latin typeface="Calibri"/>
              </a:rPr>
              <a:t>Consumption of unpasteurized products</a:t>
            </a:r>
            <a:r>
              <a:rPr lang="en-US" sz="2200" dirty="0">
                <a:latin typeface="Calibri"/>
              </a:rPr>
              <a:t> or undercooked meat</a:t>
            </a:r>
          </a:p>
          <a:p>
            <a:pPr lvl="1">
              <a:spcBef>
                <a:spcPts val="600"/>
              </a:spcBef>
            </a:pPr>
            <a:r>
              <a:rPr lang="en-US" sz="2200" b="0" i="0" u="none" strike="noStrike" noProof="0" dirty="0">
                <a:latin typeface="Calibri"/>
              </a:rPr>
              <a:t>Occupational </a:t>
            </a:r>
            <a:r>
              <a:rPr lang="en-US" sz="2200" dirty="0">
                <a:latin typeface="Calibri"/>
              </a:rPr>
              <a:t>risk</a:t>
            </a:r>
            <a:r>
              <a:rPr lang="en-US" sz="2200" b="0" i="0" u="none" strike="noStrike" noProof="0" dirty="0">
                <a:latin typeface="Calibri"/>
              </a:rPr>
              <a:t>: laboratorians + persons working with animals</a:t>
            </a:r>
            <a:endParaRPr lang="en-US" sz="2200" b="0" i="0" u="none" strike="noStrike" noProof="0" dirty="0">
              <a:latin typeface="Calibri"/>
              <a:cs typeface="Calibri"/>
            </a:endParaRPr>
          </a:p>
          <a:p>
            <a:pPr>
              <a:spcBef>
                <a:spcPts val="600"/>
              </a:spcBef>
            </a:pPr>
            <a:endParaRPr lang="en-US" sz="2200" b="0" dirty="0">
              <a:cs typeface="Calibri"/>
            </a:endParaRPr>
          </a:p>
          <a:p>
            <a:endParaRPr lang="en-US" dirty="0"/>
          </a:p>
        </p:txBody>
      </p:sp>
      <p:grpSp>
        <p:nvGrpSpPr>
          <p:cNvPr id="2" name="Group 1" descr="Pictures of raw cheese, feral swine, and a butcher.  Common brucellosis exposure risks include contact with infected animals or animal carcasses and consumption of unpasteurized products, such as raw cheese.">
            <a:extLst>
              <a:ext uri="{FF2B5EF4-FFF2-40B4-BE49-F238E27FC236}">
                <a16:creationId xmlns:a16="http://schemas.microsoft.com/office/drawing/2014/main" id="{0BF0B185-8287-4DF0-8979-ADE59341FE76}"/>
              </a:ext>
            </a:extLst>
          </p:cNvPr>
          <p:cNvGrpSpPr/>
          <p:nvPr/>
        </p:nvGrpSpPr>
        <p:grpSpPr>
          <a:xfrm>
            <a:off x="7887055" y="178419"/>
            <a:ext cx="3932589" cy="3941958"/>
            <a:chOff x="7887055" y="178419"/>
            <a:chExt cx="3932589" cy="3941958"/>
          </a:xfrm>
        </p:grpSpPr>
        <p:pic>
          <p:nvPicPr>
            <p:cNvPr id="7" name="Picture 6">
              <a:extLst>
                <a:ext uri="{FF2B5EF4-FFF2-40B4-BE49-F238E27FC236}">
                  <a16:creationId xmlns:a16="http://schemas.microsoft.com/office/drawing/2014/main" id="{C402CFEE-0649-4E31-8820-C1103A8C013A}"/>
                </a:ext>
              </a:extLst>
            </p:cNvPr>
            <p:cNvPicPr>
              <a:picLocks noChangeAspect="1"/>
            </p:cNvPicPr>
            <p:nvPr/>
          </p:nvPicPr>
          <p:blipFill rotWithShape="1">
            <a:blip r:embed="rId3"/>
            <a:srcRect t="6135"/>
            <a:stretch/>
          </p:blipFill>
          <p:spPr>
            <a:xfrm>
              <a:off x="9411539" y="178419"/>
              <a:ext cx="2408105" cy="25313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0D532F78-D2B6-4801-A7B7-DA010D48C0F1}"/>
                </a:ext>
              </a:extLst>
            </p:cNvPr>
            <p:cNvPicPr>
              <a:picLocks noChangeAspect="1"/>
            </p:cNvPicPr>
            <p:nvPr/>
          </p:nvPicPr>
          <p:blipFill>
            <a:blip r:embed="rId4"/>
            <a:stretch>
              <a:fillRect/>
            </a:stretch>
          </p:blipFill>
          <p:spPr>
            <a:xfrm>
              <a:off x="7887055" y="1039938"/>
              <a:ext cx="2038025" cy="21947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A0A699D2-3F4D-4279-A803-AC4D8F1D37CB}"/>
                </a:ext>
              </a:extLst>
            </p:cNvPr>
            <p:cNvPicPr>
              <a:picLocks noChangeAspect="1"/>
            </p:cNvPicPr>
            <p:nvPr/>
          </p:nvPicPr>
          <p:blipFill>
            <a:blip r:embed="rId5"/>
            <a:stretch>
              <a:fillRect/>
            </a:stretch>
          </p:blipFill>
          <p:spPr>
            <a:xfrm>
              <a:off x="9477578" y="2617131"/>
              <a:ext cx="1874635" cy="15032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10" name="Slide Number Placeholder 2">
            <a:extLst>
              <a:ext uri="{FF2B5EF4-FFF2-40B4-BE49-F238E27FC236}">
                <a16:creationId xmlns:a16="http://schemas.microsoft.com/office/drawing/2014/main" id="{D0B196E2-5B2A-49AC-8B62-95726276A98D}"/>
              </a:ext>
            </a:extLst>
          </p:cNvPr>
          <p:cNvSpPr txBox="1">
            <a:spLocks/>
          </p:cNvSpPr>
          <p:nvPr/>
        </p:nvSpPr>
        <p:spPr>
          <a:xfrm>
            <a:off x="11392887" y="6313134"/>
            <a:ext cx="614556" cy="366183"/>
          </a:xfrm>
          <a:prstGeom prst="rect">
            <a:avLst/>
          </a:prstGeom>
        </p:spPr>
        <p:txBody>
          <a:bodyPr vert="horz" lIns="91440" tIns="45720" rIns="91440" bIns="45720" rtlCol="0" anchor="ctr"/>
          <a:lstStyle>
            <a:defPPr>
              <a:defRPr lang="en-US"/>
            </a:defPPr>
            <a:lvl1pPr marL="0" algn="r" defTabSz="914400" rtl="0" eaLnBrk="1" latinLnBrk="0" hangingPunct="1">
              <a:defRPr sz="1067"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78"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457178" rtl="0" eaLnBrk="0" fontAlgn="base" latinLnBrk="0" hangingPunct="0">
                <a:lnSpc>
                  <a:spcPct val="100000"/>
                </a:lnSpc>
                <a:spcBef>
                  <a:spcPct val="0"/>
                </a:spcBef>
                <a:spcAft>
                  <a:spcPct val="0"/>
                </a:spcAft>
                <a:buClrTx/>
                <a:buSzTx/>
                <a:buFontTx/>
                <a:buNone/>
                <a:tabLst/>
                <a:defRPr/>
              </a:pPr>
              <a:t>10</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3124266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372605-2813-472D-862C-798230ABAF13}"/>
              </a:ext>
            </a:extLst>
          </p:cNvPr>
          <p:cNvSpPr>
            <a:spLocks noGrp="1"/>
          </p:cNvSpPr>
          <p:nvPr>
            <p:ph type="title"/>
          </p:nvPr>
        </p:nvSpPr>
        <p:spPr/>
        <p:txBody>
          <a:bodyPr/>
          <a:lstStyle/>
          <a:p>
            <a:r>
              <a:rPr lang="en-US" dirty="0"/>
              <a:t>Leptospirosis Background</a:t>
            </a:r>
          </a:p>
        </p:txBody>
      </p:sp>
      <p:sp>
        <p:nvSpPr>
          <p:cNvPr id="4" name="Content Placeholder 3">
            <a:extLst>
              <a:ext uri="{FF2B5EF4-FFF2-40B4-BE49-F238E27FC236}">
                <a16:creationId xmlns:a16="http://schemas.microsoft.com/office/drawing/2014/main" id="{36F31197-7C8A-48D5-9121-132381CD7682}"/>
              </a:ext>
            </a:extLst>
          </p:cNvPr>
          <p:cNvSpPr>
            <a:spLocks noGrp="1"/>
          </p:cNvSpPr>
          <p:nvPr>
            <p:ph sz="half" idx="2"/>
          </p:nvPr>
        </p:nvSpPr>
        <p:spPr>
          <a:xfrm>
            <a:off x="649706" y="1876926"/>
            <a:ext cx="6543424" cy="4475747"/>
          </a:xfrm>
        </p:spPr>
        <p:txBody>
          <a:bodyPr vert="horz" lIns="91440" tIns="45720" rIns="91440" bIns="45720" rtlCol="0" anchor="t">
            <a:normAutofit/>
          </a:bodyPr>
          <a:lstStyle/>
          <a:p>
            <a:r>
              <a:rPr lang="en-US" b="0" dirty="0"/>
              <a:t>Increasing case counts in the US, particularly since the 2017 hurricanes </a:t>
            </a:r>
          </a:p>
          <a:p>
            <a:pPr lvl="1"/>
            <a:r>
              <a:rPr lang="en-US" b="0" dirty="0"/>
              <a:t>150-200 cases reported annually</a:t>
            </a:r>
            <a:r>
              <a:rPr lang="en-US" dirty="0"/>
              <a:t> </a:t>
            </a:r>
            <a:endParaRPr lang="en-US" b="0" dirty="0">
              <a:cs typeface="Calibri"/>
            </a:endParaRPr>
          </a:p>
          <a:p>
            <a:r>
              <a:rPr lang="en-US" b="0" dirty="0"/>
              <a:t>Common exposure risks:</a:t>
            </a:r>
            <a:endParaRPr lang="en-US" b="0" dirty="0">
              <a:cs typeface="Calibri"/>
            </a:endParaRPr>
          </a:p>
          <a:p>
            <a:pPr lvl="1">
              <a:spcBef>
                <a:spcPts val="600"/>
              </a:spcBef>
            </a:pPr>
            <a:r>
              <a:rPr lang="en-US" sz="2400" dirty="0">
                <a:latin typeface="Calibri"/>
              </a:rPr>
              <a:t>Contact with bodily fluids of infected animals</a:t>
            </a:r>
            <a:endParaRPr lang="en-US" sz="2400" dirty="0">
              <a:latin typeface="Calibri"/>
              <a:cs typeface="Calibri"/>
            </a:endParaRPr>
          </a:p>
          <a:p>
            <a:pPr lvl="1">
              <a:spcBef>
                <a:spcPts val="600"/>
              </a:spcBef>
            </a:pPr>
            <a:r>
              <a:rPr lang="en-US" dirty="0">
                <a:latin typeface="Calibri"/>
              </a:rPr>
              <a:t>Contact with contaminated water or soil </a:t>
            </a:r>
            <a:endParaRPr lang="en-US" sz="2400" dirty="0">
              <a:latin typeface="Calibri"/>
              <a:cs typeface="Calibri"/>
            </a:endParaRPr>
          </a:p>
          <a:p>
            <a:pPr lvl="2">
              <a:spcBef>
                <a:spcPts val="600"/>
              </a:spcBef>
            </a:pPr>
            <a:r>
              <a:rPr lang="en-US" sz="2400" b="0" i="0" u="none" strike="noStrike" noProof="0" dirty="0">
                <a:latin typeface="Calibri"/>
              </a:rPr>
              <a:t>Severe</a:t>
            </a:r>
            <a:r>
              <a:rPr lang="en-US" sz="2400" dirty="0">
                <a:latin typeface="Calibri"/>
              </a:rPr>
              <a:t> weather (storms, floods)</a:t>
            </a:r>
            <a:endParaRPr lang="en-US" sz="2400" dirty="0">
              <a:latin typeface="Calibri"/>
              <a:cs typeface="Calibri"/>
            </a:endParaRPr>
          </a:p>
          <a:p>
            <a:pPr lvl="2">
              <a:spcBef>
                <a:spcPts val="600"/>
              </a:spcBef>
            </a:pPr>
            <a:r>
              <a:rPr lang="en-US" sz="2400" b="0" i="0" u="none" strike="noStrike" noProof="0" dirty="0">
                <a:latin typeface="Calibri"/>
              </a:rPr>
              <a:t>Recreational outdoor activities</a:t>
            </a:r>
            <a:r>
              <a:rPr lang="en-US" sz="2400" dirty="0">
                <a:latin typeface="Calibri"/>
              </a:rPr>
              <a:t> </a:t>
            </a:r>
            <a:endParaRPr lang="en-US" sz="2400" b="0" i="0" u="none" strike="noStrike" noProof="0" dirty="0">
              <a:latin typeface="Calibri"/>
              <a:cs typeface="Calibri"/>
            </a:endParaRPr>
          </a:p>
          <a:p>
            <a:pPr lvl="1">
              <a:spcBef>
                <a:spcPts val="600"/>
              </a:spcBef>
            </a:pPr>
            <a:r>
              <a:rPr lang="en-US" sz="2400" b="0" i="0" u="none" strike="noStrike" noProof="0" dirty="0">
                <a:latin typeface="Calibri"/>
              </a:rPr>
              <a:t>Occupational Risk: </a:t>
            </a:r>
            <a:r>
              <a:rPr lang="en-US" dirty="0">
                <a:latin typeface="Calibri"/>
              </a:rPr>
              <a:t>Persons</a:t>
            </a:r>
            <a:r>
              <a:rPr lang="en-US" sz="2400" b="0" i="0" u="none" strike="noStrike" noProof="0" dirty="0">
                <a:latin typeface="Calibri"/>
              </a:rPr>
              <a:t> working outdoors or with animals</a:t>
            </a:r>
            <a:endParaRPr lang="en-US" sz="2400" b="0" i="0" u="none" strike="noStrike" noProof="0" dirty="0">
              <a:latin typeface="Calibri"/>
              <a:cs typeface="Calibri"/>
            </a:endParaRPr>
          </a:p>
        </p:txBody>
      </p:sp>
      <p:grpSp>
        <p:nvGrpSpPr>
          <p:cNvPr id="2" name="Group 1" descr="Pictures of flood water, persons whitewater rafting, and a woman with her dog.  Contact with contaminated fresh water and infected animals are common exposure risks for leptospirosis.">
            <a:extLst>
              <a:ext uri="{FF2B5EF4-FFF2-40B4-BE49-F238E27FC236}">
                <a16:creationId xmlns:a16="http://schemas.microsoft.com/office/drawing/2014/main" id="{7D0C1059-45A2-4BD4-A163-E03FFB76DAC6}"/>
              </a:ext>
            </a:extLst>
          </p:cNvPr>
          <p:cNvGrpSpPr/>
          <p:nvPr/>
        </p:nvGrpSpPr>
        <p:grpSpPr>
          <a:xfrm>
            <a:off x="7399421" y="365125"/>
            <a:ext cx="4544428" cy="4388601"/>
            <a:chOff x="7399421" y="365125"/>
            <a:chExt cx="4544428" cy="4388601"/>
          </a:xfrm>
        </p:grpSpPr>
        <p:pic>
          <p:nvPicPr>
            <p:cNvPr id="5" name="Picture 4">
              <a:extLst>
                <a:ext uri="{FF2B5EF4-FFF2-40B4-BE49-F238E27FC236}">
                  <a16:creationId xmlns:a16="http://schemas.microsoft.com/office/drawing/2014/main" id="{DAD44879-5BD3-454C-8F34-50374FACF615}"/>
                </a:ext>
              </a:extLst>
            </p:cNvPr>
            <p:cNvPicPr>
              <a:picLocks noChangeAspect="1"/>
            </p:cNvPicPr>
            <p:nvPr/>
          </p:nvPicPr>
          <p:blipFill rotWithShape="1">
            <a:blip r:embed="rId3"/>
            <a:srcRect l="11689"/>
            <a:stretch/>
          </p:blipFill>
          <p:spPr>
            <a:xfrm>
              <a:off x="7548097" y="365125"/>
              <a:ext cx="4395752" cy="20050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1DF9466D-6E8A-4C9F-BA2E-C14A05E797E9}"/>
                </a:ext>
              </a:extLst>
            </p:cNvPr>
            <p:cNvPicPr>
              <a:picLocks noChangeAspect="1"/>
            </p:cNvPicPr>
            <p:nvPr/>
          </p:nvPicPr>
          <p:blipFill>
            <a:blip r:embed="rId4"/>
            <a:stretch>
              <a:fillRect/>
            </a:stretch>
          </p:blipFill>
          <p:spPr>
            <a:xfrm>
              <a:off x="7399421" y="2092743"/>
              <a:ext cx="2965533" cy="15762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2162964B-076B-445C-A5F4-7C807CDE1BE8}"/>
                </a:ext>
              </a:extLst>
            </p:cNvPr>
            <p:cNvPicPr>
              <a:picLocks noChangeAspect="1"/>
            </p:cNvPicPr>
            <p:nvPr/>
          </p:nvPicPr>
          <p:blipFill>
            <a:blip r:embed="rId5"/>
            <a:stretch>
              <a:fillRect/>
            </a:stretch>
          </p:blipFill>
          <p:spPr>
            <a:xfrm>
              <a:off x="8284744" y="3163051"/>
              <a:ext cx="3257550" cy="1590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7" name="Slide Number Placeholder 2">
            <a:extLst>
              <a:ext uri="{FF2B5EF4-FFF2-40B4-BE49-F238E27FC236}">
                <a16:creationId xmlns:a16="http://schemas.microsoft.com/office/drawing/2014/main" id="{BD81A91D-1669-4857-936D-A2538BEA93C3}"/>
              </a:ext>
            </a:extLst>
          </p:cNvPr>
          <p:cNvSpPr txBox="1">
            <a:spLocks/>
          </p:cNvSpPr>
          <p:nvPr/>
        </p:nvSpPr>
        <p:spPr>
          <a:xfrm>
            <a:off x="11392887" y="6313134"/>
            <a:ext cx="614556" cy="366183"/>
          </a:xfrm>
          <a:prstGeom prst="rect">
            <a:avLst/>
          </a:prstGeom>
        </p:spPr>
        <p:txBody>
          <a:bodyPr vert="horz" lIns="91440" tIns="45720" rIns="91440" bIns="45720" rtlCol="0" anchor="ctr"/>
          <a:lstStyle>
            <a:defPPr>
              <a:defRPr lang="en-US"/>
            </a:defPPr>
            <a:lvl1pPr marL="0" algn="r" defTabSz="914400" rtl="0" eaLnBrk="1" latinLnBrk="0" hangingPunct="1">
              <a:defRPr sz="1067"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78"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457178" rtl="0" eaLnBrk="0" fontAlgn="base" latinLnBrk="0" hangingPunct="0">
                <a:lnSpc>
                  <a:spcPct val="100000"/>
                </a:lnSpc>
                <a:spcBef>
                  <a:spcPct val="0"/>
                </a:spcBef>
                <a:spcAft>
                  <a:spcPct val="0"/>
                </a:spcAft>
                <a:buClrTx/>
                <a:buSzTx/>
                <a:buFontTx/>
                <a:buNone/>
                <a:tabLst/>
                <a:defRPr/>
              </a:pPr>
              <a:t>11</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3246199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372605-2813-472D-862C-798230ABAF13}"/>
              </a:ext>
            </a:extLst>
          </p:cNvPr>
          <p:cNvSpPr>
            <a:spLocks noGrp="1"/>
          </p:cNvSpPr>
          <p:nvPr>
            <p:ph type="title"/>
          </p:nvPr>
        </p:nvSpPr>
        <p:spPr/>
        <p:txBody>
          <a:bodyPr/>
          <a:lstStyle/>
          <a:p>
            <a:r>
              <a:rPr lang="en-US" dirty="0"/>
              <a:t>Hansen’s Disease Background</a:t>
            </a:r>
          </a:p>
        </p:txBody>
      </p:sp>
      <p:sp>
        <p:nvSpPr>
          <p:cNvPr id="4" name="Content Placeholder 3">
            <a:extLst>
              <a:ext uri="{FF2B5EF4-FFF2-40B4-BE49-F238E27FC236}">
                <a16:creationId xmlns:a16="http://schemas.microsoft.com/office/drawing/2014/main" id="{36F31197-7C8A-48D5-9121-132381CD7682}"/>
              </a:ext>
            </a:extLst>
          </p:cNvPr>
          <p:cNvSpPr>
            <a:spLocks noGrp="1"/>
          </p:cNvSpPr>
          <p:nvPr>
            <p:ph sz="half" idx="2"/>
          </p:nvPr>
        </p:nvSpPr>
        <p:spPr>
          <a:xfrm>
            <a:off x="828598" y="1864895"/>
            <a:ext cx="8181549" cy="4627980"/>
          </a:xfrm>
        </p:spPr>
        <p:txBody>
          <a:bodyPr vert="horz" lIns="91440" tIns="45720" rIns="91440" bIns="45720" rtlCol="0" anchor="t">
            <a:normAutofit/>
          </a:bodyPr>
          <a:lstStyle/>
          <a:p>
            <a:pPr>
              <a:spcBef>
                <a:spcPts val="800"/>
              </a:spcBef>
            </a:pPr>
            <a:r>
              <a:rPr lang="en-US" b="0" dirty="0"/>
              <a:t>Chronic infectious disease is also known as leprosy</a:t>
            </a:r>
          </a:p>
          <a:p>
            <a:pPr>
              <a:spcBef>
                <a:spcPts val="800"/>
              </a:spcBef>
            </a:pPr>
            <a:r>
              <a:rPr lang="en-US" sz="2400" b="0" dirty="0"/>
              <a:t>70-100 cases reported annually in</a:t>
            </a:r>
            <a:r>
              <a:rPr lang="en-US" b="0" dirty="0"/>
              <a:t> the</a:t>
            </a:r>
            <a:r>
              <a:rPr lang="en-US" sz="2400" b="0" dirty="0"/>
              <a:t> US</a:t>
            </a:r>
            <a:endParaRPr lang="en-US" b="0" dirty="0">
              <a:cs typeface="Calibri"/>
            </a:endParaRPr>
          </a:p>
          <a:p>
            <a:pPr>
              <a:spcBef>
                <a:spcPts val="800"/>
              </a:spcBef>
            </a:pPr>
            <a:r>
              <a:rPr lang="en-US" b="0" dirty="0"/>
              <a:t>Caused by slow-growing bacteria </a:t>
            </a:r>
            <a:r>
              <a:rPr lang="en-US" b="0" i="1" dirty="0"/>
              <a:t>Mycobacterium leprae</a:t>
            </a:r>
            <a:endParaRPr lang="en-US" b="0" i="1" dirty="0">
              <a:cs typeface="Calibri"/>
            </a:endParaRPr>
          </a:p>
          <a:p>
            <a:pPr>
              <a:spcBef>
                <a:spcPts val="800"/>
              </a:spcBef>
            </a:pPr>
            <a:r>
              <a:rPr lang="en-US" b="0" dirty="0"/>
              <a:t>Transmission</a:t>
            </a:r>
            <a:r>
              <a:rPr lang="en-US" dirty="0"/>
              <a:t>: </a:t>
            </a:r>
            <a:r>
              <a:rPr lang="en-US" b="0" dirty="0"/>
              <a:t>prolonged close contact with infected person</a:t>
            </a:r>
          </a:p>
          <a:p>
            <a:pPr>
              <a:spcBef>
                <a:spcPts val="800"/>
              </a:spcBef>
            </a:pPr>
            <a:r>
              <a:rPr lang="en-US" b="0" dirty="0"/>
              <a:t>Some armadillos in the southern US are naturally infected</a:t>
            </a:r>
            <a:endParaRPr lang="en-US" b="0" dirty="0">
              <a:cs typeface="Calibri" panose="020F0502020204030204"/>
            </a:endParaRPr>
          </a:p>
          <a:p>
            <a:pPr>
              <a:spcBef>
                <a:spcPts val="800"/>
              </a:spcBef>
            </a:pPr>
            <a:r>
              <a:rPr lang="en-US" b="0" dirty="0"/>
              <a:t>Three classifications:</a:t>
            </a:r>
            <a:endParaRPr lang="en-US" b="0" dirty="0">
              <a:cs typeface="Calibri" panose="020F0502020204030204"/>
            </a:endParaRPr>
          </a:p>
          <a:p>
            <a:pPr lvl="1">
              <a:spcBef>
                <a:spcPts val="800"/>
              </a:spcBef>
            </a:pPr>
            <a:r>
              <a:rPr lang="en-US" dirty="0"/>
              <a:t>Paucibacillary or tuberculoid</a:t>
            </a:r>
            <a:endParaRPr lang="en-US" dirty="0">
              <a:cs typeface="Calibri"/>
            </a:endParaRPr>
          </a:p>
          <a:p>
            <a:pPr lvl="1">
              <a:spcBef>
                <a:spcPts val="800"/>
              </a:spcBef>
            </a:pPr>
            <a:r>
              <a:rPr lang="en-US" dirty="0"/>
              <a:t>Multibacillary (MB), or lepromatous</a:t>
            </a:r>
            <a:endParaRPr lang="en-US" dirty="0">
              <a:cs typeface="Calibri"/>
            </a:endParaRPr>
          </a:p>
          <a:p>
            <a:pPr lvl="1">
              <a:spcBef>
                <a:spcPts val="800"/>
              </a:spcBef>
            </a:pPr>
            <a:r>
              <a:rPr lang="en-US" dirty="0"/>
              <a:t>Borderline or dimorphous</a:t>
            </a:r>
            <a:endParaRPr lang="en-US" dirty="0">
              <a:cs typeface="Calibri"/>
            </a:endParaRPr>
          </a:p>
          <a:p>
            <a:endParaRPr lang="en-US" dirty="0"/>
          </a:p>
        </p:txBody>
      </p:sp>
      <p:pic>
        <p:nvPicPr>
          <p:cNvPr id="5" name="Picture 4" descr="This photomicrograph reveals some of the classic histopathologic changes found in a skin section from an individual with a case of the leprosy, which may have been the paucibacillary form of the disease, though this has not been confirmed.">
            <a:extLst>
              <a:ext uri="{FF2B5EF4-FFF2-40B4-BE49-F238E27FC236}">
                <a16:creationId xmlns:a16="http://schemas.microsoft.com/office/drawing/2014/main" id="{19A4B8D4-50D4-4C22-87F0-37FCF52A82A0}"/>
              </a:ext>
            </a:extLst>
          </p:cNvPr>
          <p:cNvPicPr>
            <a:picLocks noChangeAspect="1"/>
          </p:cNvPicPr>
          <p:nvPr/>
        </p:nvPicPr>
        <p:blipFill rotWithShape="1">
          <a:blip r:embed="rId3"/>
          <a:srcRect t="4079"/>
          <a:stretch/>
        </p:blipFill>
        <p:spPr>
          <a:xfrm>
            <a:off x="8595059" y="457200"/>
            <a:ext cx="3448050" cy="2165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In the southern United States, some armadillos are naturally infected with the bacteria that cause Hansen's disease.">
            <a:extLst>
              <a:ext uri="{FF2B5EF4-FFF2-40B4-BE49-F238E27FC236}">
                <a16:creationId xmlns:a16="http://schemas.microsoft.com/office/drawing/2014/main" id="{C6A534F5-7357-4F01-9108-A03FBAB698B6}"/>
              </a:ext>
            </a:extLst>
          </p:cNvPr>
          <p:cNvPicPr>
            <a:picLocks noChangeAspect="1"/>
          </p:cNvPicPr>
          <p:nvPr/>
        </p:nvPicPr>
        <p:blipFill>
          <a:blip r:embed="rId4"/>
          <a:stretch>
            <a:fillRect/>
          </a:stretch>
        </p:blipFill>
        <p:spPr>
          <a:xfrm>
            <a:off x="9375873" y="2424907"/>
            <a:ext cx="2301510" cy="24018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Slide Number Placeholder 2">
            <a:extLst>
              <a:ext uri="{FF2B5EF4-FFF2-40B4-BE49-F238E27FC236}">
                <a16:creationId xmlns:a16="http://schemas.microsoft.com/office/drawing/2014/main" id="{7713E43F-0D7C-4633-9579-2A23D11D29D8}"/>
              </a:ext>
            </a:extLst>
          </p:cNvPr>
          <p:cNvSpPr txBox="1">
            <a:spLocks/>
          </p:cNvSpPr>
          <p:nvPr/>
        </p:nvSpPr>
        <p:spPr>
          <a:xfrm>
            <a:off x="11392887" y="6313134"/>
            <a:ext cx="614556" cy="366183"/>
          </a:xfrm>
          <a:prstGeom prst="rect">
            <a:avLst/>
          </a:prstGeom>
        </p:spPr>
        <p:txBody>
          <a:bodyPr vert="horz" lIns="91440" tIns="45720" rIns="91440" bIns="45720" rtlCol="0" anchor="ctr"/>
          <a:lstStyle>
            <a:defPPr>
              <a:defRPr lang="en-US"/>
            </a:defPPr>
            <a:lvl1pPr marL="0" algn="r" defTabSz="914400" rtl="0" eaLnBrk="1" latinLnBrk="0" hangingPunct="1">
              <a:defRPr sz="1067"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78"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457178" rtl="0" eaLnBrk="0" fontAlgn="base" latinLnBrk="0" hangingPunct="0">
                <a:lnSpc>
                  <a:spcPct val="100000"/>
                </a:lnSpc>
                <a:spcBef>
                  <a:spcPct val="0"/>
                </a:spcBef>
                <a:spcAft>
                  <a:spcPct val="0"/>
                </a:spcAft>
                <a:buClrTx/>
                <a:buSzTx/>
                <a:buFontTx/>
                <a:buNone/>
                <a:tabLst/>
                <a:defRPr/>
              </a:pPr>
              <a:t>12</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3489718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818DD9-AB26-4290-BC58-526B0912AE02}"/>
              </a:ext>
            </a:extLst>
          </p:cNvPr>
          <p:cNvSpPr>
            <a:spLocks noGrp="1"/>
          </p:cNvSpPr>
          <p:nvPr>
            <p:ph type="title" idx="4294967295"/>
          </p:nvPr>
        </p:nvSpPr>
        <p:spPr>
          <a:xfrm>
            <a:off x="576263" y="4097338"/>
            <a:ext cx="11006137" cy="7651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bg1"/>
                </a:solidFill>
                <a:effectLst/>
                <a:uLnTx/>
                <a:uFillTx/>
                <a:latin typeface="+mn-lt"/>
                <a:ea typeface="+mn-ea"/>
                <a:cs typeface="+mn-cs"/>
              </a:rPr>
              <a:t>Message Mapping Guides</a:t>
            </a:r>
          </a:p>
        </p:txBody>
      </p:sp>
      <p:sp>
        <p:nvSpPr>
          <p:cNvPr id="4" name="Text Placeholder 3">
            <a:extLst>
              <a:ext uri="{FF2B5EF4-FFF2-40B4-BE49-F238E27FC236}">
                <a16:creationId xmlns:a16="http://schemas.microsoft.com/office/drawing/2014/main" id="{BA18A7C6-1789-4227-9B2A-ECBB8A73DDF7}"/>
              </a:ext>
            </a:extLst>
          </p:cNvPr>
          <p:cNvSpPr>
            <a:spLocks noGrp="1"/>
          </p:cNvSpPr>
          <p:nvPr>
            <p:ph type="body" idx="1"/>
          </p:nvPr>
        </p:nvSpPr>
        <p:spPr/>
        <p:txBody>
          <a:bodyPr/>
          <a:lstStyle/>
          <a:p>
            <a:r>
              <a:rPr lang="en-US" dirty="0"/>
              <a:t>Brucellosis, Leptospirosis, Hansen’s Disease</a:t>
            </a:r>
          </a:p>
        </p:txBody>
      </p:sp>
    </p:spTree>
    <p:extLst>
      <p:ext uri="{BB962C8B-B14F-4D97-AF65-F5344CB8AC3E}">
        <p14:creationId xmlns:p14="http://schemas.microsoft.com/office/powerpoint/2010/main" val="1065320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8B3EA4-1AB2-4F41-8440-D1DF2A8588DD}"/>
              </a:ext>
            </a:extLst>
          </p:cNvPr>
          <p:cNvSpPr>
            <a:spLocks noGrp="1"/>
          </p:cNvSpPr>
          <p:nvPr>
            <p:ph type="title"/>
          </p:nvPr>
        </p:nvSpPr>
        <p:spPr/>
        <p:txBody>
          <a:bodyPr/>
          <a:lstStyle/>
          <a:p>
            <a:r>
              <a:rPr lang="en-US" dirty="0"/>
              <a:t>Overview of Sections</a:t>
            </a:r>
          </a:p>
        </p:txBody>
      </p:sp>
      <p:sp>
        <p:nvSpPr>
          <p:cNvPr id="8" name="TextBox 7">
            <a:extLst>
              <a:ext uri="{FF2B5EF4-FFF2-40B4-BE49-F238E27FC236}">
                <a16:creationId xmlns:a16="http://schemas.microsoft.com/office/drawing/2014/main" id="{480128A1-4138-4A5D-9A95-BE0FED00ADC1}"/>
              </a:ext>
            </a:extLst>
          </p:cNvPr>
          <p:cNvSpPr txBox="1"/>
          <p:nvPr/>
        </p:nvSpPr>
        <p:spPr>
          <a:xfrm>
            <a:off x="384048" y="1528774"/>
            <a:ext cx="3657600" cy="4572000"/>
          </a:xfrm>
          <a:prstGeom prst="rect">
            <a:avLst/>
          </a:prstGeom>
          <a:noFill/>
          <a:ln w="19050">
            <a:solidFill>
              <a:srgbClr val="016A70"/>
            </a:solidFill>
          </a:ln>
        </p:spPr>
        <p:txBody>
          <a:bodyPr wrap="square" rtlCol="0">
            <a:spAutoFit/>
          </a:bodyPr>
          <a:lstStyle/>
          <a:p>
            <a:pPr>
              <a:spcBef>
                <a:spcPts val="300"/>
              </a:spcBef>
            </a:pPr>
            <a:r>
              <a:rPr lang="en-US" sz="2000" b="1" dirty="0">
                <a:solidFill>
                  <a:srgbClr val="016A70"/>
                </a:solidFill>
              </a:rPr>
              <a:t>Brucellosis</a:t>
            </a:r>
          </a:p>
          <a:p>
            <a:pPr marL="285750" indent="-285750">
              <a:spcBef>
                <a:spcPts val="300"/>
              </a:spcBef>
              <a:buFont typeface="Arial" panose="020B0604020202020204" pitchFamily="34" charset="0"/>
              <a:buChar char="•"/>
            </a:pPr>
            <a:r>
              <a:rPr lang="en-US" dirty="0">
                <a:solidFill>
                  <a:srgbClr val="02959C"/>
                </a:solidFill>
              </a:rPr>
              <a:t>Physician Contact Information</a:t>
            </a:r>
          </a:p>
          <a:p>
            <a:pPr marL="285750" indent="-285750">
              <a:spcBef>
                <a:spcPts val="300"/>
              </a:spcBef>
              <a:buFont typeface="Arial" panose="020B0604020202020204" pitchFamily="34" charset="0"/>
              <a:buChar char="•"/>
            </a:pPr>
            <a:r>
              <a:rPr lang="en-US" dirty="0">
                <a:solidFill>
                  <a:srgbClr val="02959C"/>
                </a:solidFill>
              </a:rPr>
              <a:t>Industry and Occupation</a:t>
            </a:r>
          </a:p>
          <a:p>
            <a:pPr marL="285750" indent="-285750">
              <a:spcBef>
                <a:spcPts val="300"/>
              </a:spcBef>
              <a:buFont typeface="Arial" panose="020B0604020202020204" pitchFamily="34" charset="0"/>
              <a:buChar char="•"/>
            </a:pPr>
            <a:r>
              <a:rPr lang="en-US" dirty="0"/>
              <a:t>Disease Presentation</a:t>
            </a:r>
          </a:p>
          <a:p>
            <a:pPr marL="285750" indent="-285750">
              <a:spcBef>
                <a:spcPts val="300"/>
              </a:spcBef>
              <a:buFont typeface="Arial" panose="020B0604020202020204" pitchFamily="34" charset="0"/>
              <a:buChar char="•"/>
            </a:pPr>
            <a:r>
              <a:rPr lang="en-US" dirty="0">
                <a:solidFill>
                  <a:srgbClr val="02959C"/>
                </a:solidFill>
              </a:rPr>
              <a:t>Clinical Manifestations </a:t>
            </a:r>
          </a:p>
          <a:p>
            <a:pPr marL="285750" indent="-285750">
              <a:spcBef>
                <a:spcPts val="300"/>
              </a:spcBef>
              <a:buFont typeface="Arial" panose="020B0604020202020204" pitchFamily="34" charset="0"/>
              <a:buChar char="•"/>
            </a:pPr>
            <a:r>
              <a:rPr lang="en-US" dirty="0"/>
              <a:t>Temperature</a:t>
            </a:r>
          </a:p>
          <a:p>
            <a:pPr marL="285750" indent="-285750">
              <a:spcBef>
                <a:spcPts val="300"/>
              </a:spcBef>
              <a:buFont typeface="Arial" panose="020B0604020202020204" pitchFamily="34" charset="0"/>
              <a:buChar char="•"/>
            </a:pPr>
            <a:r>
              <a:rPr lang="en-US" dirty="0">
                <a:solidFill>
                  <a:srgbClr val="02959C"/>
                </a:solidFill>
              </a:rPr>
              <a:t>Treatment and Post Exposure Prophylaxis </a:t>
            </a:r>
          </a:p>
          <a:p>
            <a:pPr marL="285750" indent="-285750">
              <a:spcBef>
                <a:spcPts val="300"/>
              </a:spcBef>
              <a:buFont typeface="Arial" panose="020B0604020202020204" pitchFamily="34" charset="0"/>
              <a:buChar char="•"/>
            </a:pPr>
            <a:r>
              <a:rPr lang="en-US" dirty="0">
                <a:solidFill>
                  <a:srgbClr val="02959C"/>
                </a:solidFill>
              </a:rPr>
              <a:t>Travel History</a:t>
            </a:r>
          </a:p>
          <a:p>
            <a:pPr marL="285750" indent="-285750">
              <a:spcBef>
                <a:spcPts val="300"/>
              </a:spcBef>
              <a:buFont typeface="Arial" panose="020B0604020202020204" pitchFamily="34" charset="0"/>
              <a:buChar char="•"/>
            </a:pPr>
            <a:r>
              <a:rPr lang="en-US" dirty="0">
                <a:solidFill>
                  <a:srgbClr val="02959C"/>
                </a:solidFill>
              </a:rPr>
              <a:t>Animal Exposure</a:t>
            </a:r>
          </a:p>
          <a:p>
            <a:pPr marL="285750" indent="-285750">
              <a:spcBef>
                <a:spcPts val="300"/>
              </a:spcBef>
              <a:buFont typeface="Arial" panose="020B0604020202020204" pitchFamily="34" charset="0"/>
              <a:buChar char="•"/>
            </a:pPr>
            <a:r>
              <a:rPr lang="en-US" dirty="0">
                <a:solidFill>
                  <a:srgbClr val="02959C"/>
                </a:solidFill>
              </a:rPr>
              <a:t>Animal-based Product Exposure</a:t>
            </a:r>
          </a:p>
          <a:p>
            <a:pPr marL="285750" indent="-285750">
              <a:spcBef>
                <a:spcPts val="300"/>
              </a:spcBef>
              <a:buFont typeface="Arial" panose="020B0604020202020204" pitchFamily="34" charset="0"/>
              <a:buChar char="•"/>
            </a:pPr>
            <a:r>
              <a:rPr lang="en-US" dirty="0">
                <a:solidFill>
                  <a:srgbClr val="02959C"/>
                </a:solidFill>
              </a:rPr>
              <a:t>Laboratory or Vaccine Exposure</a:t>
            </a:r>
          </a:p>
          <a:p>
            <a:pPr marL="285750" indent="-285750">
              <a:spcBef>
                <a:spcPts val="300"/>
              </a:spcBef>
              <a:buFont typeface="Arial" panose="020B0604020202020204" pitchFamily="34" charset="0"/>
              <a:buChar char="•"/>
            </a:pPr>
            <a:r>
              <a:rPr lang="en-US" dirty="0"/>
              <a:t>Epi-Related Contact Exposure</a:t>
            </a:r>
          </a:p>
          <a:p>
            <a:pPr marL="285750" indent="-285750">
              <a:spcBef>
                <a:spcPts val="300"/>
              </a:spcBef>
              <a:buFont typeface="Arial" panose="020B0604020202020204" pitchFamily="34" charset="0"/>
              <a:buChar char="•"/>
            </a:pPr>
            <a:r>
              <a:rPr lang="en-US" dirty="0">
                <a:solidFill>
                  <a:srgbClr val="02959C"/>
                </a:solidFill>
              </a:rPr>
              <a:t>Laboratory</a:t>
            </a:r>
          </a:p>
        </p:txBody>
      </p:sp>
      <p:sp>
        <p:nvSpPr>
          <p:cNvPr id="10" name="TextBox 9">
            <a:extLst>
              <a:ext uri="{FF2B5EF4-FFF2-40B4-BE49-F238E27FC236}">
                <a16:creationId xmlns:a16="http://schemas.microsoft.com/office/drawing/2014/main" id="{07FB8C5E-6599-4463-9B41-249174534BA2}"/>
              </a:ext>
            </a:extLst>
          </p:cNvPr>
          <p:cNvSpPr txBox="1"/>
          <p:nvPr/>
        </p:nvSpPr>
        <p:spPr>
          <a:xfrm>
            <a:off x="4267200" y="1528773"/>
            <a:ext cx="3657600" cy="4572000"/>
          </a:xfrm>
          <a:prstGeom prst="rect">
            <a:avLst/>
          </a:prstGeom>
          <a:noFill/>
          <a:ln w="19050">
            <a:solidFill>
              <a:srgbClr val="016A70"/>
            </a:solidFill>
          </a:ln>
        </p:spPr>
        <p:txBody>
          <a:bodyPr wrap="square" rtlCol="0">
            <a:spAutoFit/>
          </a:bodyPr>
          <a:lstStyle/>
          <a:p>
            <a:pPr>
              <a:spcBef>
                <a:spcPts val="300"/>
              </a:spcBef>
            </a:pPr>
            <a:r>
              <a:rPr lang="en-US" sz="2000" b="1" dirty="0">
                <a:solidFill>
                  <a:srgbClr val="016A70"/>
                </a:solidFill>
              </a:rPr>
              <a:t>Hansen’s Disease</a:t>
            </a:r>
          </a:p>
          <a:p>
            <a:pPr marL="285750" indent="-285750">
              <a:spcBef>
                <a:spcPts val="300"/>
              </a:spcBef>
              <a:buFont typeface="Arial" panose="020B0604020202020204" pitchFamily="34" charset="0"/>
              <a:buChar char="•"/>
            </a:pPr>
            <a:r>
              <a:rPr lang="en-US" dirty="0"/>
              <a:t>Subject Information</a:t>
            </a:r>
          </a:p>
          <a:p>
            <a:pPr marL="285750" indent="-285750">
              <a:spcBef>
                <a:spcPts val="300"/>
              </a:spcBef>
              <a:buFont typeface="Arial" panose="020B0604020202020204" pitchFamily="34" charset="0"/>
              <a:buChar char="•"/>
            </a:pPr>
            <a:r>
              <a:rPr lang="en-US" dirty="0">
                <a:solidFill>
                  <a:srgbClr val="02959C"/>
                </a:solidFill>
              </a:rPr>
              <a:t>Industry and Occupation</a:t>
            </a:r>
            <a:endParaRPr lang="en-US" dirty="0"/>
          </a:p>
          <a:p>
            <a:pPr marL="285750" indent="-285750">
              <a:spcBef>
                <a:spcPts val="300"/>
              </a:spcBef>
              <a:buFont typeface="Arial" panose="020B0604020202020204" pitchFamily="34" charset="0"/>
              <a:buChar char="•"/>
            </a:pPr>
            <a:r>
              <a:rPr lang="en-US" dirty="0">
                <a:solidFill>
                  <a:srgbClr val="02959C"/>
                </a:solidFill>
              </a:rPr>
              <a:t>Treatment and Post Exposure Prophylaxis </a:t>
            </a:r>
          </a:p>
          <a:p>
            <a:pPr marL="285750" indent="-285750">
              <a:spcBef>
                <a:spcPts val="300"/>
              </a:spcBef>
              <a:buFont typeface="Arial" panose="020B0604020202020204" pitchFamily="34" charset="0"/>
              <a:buChar char="•"/>
            </a:pPr>
            <a:r>
              <a:rPr lang="en-US" dirty="0"/>
              <a:t>Prior Residence</a:t>
            </a:r>
          </a:p>
          <a:p>
            <a:pPr marL="285750" indent="-285750">
              <a:spcBef>
                <a:spcPts val="300"/>
              </a:spcBef>
              <a:buFont typeface="Arial" panose="020B0604020202020204" pitchFamily="34" charset="0"/>
              <a:buChar char="•"/>
            </a:pPr>
            <a:r>
              <a:rPr lang="en-US" dirty="0"/>
              <a:t>Household Contacts</a:t>
            </a:r>
          </a:p>
          <a:p>
            <a:pPr marL="285750" indent="-285750">
              <a:spcBef>
                <a:spcPts val="300"/>
              </a:spcBef>
              <a:buFont typeface="Arial" panose="020B0604020202020204" pitchFamily="34" charset="0"/>
              <a:buChar char="•"/>
            </a:pPr>
            <a:r>
              <a:rPr lang="en-US" dirty="0"/>
              <a:t>Previously Diagnosed Household Contacts</a:t>
            </a:r>
          </a:p>
          <a:p>
            <a:pPr marL="285750" indent="-285750">
              <a:spcBef>
                <a:spcPts val="300"/>
              </a:spcBef>
              <a:buFont typeface="Arial" panose="020B0604020202020204" pitchFamily="34" charset="0"/>
              <a:buChar char="•"/>
            </a:pPr>
            <a:r>
              <a:rPr lang="en-US" dirty="0">
                <a:solidFill>
                  <a:srgbClr val="02959C"/>
                </a:solidFill>
              </a:rPr>
              <a:t>Laboratory</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b="1" dirty="0">
              <a:solidFill>
                <a:srgbClr val="016A70"/>
              </a:solidFill>
            </a:endParaRPr>
          </a:p>
          <a:p>
            <a:endParaRPr lang="en-US" b="1" dirty="0">
              <a:solidFill>
                <a:srgbClr val="016A70"/>
              </a:solidFill>
            </a:endParaRPr>
          </a:p>
        </p:txBody>
      </p:sp>
      <p:sp>
        <p:nvSpPr>
          <p:cNvPr id="11" name="TextBox 10">
            <a:extLst>
              <a:ext uri="{FF2B5EF4-FFF2-40B4-BE49-F238E27FC236}">
                <a16:creationId xmlns:a16="http://schemas.microsoft.com/office/drawing/2014/main" id="{EA014A92-A6D9-4F60-A642-610CA003BB74}"/>
              </a:ext>
            </a:extLst>
          </p:cNvPr>
          <p:cNvSpPr txBox="1"/>
          <p:nvPr/>
        </p:nvSpPr>
        <p:spPr>
          <a:xfrm>
            <a:off x="8150352" y="1528774"/>
            <a:ext cx="3657600" cy="4572000"/>
          </a:xfrm>
          <a:prstGeom prst="rect">
            <a:avLst/>
          </a:prstGeom>
          <a:noFill/>
          <a:ln w="19050">
            <a:solidFill>
              <a:srgbClr val="016A70"/>
            </a:solidFill>
          </a:ln>
        </p:spPr>
        <p:txBody>
          <a:bodyPr wrap="square" rtlCol="0">
            <a:spAutoFit/>
          </a:bodyPr>
          <a:lstStyle/>
          <a:p>
            <a:pPr>
              <a:spcBef>
                <a:spcPts val="300"/>
              </a:spcBef>
            </a:pPr>
            <a:r>
              <a:rPr lang="en-US" sz="2000" b="1" dirty="0">
                <a:solidFill>
                  <a:srgbClr val="016A70"/>
                </a:solidFill>
              </a:rPr>
              <a:t>Leptospirosis</a:t>
            </a:r>
          </a:p>
          <a:p>
            <a:pPr marL="285750" indent="-285750">
              <a:spcBef>
                <a:spcPts val="300"/>
              </a:spcBef>
              <a:buFont typeface="Arial" panose="020B0604020202020204" pitchFamily="34" charset="0"/>
              <a:buChar char="•"/>
            </a:pPr>
            <a:r>
              <a:rPr lang="en-US" dirty="0"/>
              <a:t>Subject Information</a:t>
            </a:r>
          </a:p>
          <a:p>
            <a:pPr marL="285750" indent="-285750">
              <a:spcBef>
                <a:spcPts val="300"/>
              </a:spcBef>
              <a:buFont typeface="Arial" panose="020B0604020202020204" pitchFamily="34" charset="0"/>
              <a:buChar char="•"/>
            </a:pPr>
            <a:r>
              <a:rPr lang="en-US" dirty="0">
                <a:solidFill>
                  <a:srgbClr val="02959C"/>
                </a:solidFill>
              </a:rPr>
              <a:t>Industry and Occupation</a:t>
            </a:r>
          </a:p>
          <a:p>
            <a:pPr marL="285750" indent="-285750">
              <a:spcBef>
                <a:spcPts val="300"/>
              </a:spcBef>
              <a:buFont typeface="Arial" panose="020B0604020202020204" pitchFamily="34" charset="0"/>
              <a:buChar char="•"/>
            </a:pPr>
            <a:r>
              <a:rPr lang="en-US" dirty="0">
                <a:solidFill>
                  <a:srgbClr val="02959C"/>
                </a:solidFill>
              </a:rPr>
              <a:t>Employment Location</a:t>
            </a:r>
            <a:endParaRPr lang="en-US" dirty="0"/>
          </a:p>
          <a:p>
            <a:pPr marL="285750" indent="-285750">
              <a:spcBef>
                <a:spcPts val="300"/>
              </a:spcBef>
              <a:buFont typeface="Arial" panose="020B0604020202020204" pitchFamily="34" charset="0"/>
              <a:buChar char="•"/>
            </a:pPr>
            <a:r>
              <a:rPr lang="en-US" dirty="0">
                <a:solidFill>
                  <a:srgbClr val="02959C"/>
                </a:solidFill>
              </a:rPr>
              <a:t>Clinical Manifestations</a:t>
            </a:r>
          </a:p>
          <a:p>
            <a:pPr marL="285750" indent="-285750">
              <a:spcBef>
                <a:spcPts val="300"/>
              </a:spcBef>
              <a:buFont typeface="Arial" panose="020B0604020202020204" pitchFamily="34" charset="0"/>
              <a:buChar char="•"/>
            </a:pPr>
            <a:r>
              <a:rPr lang="en-US" dirty="0">
                <a:solidFill>
                  <a:srgbClr val="02959C"/>
                </a:solidFill>
              </a:rPr>
              <a:t>Hospitalization</a:t>
            </a:r>
          </a:p>
          <a:p>
            <a:pPr marL="285750" indent="-285750">
              <a:spcBef>
                <a:spcPts val="300"/>
              </a:spcBef>
              <a:buFont typeface="Arial" panose="020B0604020202020204" pitchFamily="34" charset="0"/>
              <a:buChar char="•"/>
            </a:pPr>
            <a:r>
              <a:rPr lang="en-US" dirty="0"/>
              <a:t>Disease Outcome</a:t>
            </a:r>
          </a:p>
          <a:p>
            <a:pPr marL="285750" indent="-285750">
              <a:spcBef>
                <a:spcPts val="300"/>
              </a:spcBef>
              <a:buFont typeface="Arial" panose="020B0604020202020204" pitchFamily="34" charset="0"/>
              <a:buChar char="•"/>
            </a:pPr>
            <a:r>
              <a:rPr lang="en-US" dirty="0">
                <a:solidFill>
                  <a:srgbClr val="02959C"/>
                </a:solidFill>
              </a:rPr>
              <a:t>Treatment</a:t>
            </a:r>
            <a:endParaRPr lang="en-US" dirty="0"/>
          </a:p>
          <a:p>
            <a:pPr marL="285750" indent="-285750">
              <a:spcBef>
                <a:spcPts val="300"/>
              </a:spcBef>
              <a:buFont typeface="Arial" panose="020B0604020202020204" pitchFamily="34" charset="0"/>
              <a:buChar char="•"/>
            </a:pPr>
            <a:r>
              <a:rPr lang="en-US" dirty="0">
                <a:solidFill>
                  <a:srgbClr val="02959C"/>
                </a:solidFill>
              </a:rPr>
              <a:t>Environmental and Animal Exposure</a:t>
            </a:r>
          </a:p>
          <a:p>
            <a:pPr marL="285750" indent="-285750">
              <a:spcBef>
                <a:spcPts val="300"/>
              </a:spcBef>
              <a:buFont typeface="Arial" panose="020B0604020202020204" pitchFamily="34" charset="0"/>
              <a:buChar char="•"/>
            </a:pPr>
            <a:r>
              <a:rPr lang="en-US" dirty="0"/>
              <a:t>Rodent Exposure</a:t>
            </a:r>
          </a:p>
          <a:p>
            <a:pPr marL="285750" indent="-285750">
              <a:spcBef>
                <a:spcPts val="300"/>
              </a:spcBef>
              <a:buFont typeface="Arial" panose="020B0604020202020204" pitchFamily="34" charset="0"/>
              <a:buChar char="•"/>
            </a:pPr>
            <a:r>
              <a:rPr lang="en-US" dirty="0">
                <a:solidFill>
                  <a:srgbClr val="02959C"/>
                </a:solidFill>
              </a:rPr>
              <a:t>Severe Weather Exposure</a:t>
            </a:r>
          </a:p>
          <a:p>
            <a:pPr marL="285750" indent="-285750">
              <a:spcBef>
                <a:spcPts val="300"/>
              </a:spcBef>
              <a:buFont typeface="Arial" panose="020B0604020202020204" pitchFamily="34" charset="0"/>
              <a:buChar char="•"/>
            </a:pPr>
            <a:r>
              <a:rPr lang="en-US" dirty="0">
                <a:solidFill>
                  <a:srgbClr val="02959C"/>
                </a:solidFill>
              </a:rPr>
              <a:t>Travel History</a:t>
            </a:r>
          </a:p>
          <a:p>
            <a:pPr marL="285750" indent="-285750">
              <a:spcBef>
                <a:spcPts val="300"/>
              </a:spcBef>
              <a:buFont typeface="Arial" panose="020B0604020202020204" pitchFamily="34" charset="0"/>
              <a:buChar char="•"/>
            </a:pPr>
            <a:r>
              <a:rPr lang="en-US" dirty="0">
                <a:solidFill>
                  <a:srgbClr val="02959C"/>
                </a:solidFill>
              </a:rPr>
              <a:t>Laboratory</a:t>
            </a:r>
          </a:p>
          <a:p>
            <a:pPr marL="285750" indent="-285750">
              <a:spcBef>
                <a:spcPts val="300"/>
              </a:spcBef>
              <a:buFont typeface="Arial" panose="020B0604020202020204" pitchFamily="34" charset="0"/>
              <a:buChar char="•"/>
            </a:pPr>
            <a:endParaRPr lang="en-US" dirty="0">
              <a:solidFill>
                <a:srgbClr val="02959C"/>
              </a:solidFill>
            </a:endParaRPr>
          </a:p>
        </p:txBody>
      </p:sp>
      <p:sp>
        <p:nvSpPr>
          <p:cNvPr id="2" name="TextBox 1">
            <a:extLst>
              <a:ext uri="{FF2B5EF4-FFF2-40B4-BE49-F238E27FC236}">
                <a16:creationId xmlns:a16="http://schemas.microsoft.com/office/drawing/2014/main" id="{24BF4B32-CC2D-46AA-8AB2-BBCF9C945677}"/>
              </a:ext>
            </a:extLst>
          </p:cNvPr>
          <p:cNvSpPr txBox="1"/>
          <p:nvPr/>
        </p:nvSpPr>
        <p:spPr>
          <a:xfrm>
            <a:off x="103909" y="6234545"/>
            <a:ext cx="11704043" cy="369332"/>
          </a:xfrm>
          <a:prstGeom prst="rect">
            <a:avLst/>
          </a:prstGeom>
          <a:noFill/>
        </p:spPr>
        <p:txBody>
          <a:bodyPr wrap="square" rtlCol="0">
            <a:spAutoFit/>
          </a:bodyPr>
          <a:lstStyle/>
          <a:p>
            <a:r>
              <a:rPr lang="en-US" dirty="0">
                <a:solidFill>
                  <a:srgbClr val="02959C"/>
                </a:solidFill>
              </a:rPr>
              <a:t>Blue color indicates repeating group</a:t>
            </a:r>
          </a:p>
        </p:txBody>
      </p:sp>
      <p:sp>
        <p:nvSpPr>
          <p:cNvPr id="9" name="Slide Number Placeholder 2">
            <a:extLst>
              <a:ext uri="{FF2B5EF4-FFF2-40B4-BE49-F238E27FC236}">
                <a16:creationId xmlns:a16="http://schemas.microsoft.com/office/drawing/2014/main" id="{7C562CBF-72C3-46E8-B4A2-C922E21054E5}"/>
              </a:ext>
            </a:extLst>
          </p:cNvPr>
          <p:cNvSpPr txBox="1">
            <a:spLocks/>
          </p:cNvSpPr>
          <p:nvPr/>
        </p:nvSpPr>
        <p:spPr>
          <a:xfrm>
            <a:off x="11392887" y="6313134"/>
            <a:ext cx="614556" cy="366183"/>
          </a:xfrm>
          <a:prstGeom prst="rect">
            <a:avLst/>
          </a:prstGeom>
        </p:spPr>
        <p:txBody>
          <a:bodyPr vert="horz" lIns="91440" tIns="45720" rIns="91440" bIns="45720" rtlCol="0" anchor="ctr"/>
          <a:lstStyle>
            <a:defPPr>
              <a:defRPr lang="en-US"/>
            </a:defPPr>
            <a:lvl1pPr marL="0" algn="r" defTabSz="914400" rtl="0" eaLnBrk="1" latinLnBrk="0" hangingPunct="1">
              <a:defRPr sz="1067"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78"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457178" rtl="0" eaLnBrk="0" fontAlgn="base" latinLnBrk="0" hangingPunct="0">
                <a:lnSpc>
                  <a:spcPct val="100000"/>
                </a:lnSpc>
                <a:spcBef>
                  <a:spcPct val="0"/>
                </a:spcBef>
                <a:spcAft>
                  <a:spcPct val="0"/>
                </a:spcAft>
                <a:buClrTx/>
                <a:buSzTx/>
                <a:buFontTx/>
                <a:buNone/>
                <a:tabLst/>
                <a:defRPr/>
              </a:pPr>
              <a:t>14</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826022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818DD9-AB26-4290-BC58-526B0912AE02}"/>
              </a:ext>
            </a:extLst>
          </p:cNvPr>
          <p:cNvSpPr>
            <a:spLocks noGrp="1"/>
          </p:cNvSpPr>
          <p:nvPr>
            <p:ph type="title" idx="4294967295"/>
          </p:nvPr>
        </p:nvSpPr>
        <p:spPr>
          <a:xfrm>
            <a:off x="576263" y="4097338"/>
            <a:ext cx="11006137" cy="7651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bg1"/>
                </a:solidFill>
                <a:effectLst/>
                <a:uLnTx/>
                <a:uFillTx/>
                <a:latin typeface="+mn-lt"/>
                <a:ea typeface="+mn-ea"/>
                <a:cs typeface="+mn-cs"/>
              </a:rPr>
              <a:t>Leptospirosis-specific MMG Sections</a:t>
            </a:r>
          </a:p>
        </p:txBody>
      </p:sp>
    </p:spTree>
    <p:extLst>
      <p:ext uri="{BB962C8B-B14F-4D97-AF65-F5344CB8AC3E}">
        <p14:creationId xmlns:p14="http://schemas.microsoft.com/office/powerpoint/2010/main" val="3788254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B25AF-2B6E-4277-AF81-1C1BCF8DDDEF}"/>
              </a:ext>
            </a:extLst>
          </p:cNvPr>
          <p:cNvSpPr>
            <a:spLocks noGrp="1"/>
          </p:cNvSpPr>
          <p:nvPr>
            <p:ph type="title"/>
          </p:nvPr>
        </p:nvSpPr>
        <p:spPr/>
        <p:txBody>
          <a:bodyPr/>
          <a:lstStyle/>
          <a:p>
            <a:r>
              <a:rPr lang="en-US" dirty="0"/>
              <a:t>Leptospirosis: Subject Information</a:t>
            </a:r>
          </a:p>
        </p:txBody>
      </p:sp>
      <p:sp>
        <p:nvSpPr>
          <p:cNvPr id="7" name="TextBox 6">
            <a:extLst>
              <a:ext uri="{FF2B5EF4-FFF2-40B4-BE49-F238E27FC236}">
                <a16:creationId xmlns:a16="http://schemas.microsoft.com/office/drawing/2014/main" id="{AAA96276-D124-41C6-8584-C4AD7A8225C3}"/>
              </a:ext>
            </a:extLst>
          </p:cNvPr>
          <p:cNvSpPr txBox="1"/>
          <p:nvPr/>
        </p:nvSpPr>
        <p:spPr>
          <a:xfrm>
            <a:off x="9222828" y="1109608"/>
            <a:ext cx="2223979" cy="2031325"/>
          </a:xfrm>
          <a:prstGeom prst="rect">
            <a:avLst/>
          </a:prstGeom>
          <a:noFill/>
          <a:ln>
            <a:solidFill>
              <a:schemeClr val="tx1"/>
            </a:solidFill>
          </a:ln>
        </p:spPr>
        <p:txBody>
          <a:bodyPr wrap="square" lIns="91440" tIns="45720" rIns="91440" bIns="45720" rtlCol="0" anchor="t">
            <a:spAutoFit/>
          </a:bodyPr>
          <a:lstStyle/>
          <a:p>
            <a:pPr marL="285750" indent="-285750">
              <a:buFont typeface="Arial" panose="020B0604020202020204" pitchFamily="34" charset="0"/>
              <a:buChar char="•"/>
            </a:pPr>
            <a:r>
              <a:rPr lang="en-US" dirty="0">
                <a:cs typeface="Calibri"/>
              </a:rPr>
              <a:t>Live Birth </a:t>
            </a:r>
          </a:p>
          <a:p>
            <a:pPr marL="285750" indent="-285750">
              <a:buFont typeface="Arial" panose="020B0604020202020204" pitchFamily="34" charset="0"/>
              <a:buChar char="•"/>
            </a:pPr>
            <a:r>
              <a:rPr lang="en-US" dirty="0">
                <a:cs typeface="Calibri"/>
              </a:rPr>
              <a:t>Stillbirth </a:t>
            </a:r>
          </a:p>
          <a:p>
            <a:pPr marL="285750" indent="-285750">
              <a:buFont typeface="Arial" panose="020B0604020202020204" pitchFamily="34" charset="0"/>
              <a:buChar char="•"/>
            </a:pPr>
            <a:r>
              <a:rPr lang="en-US" dirty="0">
                <a:cs typeface="Calibri"/>
              </a:rPr>
              <a:t>Neonatal Disorder</a:t>
            </a:r>
          </a:p>
          <a:p>
            <a:pPr marL="285750" indent="-285750">
              <a:buFont typeface="Arial" panose="020B0604020202020204" pitchFamily="34" charset="0"/>
              <a:buChar char="•"/>
            </a:pPr>
            <a:r>
              <a:rPr lang="en-US" dirty="0">
                <a:cs typeface="Calibri"/>
              </a:rPr>
              <a:t>Neonatal Death</a:t>
            </a:r>
          </a:p>
          <a:p>
            <a:pPr marL="285750" indent="-285750">
              <a:buFont typeface="Arial" panose="020B0604020202020204" pitchFamily="34" charset="0"/>
              <a:buChar char="•"/>
            </a:pPr>
            <a:r>
              <a:rPr lang="en-US" dirty="0">
                <a:cs typeface="Calibri"/>
              </a:rPr>
              <a:t>Termination Pregnancy</a:t>
            </a:r>
          </a:p>
          <a:p>
            <a:pPr marL="285750" indent="-285750">
              <a:buFont typeface="Arial" panose="020B0604020202020204" pitchFamily="34" charset="0"/>
              <a:buChar char="•"/>
            </a:pPr>
            <a:r>
              <a:rPr lang="en-US" dirty="0">
                <a:cs typeface="Calibri"/>
              </a:rPr>
              <a:t>Miscarriage</a:t>
            </a:r>
          </a:p>
        </p:txBody>
      </p:sp>
      <p:cxnSp>
        <p:nvCxnSpPr>
          <p:cNvPr id="9" name="Straight Arrow Connector 8" descr="Arrow">
            <a:extLst>
              <a:ext uri="{FF2B5EF4-FFF2-40B4-BE49-F238E27FC236}">
                <a16:creationId xmlns:a16="http://schemas.microsoft.com/office/drawing/2014/main" id="{FA356F25-2C87-40F8-9159-6619A8B81F63}"/>
              </a:ext>
            </a:extLst>
          </p:cNvPr>
          <p:cNvCxnSpPr>
            <a:cxnSpLocks/>
            <a:endCxn id="7" idx="1"/>
          </p:cNvCxnSpPr>
          <p:nvPr/>
        </p:nvCxnSpPr>
        <p:spPr>
          <a:xfrm flipV="1">
            <a:off x="8517105" y="2125271"/>
            <a:ext cx="705723" cy="12020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descr="Arrow">
            <a:extLst>
              <a:ext uri="{FF2B5EF4-FFF2-40B4-BE49-F238E27FC236}">
                <a16:creationId xmlns:a16="http://schemas.microsoft.com/office/drawing/2014/main" id="{C637170D-520E-4E22-9E7B-02A94045C2F4}"/>
              </a:ext>
            </a:extLst>
          </p:cNvPr>
          <p:cNvCxnSpPr>
            <a:cxnSpLocks/>
            <a:stCxn id="6" idx="3"/>
            <a:endCxn id="17" idx="1"/>
          </p:cNvCxnSpPr>
          <p:nvPr/>
        </p:nvCxnSpPr>
        <p:spPr>
          <a:xfrm>
            <a:off x="8517105" y="3720530"/>
            <a:ext cx="748283" cy="5522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373A614-C54D-45BA-965D-8AC891336148}"/>
              </a:ext>
            </a:extLst>
          </p:cNvPr>
          <p:cNvSpPr txBox="1"/>
          <p:nvPr/>
        </p:nvSpPr>
        <p:spPr>
          <a:xfrm>
            <a:off x="9265388" y="3534104"/>
            <a:ext cx="2548143" cy="1477328"/>
          </a:xfrm>
          <a:prstGeom prst="rect">
            <a:avLst/>
          </a:prstGeom>
          <a:noFill/>
          <a:ln>
            <a:solidFill>
              <a:schemeClr val="tx1"/>
            </a:solidFill>
          </a:ln>
        </p:spPr>
        <p:txBody>
          <a:bodyPr wrap="square" lIns="91440" tIns="45720" rIns="91440" bIns="45720" rtlCol="0" anchor="t">
            <a:spAutoFit/>
          </a:bodyPr>
          <a:lstStyle/>
          <a:p>
            <a:pPr marL="285750" indent="-285750">
              <a:buFont typeface="Arial" panose="020B0604020202020204" pitchFamily="34" charset="0"/>
              <a:buChar char="•"/>
            </a:pPr>
            <a:r>
              <a:rPr lang="en-US" dirty="0">
                <a:cs typeface="Calibri"/>
              </a:rPr>
              <a:t>Immunocompromised</a:t>
            </a:r>
            <a:endParaRPr lang="en-US" dirty="0"/>
          </a:p>
          <a:p>
            <a:pPr marL="285750" indent="-285750">
              <a:buFont typeface="Arial" panose="020B0604020202020204" pitchFamily="34" charset="0"/>
              <a:buChar char="•"/>
            </a:pPr>
            <a:r>
              <a:rPr lang="en-US" dirty="0">
                <a:cs typeface="Calibri"/>
              </a:rPr>
              <a:t>Renal Disease</a:t>
            </a:r>
          </a:p>
          <a:p>
            <a:pPr marL="285750" indent="-285750">
              <a:buFont typeface="Arial" panose="020B0604020202020204" pitchFamily="34" charset="0"/>
              <a:buChar char="•"/>
            </a:pPr>
            <a:r>
              <a:rPr lang="en-US" dirty="0">
                <a:cs typeface="Calibri"/>
              </a:rPr>
              <a:t>Liver  Disease</a:t>
            </a:r>
          </a:p>
          <a:p>
            <a:pPr marL="285750" indent="-285750">
              <a:buFont typeface="Arial" panose="020B0604020202020204" pitchFamily="34" charset="0"/>
              <a:buChar char="•"/>
            </a:pPr>
            <a:r>
              <a:rPr lang="en-US" dirty="0">
                <a:cs typeface="Calibri"/>
              </a:rPr>
              <a:t>Lungs Disease </a:t>
            </a:r>
          </a:p>
          <a:p>
            <a:pPr marL="285750" indent="-285750">
              <a:buFont typeface="Arial" panose="020B0604020202020204" pitchFamily="34" charset="0"/>
              <a:buChar char="•"/>
            </a:pPr>
            <a:r>
              <a:rPr lang="en-US" dirty="0">
                <a:cs typeface="Calibri"/>
              </a:rPr>
              <a:t>Unknown   </a:t>
            </a:r>
          </a:p>
        </p:txBody>
      </p:sp>
      <p:pic>
        <p:nvPicPr>
          <p:cNvPr id="6" name="Picture 5" descr="Displayed is a screenshot of the Subject Information section within the draft leptospirosis MMG guide.  This section includes data elements: Case Outbreak Narrative, Number of Weeks Gestation at Onset of Illness, Pregnancy Outcome, Underlying Condition(s). Immunocompromised Associated Condition or Treatment, Symptomatic, Open Wound.">
            <a:extLst>
              <a:ext uri="{FF2B5EF4-FFF2-40B4-BE49-F238E27FC236}">
                <a16:creationId xmlns:a16="http://schemas.microsoft.com/office/drawing/2014/main" id="{A18AAD50-B6E7-44FA-87D0-6203E99A3E39}"/>
              </a:ext>
            </a:extLst>
          </p:cNvPr>
          <p:cNvPicPr>
            <a:picLocks noChangeAspect="1"/>
          </p:cNvPicPr>
          <p:nvPr/>
        </p:nvPicPr>
        <p:blipFill rotWithShape="1">
          <a:blip r:embed="rId3"/>
          <a:srcRect l="673" r="18307"/>
          <a:stretch/>
        </p:blipFill>
        <p:spPr>
          <a:xfrm>
            <a:off x="82063" y="2016371"/>
            <a:ext cx="8435042" cy="3408317"/>
          </a:xfrm>
          <a:prstGeom prst="rect">
            <a:avLst/>
          </a:prstGeom>
        </p:spPr>
      </p:pic>
      <p:sp>
        <p:nvSpPr>
          <p:cNvPr id="8" name="Slide Number Placeholder 2">
            <a:extLst>
              <a:ext uri="{FF2B5EF4-FFF2-40B4-BE49-F238E27FC236}">
                <a16:creationId xmlns:a16="http://schemas.microsoft.com/office/drawing/2014/main" id="{AFAE4062-5057-4838-B6ED-DC8A2C790B70}"/>
              </a:ext>
            </a:extLst>
          </p:cNvPr>
          <p:cNvSpPr txBox="1">
            <a:spLocks/>
          </p:cNvSpPr>
          <p:nvPr/>
        </p:nvSpPr>
        <p:spPr>
          <a:xfrm>
            <a:off x="11392887" y="6313134"/>
            <a:ext cx="614556" cy="366183"/>
          </a:xfrm>
          <a:prstGeom prst="rect">
            <a:avLst/>
          </a:prstGeom>
        </p:spPr>
        <p:txBody>
          <a:bodyPr vert="horz" lIns="91440" tIns="45720" rIns="91440" bIns="45720" rtlCol="0" anchor="ctr"/>
          <a:lstStyle>
            <a:defPPr>
              <a:defRPr lang="en-US"/>
            </a:defPPr>
            <a:lvl1pPr marL="0" algn="r" defTabSz="914400" rtl="0" eaLnBrk="1" latinLnBrk="0" hangingPunct="1">
              <a:defRPr sz="1067"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78"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457178" rtl="0" eaLnBrk="0" fontAlgn="base" latinLnBrk="0" hangingPunct="0">
                <a:lnSpc>
                  <a:spcPct val="100000"/>
                </a:lnSpc>
                <a:spcBef>
                  <a:spcPct val="0"/>
                </a:spcBef>
                <a:spcAft>
                  <a:spcPct val="0"/>
                </a:spcAft>
                <a:buClrTx/>
                <a:buSzTx/>
                <a:buFontTx/>
                <a:buNone/>
                <a:tabLst/>
                <a:defRPr/>
              </a:pPr>
              <a:t>16</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3473097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C59D4-741A-AFE9-E158-47434CF8A030}"/>
              </a:ext>
            </a:extLst>
          </p:cNvPr>
          <p:cNvSpPr>
            <a:spLocks noGrp="1"/>
          </p:cNvSpPr>
          <p:nvPr>
            <p:ph type="title"/>
          </p:nvPr>
        </p:nvSpPr>
        <p:spPr>
          <a:xfrm>
            <a:off x="497648" y="237518"/>
            <a:ext cx="10988565" cy="1280145"/>
          </a:xfrm>
        </p:spPr>
        <p:txBody>
          <a:bodyPr/>
          <a:lstStyle/>
          <a:p>
            <a:r>
              <a:rPr lang="en-US" dirty="0">
                <a:ea typeface="+mn-lt"/>
                <a:cs typeface="+mn-lt"/>
              </a:rPr>
              <a:t>Leptospirosis: Exposure Repeating Group </a:t>
            </a:r>
            <a:endParaRPr lang="en-US" dirty="0"/>
          </a:p>
        </p:txBody>
      </p:sp>
      <p:sp>
        <p:nvSpPr>
          <p:cNvPr id="3" name="TextBox 2">
            <a:extLst>
              <a:ext uri="{FF2B5EF4-FFF2-40B4-BE49-F238E27FC236}">
                <a16:creationId xmlns:a16="http://schemas.microsoft.com/office/drawing/2014/main" id="{8F35D351-1608-2736-2623-88DAB6708ECD}"/>
              </a:ext>
            </a:extLst>
          </p:cNvPr>
          <p:cNvSpPr txBox="1"/>
          <p:nvPr/>
        </p:nvSpPr>
        <p:spPr>
          <a:xfrm>
            <a:off x="236865" y="3440601"/>
            <a:ext cx="2154643" cy="1477328"/>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cs typeface="Calibri"/>
              </a:rPr>
              <a:t>Animal Contact  </a:t>
            </a:r>
          </a:p>
          <a:p>
            <a:pPr marL="285750" indent="-285750">
              <a:buFont typeface="Arial"/>
              <a:buChar char="•"/>
            </a:pPr>
            <a:r>
              <a:rPr lang="en-US" dirty="0">
                <a:cs typeface="Calibri"/>
              </a:rPr>
              <a:t>Fresh water </a:t>
            </a:r>
          </a:p>
          <a:p>
            <a:pPr marL="285750" indent="-285750">
              <a:buFont typeface="Arial"/>
              <a:buChar char="•"/>
            </a:pPr>
            <a:r>
              <a:rPr lang="en-US" dirty="0">
                <a:cs typeface="Calibri"/>
              </a:rPr>
              <a:t>Mud </a:t>
            </a:r>
          </a:p>
          <a:p>
            <a:pPr marL="285750" indent="-285750">
              <a:buFont typeface="Arial"/>
              <a:buChar char="•"/>
            </a:pPr>
            <a:r>
              <a:rPr lang="en-US" dirty="0">
                <a:cs typeface="Calibri"/>
              </a:rPr>
              <a:t>Sewage</a:t>
            </a:r>
          </a:p>
          <a:p>
            <a:pPr marL="285750" indent="-285750">
              <a:buFont typeface="Arial"/>
              <a:buChar char="•"/>
            </a:pPr>
            <a:r>
              <a:rPr lang="en-US" dirty="0">
                <a:cs typeface="Calibri"/>
              </a:rPr>
              <a:t>Unknown </a:t>
            </a:r>
          </a:p>
        </p:txBody>
      </p:sp>
      <p:pic>
        <p:nvPicPr>
          <p:cNvPr id="9" name="Picture 8" descr="Displayed is a screenshot of the start of the Exposure Repeating Group within the draft leptospirosis MMG guide.  This section includes data elements on Exposure Source and Activity Type. ">
            <a:extLst>
              <a:ext uri="{FF2B5EF4-FFF2-40B4-BE49-F238E27FC236}">
                <a16:creationId xmlns:a16="http://schemas.microsoft.com/office/drawing/2014/main" id="{6A81BC22-9A57-4D02-BA55-6C1192C322B9}"/>
              </a:ext>
            </a:extLst>
          </p:cNvPr>
          <p:cNvPicPr>
            <a:picLocks noChangeAspect="1"/>
          </p:cNvPicPr>
          <p:nvPr/>
        </p:nvPicPr>
        <p:blipFill rotWithShape="1">
          <a:blip r:embed="rId3"/>
          <a:srcRect t="2947" r="2372" b="1"/>
          <a:stretch/>
        </p:blipFill>
        <p:spPr>
          <a:xfrm>
            <a:off x="1184030" y="1387102"/>
            <a:ext cx="10648055" cy="1479094"/>
          </a:xfrm>
          <a:prstGeom prst="rect">
            <a:avLst/>
          </a:prstGeom>
        </p:spPr>
      </p:pic>
      <p:cxnSp>
        <p:nvCxnSpPr>
          <p:cNvPr id="12" name="Connector: Elbow 11" descr="Arrow">
            <a:extLst>
              <a:ext uri="{FF2B5EF4-FFF2-40B4-BE49-F238E27FC236}">
                <a16:creationId xmlns:a16="http://schemas.microsoft.com/office/drawing/2014/main" id="{51EF6D06-6032-4D19-934B-DAE10E1D4F0A}"/>
              </a:ext>
            </a:extLst>
          </p:cNvPr>
          <p:cNvCxnSpPr>
            <a:cxnSpLocks/>
          </p:cNvCxnSpPr>
          <p:nvPr/>
        </p:nvCxnSpPr>
        <p:spPr>
          <a:xfrm rot="5400000" flipH="1" flipV="1">
            <a:off x="16479" y="2249850"/>
            <a:ext cx="1583644" cy="751458"/>
          </a:xfrm>
          <a:prstGeom prst="bentConnector3">
            <a:avLst>
              <a:gd name="adj1" fmla="val 100338"/>
            </a:avLst>
          </a:prstGeom>
          <a:ln w="38100">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85A93683-E285-4C82-9C10-50048D713420}"/>
              </a:ext>
            </a:extLst>
          </p:cNvPr>
          <p:cNvSpPr txBox="1"/>
          <p:nvPr/>
        </p:nvSpPr>
        <p:spPr>
          <a:xfrm>
            <a:off x="7234534" y="3272009"/>
            <a:ext cx="4597551" cy="3291840"/>
          </a:xfrm>
          <a:prstGeom prst="rect">
            <a:avLst/>
          </a:prstGeom>
          <a:noFill/>
          <a:ln>
            <a:solidFill>
              <a:schemeClr val="tx1"/>
            </a:solidFill>
          </a:ln>
        </p:spPr>
        <p:txBody>
          <a:bodyPr rot="0" spcFirstLastPara="0" vertOverflow="overflow" horzOverflow="overflow" vert="horz" wrap="square" lIns="91440" tIns="45720" rIns="91440" bIns="45720" numCol="2" spcCol="0" rtlCol="0" fromWordArt="0" anchor="t" anchorCtr="0" forceAA="0" compatLnSpc="1">
            <a:prstTxWarp prst="textNoShape">
              <a:avLst/>
            </a:prstTxWarp>
            <a:spAutoFit/>
          </a:bodyPr>
          <a:lstStyle/>
          <a:p>
            <a:pPr marL="285750" indent="-285750">
              <a:buFont typeface="Arial"/>
              <a:buChar char="•"/>
            </a:pPr>
            <a:r>
              <a:rPr lang="en-US" sz="1700" dirty="0">
                <a:cs typeface="Calibri"/>
              </a:rPr>
              <a:t>Bathing</a:t>
            </a:r>
          </a:p>
          <a:p>
            <a:pPr marL="285750" indent="-285750">
              <a:buFont typeface="Arial"/>
              <a:buChar char="•"/>
            </a:pPr>
            <a:r>
              <a:rPr lang="en-US" sz="1700" dirty="0">
                <a:cs typeface="Calibri"/>
              </a:rPr>
              <a:t>Bike riding</a:t>
            </a:r>
          </a:p>
          <a:p>
            <a:pPr marL="285750" indent="-285750">
              <a:buFont typeface="Arial"/>
              <a:buChar char="•"/>
            </a:pPr>
            <a:r>
              <a:rPr lang="en-US" sz="1700" dirty="0">
                <a:cs typeface="Calibri"/>
              </a:rPr>
              <a:t>Boating</a:t>
            </a:r>
          </a:p>
          <a:p>
            <a:pPr marL="285750" indent="-285750">
              <a:buFont typeface="Arial"/>
              <a:buChar char="•"/>
            </a:pPr>
            <a:r>
              <a:rPr lang="en-US" sz="1700" dirty="0">
                <a:cs typeface="Calibri"/>
              </a:rPr>
              <a:t>Camping</a:t>
            </a:r>
          </a:p>
          <a:p>
            <a:pPr marL="285750" indent="-285750">
              <a:buFont typeface="Arial"/>
              <a:buChar char="•"/>
            </a:pPr>
            <a:r>
              <a:rPr lang="en-US" sz="1700" dirty="0">
                <a:cs typeface="Calibri"/>
              </a:rPr>
              <a:t>Drinking water</a:t>
            </a:r>
          </a:p>
          <a:p>
            <a:pPr marL="285750" indent="-285750">
              <a:buFont typeface="Arial"/>
              <a:buChar char="•"/>
            </a:pPr>
            <a:r>
              <a:rPr lang="en-US" sz="1700" dirty="0">
                <a:cs typeface="Calibri"/>
              </a:rPr>
              <a:t>Freshwater fishing</a:t>
            </a:r>
          </a:p>
          <a:p>
            <a:pPr marL="285750" indent="-285750">
              <a:buFont typeface="Arial"/>
              <a:buChar char="•"/>
            </a:pPr>
            <a:r>
              <a:rPr lang="en-US" sz="1700" dirty="0">
                <a:cs typeface="Calibri"/>
              </a:rPr>
              <a:t>Gardening</a:t>
            </a:r>
          </a:p>
          <a:p>
            <a:pPr marL="285750" indent="-285750">
              <a:buFont typeface="Arial"/>
              <a:buChar char="•"/>
            </a:pPr>
            <a:r>
              <a:rPr lang="en-US" sz="1700" dirty="0">
                <a:cs typeface="Calibri"/>
              </a:rPr>
              <a:t>Hiking</a:t>
            </a:r>
          </a:p>
          <a:p>
            <a:pPr marL="285750" indent="-285750">
              <a:buFont typeface="Arial"/>
              <a:buChar char="•"/>
            </a:pPr>
            <a:r>
              <a:rPr lang="en-US" sz="1700" dirty="0">
                <a:cs typeface="Calibri"/>
              </a:rPr>
              <a:t>House cleaning</a:t>
            </a:r>
          </a:p>
          <a:p>
            <a:pPr marL="285750" indent="-285750">
              <a:buFont typeface="Arial"/>
              <a:buChar char="•"/>
            </a:pPr>
            <a:r>
              <a:rPr lang="en-US" sz="1700" dirty="0">
                <a:cs typeface="Calibri"/>
              </a:rPr>
              <a:t>House maintenance</a:t>
            </a:r>
          </a:p>
          <a:p>
            <a:pPr marL="285750" indent="-285750">
              <a:buFont typeface="Arial"/>
              <a:buChar char="•"/>
            </a:pPr>
            <a:r>
              <a:rPr lang="en-US" sz="1700" dirty="0">
                <a:cs typeface="Calibri"/>
              </a:rPr>
              <a:t>Hunting</a:t>
            </a:r>
          </a:p>
          <a:p>
            <a:pPr marL="285750" indent="-285750">
              <a:buFont typeface="Arial"/>
              <a:buChar char="•"/>
            </a:pPr>
            <a:r>
              <a:rPr lang="en-US" sz="1700" dirty="0">
                <a:cs typeface="Calibri"/>
              </a:rPr>
              <a:t>Motorbiking</a:t>
            </a:r>
          </a:p>
          <a:p>
            <a:pPr marL="285750" indent="-285750">
              <a:buFont typeface="Arial"/>
              <a:buChar char="•"/>
            </a:pPr>
            <a:r>
              <a:rPr lang="en-US" sz="1700" dirty="0">
                <a:cs typeface="Calibri"/>
              </a:rPr>
              <a:t>Pet ownership</a:t>
            </a:r>
          </a:p>
          <a:p>
            <a:pPr marL="285750" indent="-285750">
              <a:buFont typeface="Arial"/>
              <a:buChar char="•"/>
            </a:pPr>
            <a:r>
              <a:rPr lang="en-US" sz="1700" dirty="0">
                <a:cs typeface="Calibri"/>
              </a:rPr>
              <a:t>Livestock ownership</a:t>
            </a:r>
          </a:p>
          <a:p>
            <a:pPr marL="285750" indent="-285750">
              <a:buFont typeface="Arial"/>
              <a:buChar char="•"/>
            </a:pPr>
            <a:r>
              <a:rPr lang="en-US" sz="1700" dirty="0">
                <a:cs typeface="Calibri"/>
              </a:rPr>
              <a:t>Occupational</a:t>
            </a:r>
          </a:p>
          <a:p>
            <a:pPr marL="285750" indent="-285750">
              <a:buFont typeface="Arial"/>
              <a:buChar char="•"/>
            </a:pPr>
            <a:r>
              <a:rPr lang="en-US" sz="1700" dirty="0">
                <a:cs typeface="Calibri"/>
              </a:rPr>
              <a:t>Outdoor competition</a:t>
            </a:r>
          </a:p>
          <a:p>
            <a:pPr marL="285750" indent="-285750">
              <a:buFont typeface="Arial"/>
              <a:buChar char="•"/>
            </a:pPr>
            <a:r>
              <a:rPr lang="en-US" sz="1700" dirty="0">
                <a:cs typeface="Calibri"/>
              </a:rPr>
              <a:t>Outdoor sports</a:t>
            </a:r>
          </a:p>
          <a:p>
            <a:pPr marL="285750" indent="-285750">
              <a:buFont typeface="Arial"/>
              <a:buChar char="•"/>
            </a:pPr>
            <a:r>
              <a:rPr lang="en-US" sz="1700" dirty="0">
                <a:cs typeface="Calibri"/>
              </a:rPr>
              <a:t>Swimming</a:t>
            </a:r>
          </a:p>
          <a:p>
            <a:pPr marL="285750" indent="-285750">
              <a:buFont typeface="Arial"/>
              <a:buChar char="•"/>
            </a:pPr>
            <a:r>
              <a:rPr lang="en-US" sz="1700" dirty="0">
                <a:cs typeface="Calibri"/>
              </a:rPr>
              <a:t>Touching animals</a:t>
            </a:r>
          </a:p>
          <a:p>
            <a:pPr marL="285750" indent="-285750">
              <a:buFont typeface="Arial"/>
              <a:buChar char="•"/>
            </a:pPr>
            <a:r>
              <a:rPr lang="en-US" sz="1700" dirty="0">
                <a:cs typeface="Calibri"/>
              </a:rPr>
              <a:t>Washing laundry</a:t>
            </a:r>
          </a:p>
          <a:p>
            <a:pPr marL="285750" indent="-285750">
              <a:buFont typeface="Arial"/>
              <a:buChar char="•"/>
            </a:pPr>
            <a:r>
              <a:rPr lang="en-US" sz="1700" dirty="0">
                <a:cs typeface="Calibri"/>
              </a:rPr>
              <a:t>Washing dishes</a:t>
            </a:r>
          </a:p>
          <a:p>
            <a:pPr marL="285750" indent="-285750">
              <a:buFont typeface="Arial"/>
              <a:buChar char="•"/>
            </a:pPr>
            <a:r>
              <a:rPr lang="en-US" sz="1700" dirty="0">
                <a:cs typeface="Calibri"/>
              </a:rPr>
              <a:t>Yardwork</a:t>
            </a:r>
          </a:p>
          <a:p>
            <a:pPr marL="285750" indent="-285750">
              <a:buFont typeface="Arial"/>
              <a:buChar char="•"/>
            </a:pPr>
            <a:r>
              <a:rPr lang="en-US" sz="1700" dirty="0">
                <a:cs typeface="Calibri"/>
              </a:rPr>
              <a:t>Unknown</a:t>
            </a:r>
          </a:p>
          <a:p>
            <a:pPr marL="285750" indent="-285750">
              <a:buFont typeface="Arial"/>
              <a:buChar char="•"/>
            </a:pPr>
            <a:r>
              <a:rPr lang="en-US" sz="1700" dirty="0">
                <a:cs typeface="Calibri"/>
              </a:rPr>
              <a:t>Other</a:t>
            </a:r>
          </a:p>
        </p:txBody>
      </p:sp>
      <p:cxnSp>
        <p:nvCxnSpPr>
          <p:cNvPr id="23" name="Straight Arrow Connector 22" descr="Arrow">
            <a:extLst>
              <a:ext uri="{FF2B5EF4-FFF2-40B4-BE49-F238E27FC236}">
                <a16:creationId xmlns:a16="http://schemas.microsoft.com/office/drawing/2014/main" id="{8398975C-C2E9-4E45-BA67-B3E787F4463B}"/>
              </a:ext>
            </a:extLst>
          </p:cNvPr>
          <p:cNvCxnSpPr>
            <a:cxnSpLocks/>
            <a:stCxn id="18" idx="1"/>
          </p:cNvCxnSpPr>
          <p:nvPr/>
        </p:nvCxnSpPr>
        <p:spPr>
          <a:xfrm flipH="1" flipV="1">
            <a:off x="2538047" y="2485292"/>
            <a:ext cx="4696487" cy="243263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8" name="Slide Number Placeholder 2">
            <a:extLst>
              <a:ext uri="{FF2B5EF4-FFF2-40B4-BE49-F238E27FC236}">
                <a16:creationId xmlns:a16="http://schemas.microsoft.com/office/drawing/2014/main" id="{0233E543-4996-47D4-9FF7-307764E92400}"/>
              </a:ext>
            </a:extLst>
          </p:cNvPr>
          <p:cNvSpPr txBox="1">
            <a:spLocks/>
          </p:cNvSpPr>
          <p:nvPr/>
        </p:nvSpPr>
        <p:spPr>
          <a:xfrm>
            <a:off x="11524807" y="6380757"/>
            <a:ext cx="614556" cy="366183"/>
          </a:xfrm>
          <a:prstGeom prst="rect">
            <a:avLst/>
          </a:prstGeom>
        </p:spPr>
        <p:txBody>
          <a:bodyPr vert="horz" lIns="91440" tIns="45720" rIns="91440" bIns="45720" rtlCol="0" anchor="ctr"/>
          <a:lstStyle>
            <a:defPPr>
              <a:defRPr lang="en-US"/>
            </a:defPPr>
            <a:lvl1pPr marL="0" algn="r" defTabSz="914400" rtl="0" eaLnBrk="1" latinLnBrk="0" hangingPunct="1">
              <a:defRPr sz="1067"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78"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457178" rtl="0" eaLnBrk="0" fontAlgn="base" latinLnBrk="0" hangingPunct="0">
                <a:lnSpc>
                  <a:spcPct val="100000"/>
                </a:lnSpc>
                <a:spcBef>
                  <a:spcPct val="0"/>
                </a:spcBef>
                <a:spcAft>
                  <a:spcPct val="0"/>
                </a:spcAft>
                <a:buClrTx/>
                <a:buSzTx/>
                <a:buFontTx/>
                <a:buNone/>
                <a:tabLst/>
                <a:defRPr/>
              </a:pPr>
              <a:t>17</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634791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E06650B-223B-9BC1-B110-A19DAB4803BC}"/>
              </a:ext>
            </a:extLst>
          </p:cNvPr>
          <p:cNvSpPr txBox="1"/>
          <p:nvPr/>
        </p:nvSpPr>
        <p:spPr>
          <a:xfrm>
            <a:off x="190767" y="4335647"/>
            <a:ext cx="3783356" cy="1477328"/>
          </a:xfrm>
          <a:prstGeom prst="rect">
            <a:avLst/>
          </a:prstGeom>
          <a:noFill/>
          <a:ln>
            <a:solidFill>
              <a:schemeClr val="tx1"/>
            </a:solidFill>
          </a:ln>
        </p:spPr>
        <p:txBody>
          <a:bodyPr rot="0" spcFirstLastPara="0" vertOverflow="overflow" horzOverflow="overflow" vert="horz" wrap="square" lIns="91440" tIns="45720" rIns="91440" bIns="45720" numCol="2" spcCol="0" rtlCol="0" fromWordArt="0" anchor="t" anchorCtr="0" forceAA="0" compatLnSpc="1">
            <a:prstTxWarp prst="textNoShape">
              <a:avLst/>
            </a:prstTxWarp>
            <a:spAutoFit/>
          </a:bodyPr>
          <a:lstStyle/>
          <a:p>
            <a:pPr marL="342900" indent="-342900">
              <a:buFont typeface="Arial"/>
              <a:buChar char="•"/>
            </a:pPr>
            <a:r>
              <a:rPr lang="en-US" dirty="0">
                <a:cs typeface="Calibri"/>
              </a:rPr>
              <a:t>Horse </a:t>
            </a:r>
          </a:p>
          <a:p>
            <a:pPr marL="342900" indent="-342900">
              <a:buFont typeface="Arial"/>
              <a:buChar char="•"/>
            </a:pPr>
            <a:r>
              <a:rPr lang="en-US" dirty="0">
                <a:cs typeface="Calibri"/>
              </a:rPr>
              <a:t>Dog </a:t>
            </a:r>
          </a:p>
          <a:p>
            <a:pPr marL="342900" indent="-342900">
              <a:buFont typeface="Arial"/>
              <a:buChar char="•"/>
            </a:pPr>
            <a:r>
              <a:rPr lang="en-US" dirty="0">
                <a:cs typeface="Calibri"/>
              </a:rPr>
              <a:t>Deer </a:t>
            </a:r>
          </a:p>
          <a:p>
            <a:pPr marL="342900" indent="-342900">
              <a:buFont typeface="Arial"/>
              <a:buChar char="•"/>
            </a:pPr>
            <a:r>
              <a:rPr lang="en-US" dirty="0">
                <a:cs typeface="Calibri"/>
              </a:rPr>
              <a:t>Mongoose</a:t>
            </a:r>
          </a:p>
          <a:p>
            <a:pPr marL="342900" indent="-342900">
              <a:buFont typeface="Arial"/>
              <a:buChar char="•"/>
            </a:pPr>
            <a:r>
              <a:rPr lang="en-US" dirty="0">
                <a:cs typeface="Calibri"/>
              </a:rPr>
              <a:t>Goat /Sheep</a:t>
            </a:r>
          </a:p>
          <a:p>
            <a:pPr marL="342900" indent="-342900">
              <a:buFont typeface="Arial"/>
              <a:buChar char="•"/>
            </a:pPr>
            <a:r>
              <a:rPr lang="en-US" dirty="0">
                <a:cs typeface="Calibri"/>
              </a:rPr>
              <a:t>Skunk </a:t>
            </a:r>
          </a:p>
          <a:p>
            <a:pPr marL="342900" indent="-342900">
              <a:buFont typeface="Arial"/>
              <a:buChar char="•"/>
            </a:pPr>
            <a:r>
              <a:rPr lang="en-US" dirty="0">
                <a:cs typeface="Calibri"/>
              </a:rPr>
              <a:t>Rats</a:t>
            </a:r>
          </a:p>
          <a:p>
            <a:pPr marL="342900" indent="-342900">
              <a:buFont typeface="Arial"/>
              <a:buChar char="•"/>
            </a:pPr>
            <a:r>
              <a:rPr lang="en-US" dirty="0">
                <a:cs typeface="Calibri"/>
              </a:rPr>
              <a:t>Racoon</a:t>
            </a:r>
          </a:p>
          <a:p>
            <a:pPr marL="342900" indent="-342900">
              <a:buFont typeface="Arial"/>
              <a:buChar char="•"/>
            </a:pPr>
            <a:r>
              <a:rPr lang="en-US" dirty="0">
                <a:cs typeface="Calibri"/>
              </a:rPr>
              <a:t>Pig </a:t>
            </a:r>
          </a:p>
          <a:p>
            <a:pPr marL="342900" indent="-342900">
              <a:buFont typeface="Arial"/>
              <a:buChar char="•"/>
            </a:pPr>
            <a:r>
              <a:rPr lang="en-US" dirty="0">
                <a:cs typeface="Calibri"/>
              </a:rPr>
              <a:t>Unknown </a:t>
            </a:r>
          </a:p>
        </p:txBody>
      </p:sp>
      <p:sp>
        <p:nvSpPr>
          <p:cNvPr id="11" name="Title 1">
            <a:extLst>
              <a:ext uri="{FF2B5EF4-FFF2-40B4-BE49-F238E27FC236}">
                <a16:creationId xmlns:a16="http://schemas.microsoft.com/office/drawing/2014/main" id="{25AFE096-669F-4DFB-8367-130F11F3703A}"/>
              </a:ext>
            </a:extLst>
          </p:cNvPr>
          <p:cNvSpPr txBox="1">
            <a:spLocks noGrp="1"/>
          </p:cNvSpPr>
          <p:nvPr>
            <p:ph type="title" idx="4294967295"/>
          </p:nvPr>
        </p:nvSpPr>
        <p:spPr>
          <a:xfrm>
            <a:off x="320243" y="393967"/>
            <a:ext cx="11788486" cy="111320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3600" b="1" kern="1200">
                <a:solidFill>
                  <a:srgbClr val="DA521E"/>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DA521E"/>
                </a:solidFill>
                <a:effectLst/>
                <a:uLnTx/>
                <a:uFillTx/>
                <a:latin typeface="+mn-lt"/>
                <a:ea typeface="+mn-lt"/>
                <a:cs typeface="+mn-lt"/>
              </a:rPr>
              <a:t>Leptospirosis: Exposure Repeating Group</a:t>
            </a:r>
            <a:br>
              <a:rPr kumimoji="0" lang="en-US" sz="3600" b="1" i="0" u="none" strike="noStrike" kern="1200" cap="none" spc="0" normalizeH="0" baseline="0" noProof="0" dirty="0">
                <a:ln>
                  <a:noFill/>
                </a:ln>
                <a:solidFill>
                  <a:srgbClr val="DA521E"/>
                </a:solidFill>
                <a:effectLst/>
                <a:uLnTx/>
                <a:uFillTx/>
                <a:latin typeface="+mn-lt"/>
                <a:ea typeface="+mn-lt"/>
                <a:cs typeface="+mn-lt"/>
              </a:rPr>
            </a:br>
            <a:r>
              <a:rPr kumimoji="0" lang="en-US" sz="2800" b="1" i="0" u="none" strike="noStrike" kern="1200" cap="none" spc="0" normalizeH="0" baseline="0" noProof="0" dirty="0">
                <a:ln>
                  <a:noFill/>
                </a:ln>
                <a:solidFill>
                  <a:srgbClr val="DA521E"/>
                </a:solidFill>
                <a:effectLst/>
                <a:uLnTx/>
                <a:uFillTx/>
                <a:latin typeface="+mn-lt"/>
                <a:ea typeface="+mn-lt"/>
                <a:cs typeface="+mn-lt"/>
              </a:rPr>
              <a:t>Continued</a:t>
            </a:r>
            <a:endParaRPr kumimoji="0" lang="en-US" sz="2800" b="1" i="0" u="none" strike="noStrike" kern="1200" cap="none" spc="0" normalizeH="0" baseline="0" noProof="0" dirty="0">
              <a:ln>
                <a:noFill/>
              </a:ln>
              <a:solidFill>
                <a:srgbClr val="DA521E"/>
              </a:solidFill>
              <a:effectLst/>
              <a:uLnTx/>
              <a:uFillTx/>
              <a:latin typeface="+mn-lt"/>
              <a:ea typeface="+mj-ea"/>
              <a:cs typeface="+mj-cs"/>
            </a:endParaRPr>
          </a:p>
        </p:txBody>
      </p:sp>
      <p:pic>
        <p:nvPicPr>
          <p:cNvPr id="13" name="Picture 12" descr="Displayed is a screenshot of part of the Exposure Repeating Group within the draft leptospirosis MMG guide.  This section includes data elements on Animal Type and Sick Animal. ">
            <a:extLst>
              <a:ext uri="{FF2B5EF4-FFF2-40B4-BE49-F238E27FC236}">
                <a16:creationId xmlns:a16="http://schemas.microsoft.com/office/drawing/2014/main" id="{58B7E41E-338F-44CD-9541-B6661725B807}"/>
              </a:ext>
            </a:extLst>
          </p:cNvPr>
          <p:cNvPicPr>
            <a:picLocks noChangeAspect="1"/>
          </p:cNvPicPr>
          <p:nvPr/>
        </p:nvPicPr>
        <p:blipFill>
          <a:blip r:embed="rId3"/>
          <a:stretch>
            <a:fillRect/>
          </a:stretch>
        </p:blipFill>
        <p:spPr>
          <a:xfrm>
            <a:off x="1184033" y="2206307"/>
            <a:ext cx="10588869" cy="1430208"/>
          </a:xfrm>
          <a:prstGeom prst="rect">
            <a:avLst/>
          </a:prstGeom>
        </p:spPr>
      </p:pic>
      <p:cxnSp>
        <p:nvCxnSpPr>
          <p:cNvPr id="14" name="Connector: Elbow 13" descr="Arrow">
            <a:extLst>
              <a:ext uri="{FF2B5EF4-FFF2-40B4-BE49-F238E27FC236}">
                <a16:creationId xmlns:a16="http://schemas.microsoft.com/office/drawing/2014/main" id="{04E0D5F6-E922-4943-98F8-969E602BEC38}"/>
              </a:ext>
            </a:extLst>
          </p:cNvPr>
          <p:cNvCxnSpPr>
            <a:cxnSpLocks/>
          </p:cNvCxnSpPr>
          <p:nvPr/>
        </p:nvCxnSpPr>
        <p:spPr>
          <a:xfrm rot="5400000" flipH="1" flipV="1">
            <a:off x="-154510" y="2997106"/>
            <a:ext cx="1813295" cy="863790"/>
          </a:xfrm>
          <a:prstGeom prst="bentConnector3">
            <a:avLst>
              <a:gd name="adj1" fmla="val 99781"/>
            </a:avLst>
          </a:prstGeom>
          <a:ln w="38100">
            <a:tailEnd type="triangle"/>
          </a:ln>
        </p:spPr>
        <p:style>
          <a:lnRef idx="1">
            <a:schemeClr val="dk1"/>
          </a:lnRef>
          <a:fillRef idx="0">
            <a:schemeClr val="dk1"/>
          </a:fillRef>
          <a:effectRef idx="0">
            <a:schemeClr val="dk1"/>
          </a:effectRef>
          <a:fontRef idx="minor">
            <a:schemeClr val="tx1"/>
          </a:fontRef>
        </p:style>
      </p:cxnSp>
      <p:sp>
        <p:nvSpPr>
          <p:cNvPr id="19" name="Content Placeholder 18">
            <a:extLst>
              <a:ext uri="{FF2B5EF4-FFF2-40B4-BE49-F238E27FC236}">
                <a16:creationId xmlns:a16="http://schemas.microsoft.com/office/drawing/2014/main" id="{E4B6F5DC-630C-4975-A63C-FC052BD6D197}"/>
              </a:ext>
            </a:extLst>
          </p:cNvPr>
          <p:cNvSpPr>
            <a:spLocks noGrp="1"/>
          </p:cNvSpPr>
          <p:nvPr>
            <p:ph sz="half" idx="2"/>
          </p:nvPr>
        </p:nvSpPr>
        <p:spPr>
          <a:xfrm>
            <a:off x="839788" y="1629508"/>
            <a:ext cx="10297135" cy="4560156"/>
          </a:xfrm>
        </p:spPr>
        <p:txBody>
          <a:bodyPr/>
          <a:lstStyle/>
          <a:p>
            <a:r>
              <a:rPr lang="en-US" dirty="0"/>
              <a:t>Two fields in the repeating group are just for animal exposures:</a:t>
            </a:r>
          </a:p>
        </p:txBody>
      </p:sp>
      <p:sp>
        <p:nvSpPr>
          <p:cNvPr id="7" name="Slide Number Placeholder 2">
            <a:extLst>
              <a:ext uri="{FF2B5EF4-FFF2-40B4-BE49-F238E27FC236}">
                <a16:creationId xmlns:a16="http://schemas.microsoft.com/office/drawing/2014/main" id="{C67EA058-0A33-4071-B16F-8510A08E882A}"/>
              </a:ext>
            </a:extLst>
          </p:cNvPr>
          <p:cNvSpPr txBox="1">
            <a:spLocks/>
          </p:cNvSpPr>
          <p:nvPr/>
        </p:nvSpPr>
        <p:spPr>
          <a:xfrm>
            <a:off x="11392887" y="6313134"/>
            <a:ext cx="614556" cy="366183"/>
          </a:xfrm>
          <a:prstGeom prst="rect">
            <a:avLst/>
          </a:prstGeom>
        </p:spPr>
        <p:txBody>
          <a:bodyPr vert="horz" lIns="91440" tIns="45720" rIns="91440" bIns="45720" rtlCol="0" anchor="ctr"/>
          <a:lstStyle>
            <a:defPPr>
              <a:defRPr lang="en-US"/>
            </a:defPPr>
            <a:lvl1pPr marL="0" algn="r" defTabSz="914400" rtl="0" eaLnBrk="1" latinLnBrk="0" hangingPunct="1">
              <a:defRPr sz="1067"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78"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457178" rtl="0" eaLnBrk="0" fontAlgn="base" latinLnBrk="0" hangingPunct="0">
                <a:lnSpc>
                  <a:spcPct val="100000"/>
                </a:lnSpc>
                <a:spcBef>
                  <a:spcPct val="0"/>
                </a:spcBef>
                <a:spcAft>
                  <a:spcPct val="0"/>
                </a:spcAft>
                <a:buClrTx/>
                <a:buSzTx/>
                <a:buFontTx/>
                <a:buNone/>
                <a:tabLst/>
                <a:defRPr/>
              </a:pPr>
              <a:t>18</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674939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8">
            <a:extLst>
              <a:ext uri="{FF2B5EF4-FFF2-40B4-BE49-F238E27FC236}">
                <a16:creationId xmlns:a16="http://schemas.microsoft.com/office/drawing/2014/main" id="{87BB1DB7-9103-4517-B518-CC0A034B0F36}"/>
              </a:ext>
            </a:extLst>
          </p:cNvPr>
          <p:cNvSpPr>
            <a:spLocks noGrp="1"/>
          </p:cNvSpPr>
          <p:nvPr>
            <p:ph sz="half" idx="2"/>
          </p:nvPr>
        </p:nvSpPr>
        <p:spPr>
          <a:xfrm>
            <a:off x="839788" y="1629508"/>
            <a:ext cx="10297135" cy="4560156"/>
          </a:xfrm>
        </p:spPr>
        <p:txBody>
          <a:bodyPr/>
          <a:lstStyle/>
          <a:p>
            <a:r>
              <a:rPr lang="en-US" dirty="0"/>
              <a:t>Three fields in the repeating group are just for water/mud exposures:</a:t>
            </a:r>
          </a:p>
        </p:txBody>
      </p:sp>
      <p:sp>
        <p:nvSpPr>
          <p:cNvPr id="7" name="TextBox 6">
            <a:extLst>
              <a:ext uri="{FF2B5EF4-FFF2-40B4-BE49-F238E27FC236}">
                <a16:creationId xmlns:a16="http://schemas.microsoft.com/office/drawing/2014/main" id="{1C233AA7-9B60-09E8-8B59-44A0C0E88D41}"/>
              </a:ext>
            </a:extLst>
          </p:cNvPr>
          <p:cNvSpPr txBox="1"/>
          <p:nvPr/>
        </p:nvSpPr>
        <p:spPr>
          <a:xfrm>
            <a:off x="9752521" y="2893841"/>
            <a:ext cx="2246027" cy="2970044"/>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700" dirty="0">
                <a:cs typeface="Calibri"/>
              </a:rPr>
              <a:t>Rainwater </a:t>
            </a:r>
          </a:p>
          <a:p>
            <a:pPr marL="285750" indent="-285750">
              <a:buFont typeface="Arial"/>
              <a:buChar char="•"/>
            </a:pPr>
            <a:r>
              <a:rPr lang="en-US" sz="1700" dirty="0">
                <a:cs typeface="Calibri"/>
              </a:rPr>
              <a:t>Run Off Rainwater </a:t>
            </a:r>
          </a:p>
          <a:p>
            <a:pPr marL="285750" indent="-285750">
              <a:buFont typeface="Arial"/>
              <a:buChar char="•"/>
            </a:pPr>
            <a:r>
              <a:rPr lang="en-US" sz="1700" dirty="0">
                <a:cs typeface="Calibri"/>
              </a:rPr>
              <a:t>Cistern</a:t>
            </a:r>
          </a:p>
          <a:p>
            <a:pPr marL="285750" indent="-285750">
              <a:buFont typeface="Arial"/>
              <a:buChar char="•"/>
            </a:pPr>
            <a:r>
              <a:rPr lang="en-US" sz="1700" dirty="0">
                <a:cs typeface="Calibri"/>
              </a:rPr>
              <a:t>Standing water (lake, pond)</a:t>
            </a:r>
          </a:p>
          <a:p>
            <a:pPr marL="285750" indent="-285750">
              <a:buFont typeface="Arial"/>
              <a:buChar char="•"/>
            </a:pPr>
            <a:r>
              <a:rPr lang="en-US" sz="1700" dirty="0">
                <a:cs typeface="Calibri"/>
              </a:rPr>
              <a:t>Mud/Puddles </a:t>
            </a:r>
          </a:p>
          <a:p>
            <a:pPr marL="285750" indent="-285750">
              <a:buFont typeface="Arial"/>
              <a:buChar char="•"/>
            </a:pPr>
            <a:r>
              <a:rPr lang="en-US" sz="1700" dirty="0">
                <a:ea typeface="+mn-lt"/>
                <a:cs typeface="+mn-lt"/>
              </a:rPr>
              <a:t>Running water from river or stream</a:t>
            </a:r>
          </a:p>
          <a:p>
            <a:pPr marL="285750" indent="-285750">
              <a:buFont typeface="Arial"/>
              <a:buChar char="•"/>
            </a:pPr>
            <a:r>
              <a:rPr lang="en-US" sz="1700" dirty="0">
                <a:cs typeface="Calibri"/>
              </a:rPr>
              <a:t>Flood water</a:t>
            </a:r>
          </a:p>
          <a:p>
            <a:pPr marL="285750" indent="-285750">
              <a:buFont typeface="Arial"/>
              <a:buChar char="•"/>
            </a:pPr>
            <a:r>
              <a:rPr lang="en-US" sz="1700" dirty="0">
                <a:cs typeface="Calibri"/>
              </a:rPr>
              <a:t>Well water </a:t>
            </a:r>
          </a:p>
          <a:p>
            <a:pPr marL="285750" indent="-285750">
              <a:buFont typeface="Arial"/>
              <a:buChar char="•"/>
            </a:pPr>
            <a:r>
              <a:rPr lang="en-US" sz="1700" dirty="0">
                <a:cs typeface="Calibri"/>
              </a:rPr>
              <a:t>Unknown </a:t>
            </a:r>
          </a:p>
        </p:txBody>
      </p:sp>
      <p:sp>
        <p:nvSpPr>
          <p:cNvPr id="11" name="Title 1">
            <a:extLst>
              <a:ext uri="{FF2B5EF4-FFF2-40B4-BE49-F238E27FC236}">
                <a16:creationId xmlns:a16="http://schemas.microsoft.com/office/drawing/2014/main" id="{91000504-122E-4CB3-A882-BCDD66B0983A}"/>
              </a:ext>
            </a:extLst>
          </p:cNvPr>
          <p:cNvSpPr txBox="1">
            <a:spLocks noGrp="1"/>
          </p:cNvSpPr>
          <p:nvPr>
            <p:ph type="title" idx="4294967295"/>
          </p:nvPr>
        </p:nvSpPr>
        <p:spPr>
          <a:xfrm>
            <a:off x="320243" y="393967"/>
            <a:ext cx="11788486" cy="111320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3600" b="1" kern="1200">
                <a:solidFill>
                  <a:srgbClr val="DA521E"/>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DA521E"/>
                </a:solidFill>
                <a:effectLst/>
                <a:uLnTx/>
                <a:uFillTx/>
                <a:latin typeface="+mn-lt"/>
                <a:ea typeface="+mn-lt"/>
                <a:cs typeface="+mn-lt"/>
              </a:rPr>
              <a:t>Leptospirosis: Exposure Repeating Group</a:t>
            </a:r>
            <a:br>
              <a:rPr kumimoji="0" lang="en-US" sz="3600" b="1" i="0" u="none" strike="noStrike" kern="1200" cap="none" spc="0" normalizeH="0" baseline="0" noProof="0" dirty="0">
                <a:ln>
                  <a:noFill/>
                </a:ln>
                <a:solidFill>
                  <a:srgbClr val="DA521E"/>
                </a:solidFill>
                <a:effectLst/>
                <a:uLnTx/>
                <a:uFillTx/>
                <a:latin typeface="+mn-lt"/>
                <a:ea typeface="+mn-lt"/>
                <a:cs typeface="+mn-lt"/>
              </a:rPr>
            </a:br>
            <a:r>
              <a:rPr kumimoji="0" lang="en-US" sz="2800" b="1" i="0" u="none" strike="noStrike" kern="1200" cap="none" spc="0" normalizeH="0" baseline="0" noProof="0" dirty="0">
                <a:ln>
                  <a:noFill/>
                </a:ln>
                <a:solidFill>
                  <a:srgbClr val="DA521E"/>
                </a:solidFill>
                <a:effectLst/>
                <a:uLnTx/>
                <a:uFillTx/>
                <a:latin typeface="+mn-lt"/>
                <a:ea typeface="+mn-lt"/>
                <a:cs typeface="+mn-lt"/>
              </a:rPr>
              <a:t>Continued</a:t>
            </a:r>
            <a:endParaRPr kumimoji="0" lang="en-US" sz="2800" b="1" i="0" u="none" strike="noStrike" kern="1200" cap="none" spc="0" normalizeH="0" baseline="0" noProof="0" dirty="0">
              <a:ln>
                <a:noFill/>
              </a:ln>
              <a:solidFill>
                <a:srgbClr val="DA521E"/>
              </a:solidFill>
              <a:effectLst/>
              <a:uLnTx/>
              <a:uFillTx/>
              <a:latin typeface="+mn-lt"/>
              <a:ea typeface="+mj-ea"/>
              <a:cs typeface="+mj-cs"/>
            </a:endParaRPr>
          </a:p>
        </p:txBody>
      </p:sp>
      <p:pic>
        <p:nvPicPr>
          <p:cNvPr id="4" name="Picture 3" descr="Displayed is a screenshot of part of the Exposure Repeating Group within the draft leptospirosis MMG guide.  This section includes data elements on Fresh Water or Mud Type, Treated Well Water or Rainwater, and Container Lid. ">
            <a:extLst>
              <a:ext uri="{FF2B5EF4-FFF2-40B4-BE49-F238E27FC236}">
                <a16:creationId xmlns:a16="http://schemas.microsoft.com/office/drawing/2014/main" id="{05E8DE14-73A3-4995-AA27-BCB68A32079C}"/>
              </a:ext>
            </a:extLst>
          </p:cNvPr>
          <p:cNvPicPr>
            <a:picLocks noChangeAspect="1"/>
          </p:cNvPicPr>
          <p:nvPr/>
        </p:nvPicPr>
        <p:blipFill>
          <a:blip r:embed="rId3"/>
          <a:stretch>
            <a:fillRect/>
          </a:stretch>
        </p:blipFill>
        <p:spPr>
          <a:xfrm>
            <a:off x="193452" y="2117265"/>
            <a:ext cx="9371135" cy="2397815"/>
          </a:xfrm>
          <a:prstGeom prst="rect">
            <a:avLst/>
          </a:prstGeom>
        </p:spPr>
      </p:pic>
      <p:cxnSp>
        <p:nvCxnSpPr>
          <p:cNvPr id="9" name="Connector: Elbow 8" descr="Arrow">
            <a:extLst>
              <a:ext uri="{FF2B5EF4-FFF2-40B4-BE49-F238E27FC236}">
                <a16:creationId xmlns:a16="http://schemas.microsoft.com/office/drawing/2014/main" id="{B0CB1025-2354-4DD2-BB59-B0B3C8F0E5D9}"/>
              </a:ext>
            </a:extLst>
          </p:cNvPr>
          <p:cNvCxnSpPr/>
          <p:nvPr/>
        </p:nvCxnSpPr>
        <p:spPr>
          <a:xfrm>
            <a:off x="9564587" y="2438400"/>
            <a:ext cx="1572336" cy="455441"/>
          </a:xfrm>
          <a:prstGeom prst="bentConnector3">
            <a:avLst>
              <a:gd name="adj1" fmla="val 99954"/>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Slide Number Placeholder 2">
            <a:extLst>
              <a:ext uri="{FF2B5EF4-FFF2-40B4-BE49-F238E27FC236}">
                <a16:creationId xmlns:a16="http://schemas.microsoft.com/office/drawing/2014/main" id="{2E3EFED3-3655-4FF9-99E6-9CDC5F490C7B}"/>
              </a:ext>
            </a:extLst>
          </p:cNvPr>
          <p:cNvSpPr txBox="1">
            <a:spLocks/>
          </p:cNvSpPr>
          <p:nvPr/>
        </p:nvSpPr>
        <p:spPr>
          <a:xfrm>
            <a:off x="11392887" y="6313134"/>
            <a:ext cx="614556" cy="366183"/>
          </a:xfrm>
          <a:prstGeom prst="rect">
            <a:avLst/>
          </a:prstGeom>
        </p:spPr>
        <p:txBody>
          <a:bodyPr vert="horz" lIns="91440" tIns="45720" rIns="91440" bIns="45720" rtlCol="0" anchor="ctr"/>
          <a:lstStyle>
            <a:defPPr>
              <a:defRPr lang="en-US"/>
            </a:defPPr>
            <a:lvl1pPr marL="0" algn="r" defTabSz="914400" rtl="0" eaLnBrk="1" latinLnBrk="0" hangingPunct="1">
              <a:defRPr sz="1067"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78"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457178" rtl="0" eaLnBrk="0" fontAlgn="base" latinLnBrk="0" hangingPunct="0">
                <a:lnSpc>
                  <a:spcPct val="100000"/>
                </a:lnSpc>
                <a:spcBef>
                  <a:spcPct val="0"/>
                </a:spcBef>
                <a:spcAft>
                  <a:spcPct val="0"/>
                </a:spcAft>
                <a:buClrTx/>
                <a:buSzTx/>
                <a:buFontTx/>
                <a:buNone/>
                <a:tabLst/>
                <a:defRPr/>
              </a:pPr>
              <a:t>19</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4062566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9BFC6929-DE9A-BA45-A432-042962964C2F}"/>
              </a:ext>
            </a:extLst>
          </p:cNvPr>
          <p:cNvSpPr>
            <a:spLocks noGrp="1" noChangeArrowheads="1"/>
          </p:cNvSpPr>
          <p:nvPr>
            <p:ph type="title"/>
          </p:nvPr>
        </p:nvSpPr>
        <p:spPr>
          <a:xfrm>
            <a:off x="0" y="1"/>
            <a:ext cx="11582400" cy="1096433"/>
          </a:xfrm>
        </p:spPr>
        <p:txBody>
          <a:bodyPr/>
          <a:lstStyle/>
          <a:p>
            <a:r>
              <a:rPr lang="en-US" altLang="en-US" dirty="0">
                <a:latin typeface="Avenir Next LT Pro Demi" panose="020B0704020202020204" pitchFamily="34" charset="0"/>
              </a:rPr>
              <a:t>Agenda</a:t>
            </a:r>
          </a:p>
        </p:txBody>
      </p:sp>
      <p:sp>
        <p:nvSpPr>
          <p:cNvPr id="18434" name="Content Placeholder 2">
            <a:extLst>
              <a:ext uri="{FF2B5EF4-FFF2-40B4-BE49-F238E27FC236}">
                <a16:creationId xmlns:a16="http://schemas.microsoft.com/office/drawing/2014/main" id="{BC5BD2F7-F89B-674C-A0D7-24AB1FBFD10B}"/>
              </a:ext>
            </a:extLst>
          </p:cNvPr>
          <p:cNvSpPr>
            <a:spLocks noGrp="1" noChangeArrowheads="1"/>
          </p:cNvSpPr>
          <p:nvPr>
            <p:ph idx="1"/>
          </p:nvPr>
        </p:nvSpPr>
        <p:spPr>
          <a:xfrm>
            <a:off x="603251" y="1460500"/>
            <a:ext cx="11404600" cy="4665133"/>
          </a:xfrm>
        </p:spPr>
        <p:txBody>
          <a:bodyPr/>
          <a:lstStyle/>
          <a:p>
            <a:pPr marL="457189" lvl="1" indent="-457189"/>
            <a:r>
              <a:rPr lang="en-US" sz="3200" dirty="0"/>
              <a:t>NNDSS Updates and Announcements</a:t>
            </a:r>
          </a:p>
          <a:p>
            <a:pPr marL="457189" lvl="1" indent="-457189"/>
            <a:r>
              <a:rPr lang="en-US" sz="3200" dirty="0"/>
              <a:t>Draft Bacterial Special Pathogens Message Mapping Guides (MMGs): Overview and Jurisdiction Feedback</a:t>
            </a:r>
          </a:p>
          <a:p>
            <a:pPr marL="457189" lvl="1" indent="-457189"/>
            <a:r>
              <a:rPr lang="en-US" sz="3200" dirty="0"/>
              <a:t>Questions and Answers</a:t>
            </a:r>
          </a:p>
          <a:p>
            <a:endParaRPr lang="en-US" altLang="en-US" dirty="0"/>
          </a:p>
          <a:p>
            <a:endParaRPr lang="en-US" altLang="en-US" dirty="0"/>
          </a:p>
        </p:txBody>
      </p:sp>
      <p:sp>
        <p:nvSpPr>
          <p:cNvPr id="18435" name="Slide Number Placeholder 3">
            <a:extLst>
              <a:ext uri="{FF2B5EF4-FFF2-40B4-BE49-F238E27FC236}">
                <a16:creationId xmlns:a16="http://schemas.microsoft.com/office/drawing/2014/main" id="{28A77B28-0B3D-CE4B-B340-CA907DD61E2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733">
                <a:solidFill>
                  <a:schemeClr val="tx1"/>
                </a:solidFill>
                <a:latin typeface="Calibri" panose="020F0502020204030204" pitchFamily="34" charset="0"/>
              </a:defRPr>
            </a:lvl1pPr>
            <a:lvl2pPr marL="990575" indent="-380990">
              <a:defRPr sz="1733">
                <a:solidFill>
                  <a:schemeClr val="tx1"/>
                </a:solidFill>
                <a:latin typeface="Calibri" panose="020F0502020204030204" pitchFamily="34" charset="0"/>
              </a:defRPr>
            </a:lvl2pPr>
            <a:lvl3pPr marL="1523962" indent="-304792">
              <a:defRPr sz="1733">
                <a:solidFill>
                  <a:schemeClr val="tx1"/>
                </a:solidFill>
                <a:latin typeface="Calibri" panose="020F0502020204030204" pitchFamily="34" charset="0"/>
              </a:defRPr>
            </a:lvl3pPr>
            <a:lvl4pPr marL="2133547" indent="-304792">
              <a:defRPr sz="1733">
                <a:solidFill>
                  <a:schemeClr val="tx1"/>
                </a:solidFill>
                <a:latin typeface="Calibri" panose="020F0502020204030204" pitchFamily="34" charset="0"/>
              </a:defRPr>
            </a:lvl4pPr>
            <a:lvl5pPr marL="2743131" indent="-304792">
              <a:defRPr sz="1733">
                <a:solidFill>
                  <a:schemeClr val="tx1"/>
                </a:solidFill>
                <a:latin typeface="Calibri" panose="020F0502020204030204" pitchFamily="34" charset="0"/>
              </a:defRPr>
            </a:lvl5pPr>
            <a:lvl6pPr marL="3352716" indent="-304792" defTabSz="457189" fontAlgn="base">
              <a:spcBef>
                <a:spcPct val="0"/>
              </a:spcBef>
              <a:spcAft>
                <a:spcPct val="0"/>
              </a:spcAft>
              <a:defRPr sz="1733">
                <a:solidFill>
                  <a:schemeClr val="tx1"/>
                </a:solidFill>
                <a:latin typeface="Calibri" panose="020F0502020204030204" pitchFamily="34" charset="0"/>
              </a:defRPr>
            </a:lvl6pPr>
            <a:lvl7pPr marL="3962301" indent="-304792" defTabSz="457189" fontAlgn="base">
              <a:spcBef>
                <a:spcPct val="0"/>
              </a:spcBef>
              <a:spcAft>
                <a:spcPct val="0"/>
              </a:spcAft>
              <a:defRPr sz="1733">
                <a:solidFill>
                  <a:schemeClr val="tx1"/>
                </a:solidFill>
                <a:latin typeface="Calibri" panose="020F0502020204030204" pitchFamily="34" charset="0"/>
              </a:defRPr>
            </a:lvl7pPr>
            <a:lvl8pPr marL="4571886" indent="-304792" defTabSz="457189" fontAlgn="base">
              <a:spcBef>
                <a:spcPct val="0"/>
              </a:spcBef>
              <a:spcAft>
                <a:spcPct val="0"/>
              </a:spcAft>
              <a:defRPr sz="1733">
                <a:solidFill>
                  <a:schemeClr val="tx1"/>
                </a:solidFill>
                <a:latin typeface="Calibri" panose="020F0502020204030204" pitchFamily="34" charset="0"/>
              </a:defRPr>
            </a:lvl8pPr>
            <a:lvl9pPr marL="5181470" indent="-304792" defTabSz="457189" fontAlgn="base">
              <a:spcBef>
                <a:spcPct val="0"/>
              </a:spcBef>
              <a:spcAft>
                <a:spcPct val="0"/>
              </a:spcAft>
              <a:defRPr sz="1733">
                <a:solidFill>
                  <a:schemeClr val="tx1"/>
                </a:solidFill>
                <a:latin typeface="Calibri" panose="020F0502020204030204" pitchFamily="34" charset="0"/>
              </a:defRPr>
            </a:lvl9pPr>
          </a:lstStyle>
          <a:p>
            <a:pPr defTabSz="457189" fontAlgn="base">
              <a:spcBef>
                <a:spcPct val="0"/>
              </a:spcBef>
              <a:spcAft>
                <a:spcPct val="0"/>
              </a:spcAft>
              <a:defRPr/>
            </a:pPr>
            <a:fld id="{39D59B3E-F2E5-164E-B82C-1166B3CC2CE2}" type="slidenum">
              <a:rPr lang="en-US" altLang="en-US" sz="1067" b="1">
                <a:solidFill>
                  <a:srgbClr val="28434E"/>
                </a:solidFill>
                <a:latin typeface="Avenir Next LT Pro" panose="020B0504020202020204" pitchFamily="34" charset="77"/>
              </a:rPr>
              <a:pPr defTabSz="457189" fontAlgn="base">
                <a:spcBef>
                  <a:spcPct val="0"/>
                </a:spcBef>
                <a:spcAft>
                  <a:spcPct val="0"/>
                </a:spcAft>
                <a:defRPr/>
              </a:pPr>
              <a:t>2</a:t>
            </a:fld>
            <a:endParaRPr lang="en-US" altLang="en-US" sz="1067" b="1" dirty="0">
              <a:solidFill>
                <a:srgbClr val="28434E"/>
              </a:solidFill>
              <a:latin typeface="Avenir Next LT Pro" panose="020B0504020202020204" pitchFamily="34" charset="77"/>
            </a:endParaRPr>
          </a:p>
        </p:txBody>
      </p:sp>
      <p:pic>
        <p:nvPicPr>
          <p:cNvPr id="5" name="Picture 4">
            <a:extLst>
              <a:ext uri="{FF2B5EF4-FFF2-40B4-BE49-F238E27FC236}">
                <a16:creationId xmlns:a16="http://schemas.microsoft.com/office/drawing/2014/main" id="{D3547D5F-B3C4-4A4C-BF7A-1856F68B0DD3}"/>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567284" y="3263716"/>
            <a:ext cx="4015116" cy="286191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AC975-09FA-236A-91C8-5585699C15CE}"/>
              </a:ext>
            </a:extLst>
          </p:cNvPr>
          <p:cNvSpPr>
            <a:spLocks noGrp="1"/>
          </p:cNvSpPr>
          <p:nvPr>
            <p:ph type="title"/>
          </p:nvPr>
        </p:nvSpPr>
        <p:spPr>
          <a:xfrm>
            <a:off x="320243" y="393967"/>
            <a:ext cx="11788486" cy="1113208"/>
          </a:xfrm>
        </p:spPr>
        <p:txBody>
          <a:bodyPr>
            <a:normAutofit/>
          </a:bodyPr>
          <a:lstStyle/>
          <a:p>
            <a:r>
              <a:rPr lang="en-US" dirty="0">
                <a:ea typeface="+mn-lt"/>
                <a:cs typeface="+mn-lt"/>
              </a:rPr>
              <a:t>Leptospirosis: Exposure Repeating Group</a:t>
            </a:r>
            <a:br>
              <a:rPr lang="en-US" dirty="0">
                <a:ea typeface="+mn-lt"/>
                <a:cs typeface="+mn-lt"/>
              </a:rPr>
            </a:br>
            <a:r>
              <a:rPr lang="en-US" sz="2800" dirty="0">
                <a:ea typeface="+mn-lt"/>
                <a:cs typeface="+mn-lt"/>
              </a:rPr>
              <a:t>Continued</a:t>
            </a:r>
            <a:endParaRPr lang="en-US" sz="2800" dirty="0"/>
          </a:p>
        </p:txBody>
      </p:sp>
      <p:sp>
        <p:nvSpPr>
          <p:cNvPr id="7" name="TextBox 6">
            <a:extLst>
              <a:ext uri="{FF2B5EF4-FFF2-40B4-BE49-F238E27FC236}">
                <a16:creationId xmlns:a16="http://schemas.microsoft.com/office/drawing/2014/main" id="{DD8331E7-0A8C-EA2A-0A7C-99C65C18FDB9}"/>
              </a:ext>
            </a:extLst>
          </p:cNvPr>
          <p:cNvSpPr txBox="1"/>
          <p:nvPr/>
        </p:nvSpPr>
        <p:spPr>
          <a:xfrm>
            <a:off x="10627332" y="3273841"/>
            <a:ext cx="1481397" cy="120032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cs typeface="Calibri"/>
              </a:rPr>
              <a:t>Home </a:t>
            </a:r>
          </a:p>
          <a:p>
            <a:pPr marL="285750" indent="-285750">
              <a:buFont typeface="Arial"/>
              <a:buChar char="•"/>
            </a:pPr>
            <a:r>
              <a:rPr lang="en-US" dirty="0">
                <a:cs typeface="Calibri"/>
              </a:rPr>
              <a:t>Work </a:t>
            </a:r>
          </a:p>
          <a:p>
            <a:pPr marL="285750" indent="-285750">
              <a:buFont typeface="Arial"/>
              <a:buChar char="•"/>
            </a:pPr>
            <a:r>
              <a:rPr lang="en-US" dirty="0">
                <a:cs typeface="Calibri"/>
              </a:rPr>
              <a:t>Other </a:t>
            </a:r>
          </a:p>
          <a:p>
            <a:pPr marL="285750" indent="-285750">
              <a:buFont typeface="Arial"/>
              <a:buChar char="•"/>
            </a:pPr>
            <a:r>
              <a:rPr lang="en-US" dirty="0">
                <a:cs typeface="Calibri"/>
              </a:rPr>
              <a:t>Unknown </a:t>
            </a:r>
          </a:p>
        </p:txBody>
      </p:sp>
      <p:pic>
        <p:nvPicPr>
          <p:cNvPr id="9" name="Picture 8" descr="Displayed is a screenshot of the end of the Exposure Repeating Group within the draft leptospirosis MMG guide.  This section includes data elements on Transmission Setting, City of Exposure, State of Exposure, and Country of Exposure. ">
            <a:extLst>
              <a:ext uri="{FF2B5EF4-FFF2-40B4-BE49-F238E27FC236}">
                <a16:creationId xmlns:a16="http://schemas.microsoft.com/office/drawing/2014/main" id="{CE7AD093-16F5-4E45-8148-9381724CDD10}"/>
              </a:ext>
            </a:extLst>
          </p:cNvPr>
          <p:cNvPicPr>
            <a:picLocks noChangeAspect="1"/>
          </p:cNvPicPr>
          <p:nvPr/>
        </p:nvPicPr>
        <p:blipFill rotWithShape="1">
          <a:blip r:embed="rId3"/>
          <a:srcRect l="867" t="1768" r="2403"/>
          <a:stretch/>
        </p:blipFill>
        <p:spPr>
          <a:xfrm>
            <a:off x="320243" y="2269060"/>
            <a:ext cx="10031234" cy="2250520"/>
          </a:xfrm>
          <a:prstGeom prst="rect">
            <a:avLst/>
          </a:prstGeom>
        </p:spPr>
      </p:pic>
      <p:sp>
        <p:nvSpPr>
          <p:cNvPr id="13" name="Content Placeholder 18">
            <a:extLst>
              <a:ext uri="{FF2B5EF4-FFF2-40B4-BE49-F238E27FC236}">
                <a16:creationId xmlns:a16="http://schemas.microsoft.com/office/drawing/2014/main" id="{1984DE0E-2ADD-4074-92C2-057D40F7374B}"/>
              </a:ext>
            </a:extLst>
          </p:cNvPr>
          <p:cNvSpPr>
            <a:spLocks noGrp="1"/>
          </p:cNvSpPr>
          <p:nvPr>
            <p:ph sz="half" idx="2"/>
          </p:nvPr>
        </p:nvSpPr>
        <p:spPr>
          <a:xfrm>
            <a:off x="1019079" y="1661822"/>
            <a:ext cx="10297135" cy="4560156"/>
          </a:xfrm>
        </p:spPr>
        <p:txBody>
          <a:bodyPr/>
          <a:lstStyle/>
          <a:p>
            <a:r>
              <a:rPr lang="en-US" dirty="0"/>
              <a:t>Location information would be applicable for all exposures:</a:t>
            </a:r>
          </a:p>
        </p:txBody>
      </p:sp>
      <p:cxnSp>
        <p:nvCxnSpPr>
          <p:cNvPr id="14" name="Connector: Elbow 13" descr="Arrow">
            <a:extLst>
              <a:ext uri="{FF2B5EF4-FFF2-40B4-BE49-F238E27FC236}">
                <a16:creationId xmlns:a16="http://schemas.microsoft.com/office/drawing/2014/main" id="{39ABAB2B-A28E-4082-8BD9-36D90D49AF75}"/>
              </a:ext>
            </a:extLst>
          </p:cNvPr>
          <p:cNvCxnSpPr>
            <a:cxnSpLocks/>
          </p:cNvCxnSpPr>
          <p:nvPr/>
        </p:nvCxnSpPr>
        <p:spPr>
          <a:xfrm>
            <a:off x="10351477" y="2523791"/>
            <a:ext cx="1016553" cy="750050"/>
          </a:xfrm>
          <a:prstGeom prst="bentConnector3">
            <a:avLst>
              <a:gd name="adj1" fmla="val 99588"/>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2">
            <a:extLst>
              <a:ext uri="{FF2B5EF4-FFF2-40B4-BE49-F238E27FC236}">
                <a16:creationId xmlns:a16="http://schemas.microsoft.com/office/drawing/2014/main" id="{053B0DB0-45CE-4724-A97E-89B542449E42}"/>
              </a:ext>
            </a:extLst>
          </p:cNvPr>
          <p:cNvSpPr txBox="1">
            <a:spLocks/>
          </p:cNvSpPr>
          <p:nvPr/>
        </p:nvSpPr>
        <p:spPr>
          <a:xfrm>
            <a:off x="11392887" y="6313134"/>
            <a:ext cx="614556" cy="366183"/>
          </a:xfrm>
          <a:prstGeom prst="rect">
            <a:avLst/>
          </a:prstGeom>
        </p:spPr>
        <p:txBody>
          <a:bodyPr vert="horz" lIns="91440" tIns="45720" rIns="91440" bIns="45720" rtlCol="0" anchor="ctr"/>
          <a:lstStyle>
            <a:defPPr>
              <a:defRPr lang="en-US"/>
            </a:defPPr>
            <a:lvl1pPr marL="0" algn="r" defTabSz="914400" rtl="0" eaLnBrk="1" latinLnBrk="0" hangingPunct="1">
              <a:defRPr sz="1067"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78"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457178" rtl="0" eaLnBrk="0" fontAlgn="base" latinLnBrk="0" hangingPunct="0">
                <a:lnSpc>
                  <a:spcPct val="100000"/>
                </a:lnSpc>
                <a:spcBef>
                  <a:spcPct val="0"/>
                </a:spcBef>
                <a:spcAft>
                  <a:spcPct val="0"/>
                </a:spcAft>
                <a:buClrTx/>
                <a:buSzTx/>
                <a:buFontTx/>
                <a:buNone/>
                <a:tabLst/>
                <a:defRPr/>
              </a:pPr>
              <a:t>20</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646268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967B66C-F623-46BC-BE08-2406BF1EC6DF}"/>
              </a:ext>
            </a:extLst>
          </p:cNvPr>
          <p:cNvSpPr>
            <a:spLocks noGrp="1"/>
          </p:cNvSpPr>
          <p:nvPr>
            <p:ph sz="quarter" idx="4"/>
          </p:nvPr>
        </p:nvSpPr>
        <p:spPr/>
        <p:txBody>
          <a:bodyPr/>
          <a:lstStyle/>
          <a:p>
            <a:endParaRPr lang="en-US" dirty="0"/>
          </a:p>
        </p:txBody>
      </p:sp>
      <p:pic>
        <p:nvPicPr>
          <p:cNvPr id="6" name="Picture 5" descr="Displayed is a screenshot of an example of the Exposure Repeating Group within the draft leptospirosis MMG guide.  This example has two instances of the repeating group.  The first denotes an animal exposure and the section denotes an environmental exposure.">
            <a:extLst>
              <a:ext uri="{FF2B5EF4-FFF2-40B4-BE49-F238E27FC236}">
                <a16:creationId xmlns:a16="http://schemas.microsoft.com/office/drawing/2014/main" id="{AAF5971A-883F-4D11-A868-C10F8D82522A}"/>
              </a:ext>
            </a:extLst>
          </p:cNvPr>
          <p:cNvPicPr>
            <a:picLocks noChangeAspect="1"/>
          </p:cNvPicPr>
          <p:nvPr/>
        </p:nvPicPr>
        <p:blipFill>
          <a:blip r:embed="rId2"/>
          <a:stretch>
            <a:fillRect/>
          </a:stretch>
        </p:blipFill>
        <p:spPr>
          <a:xfrm>
            <a:off x="914400" y="1410652"/>
            <a:ext cx="10515600" cy="5186143"/>
          </a:xfrm>
          <a:prstGeom prst="rect">
            <a:avLst/>
          </a:prstGeom>
        </p:spPr>
      </p:pic>
      <p:sp>
        <p:nvSpPr>
          <p:cNvPr id="7" name="Title 1">
            <a:extLst>
              <a:ext uri="{FF2B5EF4-FFF2-40B4-BE49-F238E27FC236}">
                <a16:creationId xmlns:a16="http://schemas.microsoft.com/office/drawing/2014/main" id="{8E105769-6771-41E8-BEED-0465D146DA3C}"/>
              </a:ext>
            </a:extLst>
          </p:cNvPr>
          <p:cNvSpPr txBox="1">
            <a:spLocks noGrp="1"/>
          </p:cNvSpPr>
          <p:nvPr>
            <p:ph type="title" idx="4294967295"/>
          </p:nvPr>
        </p:nvSpPr>
        <p:spPr>
          <a:xfrm>
            <a:off x="320243" y="393967"/>
            <a:ext cx="11788486" cy="111320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3600" b="1" kern="1200">
                <a:solidFill>
                  <a:srgbClr val="DA521E"/>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DA521E"/>
                </a:solidFill>
                <a:effectLst/>
                <a:uLnTx/>
                <a:uFillTx/>
                <a:latin typeface="+mn-lt"/>
                <a:ea typeface="+mn-lt"/>
                <a:cs typeface="+mn-lt"/>
              </a:rPr>
              <a:t>Leptospirosis: Exposure Repeating Group</a:t>
            </a:r>
            <a:br>
              <a:rPr kumimoji="0" lang="en-US" sz="3600" b="1" i="0" u="none" strike="noStrike" kern="1200" cap="none" spc="0" normalizeH="0" baseline="0" noProof="0" dirty="0">
                <a:ln>
                  <a:noFill/>
                </a:ln>
                <a:solidFill>
                  <a:srgbClr val="DA521E"/>
                </a:solidFill>
                <a:effectLst/>
                <a:uLnTx/>
                <a:uFillTx/>
                <a:latin typeface="+mn-lt"/>
                <a:ea typeface="+mn-lt"/>
                <a:cs typeface="+mn-lt"/>
              </a:rPr>
            </a:br>
            <a:r>
              <a:rPr kumimoji="0" lang="en-US" sz="2800" b="1" i="0" u="none" strike="noStrike" kern="1200" cap="none" spc="0" normalizeH="0" baseline="0" noProof="0" dirty="0">
                <a:ln>
                  <a:noFill/>
                </a:ln>
                <a:solidFill>
                  <a:srgbClr val="DA521E"/>
                </a:solidFill>
                <a:effectLst/>
                <a:uLnTx/>
                <a:uFillTx/>
                <a:latin typeface="+mn-lt"/>
                <a:ea typeface="+mn-lt"/>
                <a:cs typeface="+mn-lt"/>
              </a:rPr>
              <a:t>Example</a:t>
            </a:r>
            <a:endParaRPr kumimoji="0" lang="en-US" sz="2800" b="1" i="0" u="none" strike="noStrike" kern="1200" cap="none" spc="0" normalizeH="0" baseline="0" noProof="0" dirty="0">
              <a:ln>
                <a:noFill/>
              </a:ln>
              <a:solidFill>
                <a:srgbClr val="DA521E"/>
              </a:solidFill>
              <a:effectLst/>
              <a:uLnTx/>
              <a:uFillTx/>
              <a:latin typeface="+mn-lt"/>
              <a:ea typeface="+mj-ea"/>
              <a:cs typeface="+mj-cs"/>
            </a:endParaRPr>
          </a:p>
        </p:txBody>
      </p:sp>
      <p:cxnSp>
        <p:nvCxnSpPr>
          <p:cNvPr id="8" name="Straight Arrow Connector 7" descr="Arrow">
            <a:extLst>
              <a:ext uri="{FF2B5EF4-FFF2-40B4-BE49-F238E27FC236}">
                <a16:creationId xmlns:a16="http://schemas.microsoft.com/office/drawing/2014/main" id="{93C0EDE1-BFCE-43BB-A481-6EA810AA6B6C}"/>
              </a:ext>
            </a:extLst>
          </p:cNvPr>
          <p:cNvCxnSpPr>
            <a:cxnSpLocks/>
          </p:cNvCxnSpPr>
          <p:nvPr/>
        </p:nvCxnSpPr>
        <p:spPr>
          <a:xfrm flipH="1" flipV="1">
            <a:off x="9560549" y="1950720"/>
            <a:ext cx="536448" cy="0"/>
          </a:xfrm>
          <a:prstGeom prst="straightConnector1">
            <a:avLst/>
          </a:prstGeom>
          <a:ln w="57150">
            <a:solidFill>
              <a:srgbClr val="016A7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descr="Arrow">
            <a:extLst>
              <a:ext uri="{FF2B5EF4-FFF2-40B4-BE49-F238E27FC236}">
                <a16:creationId xmlns:a16="http://schemas.microsoft.com/office/drawing/2014/main" id="{0461C7B5-52A4-4030-A710-7C6DE73B4BF8}"/>
              </a:ext>
            </a:extLst>
          </p:cNvPr>
          <p:cNvCxnSpPr>
            <a:cxnSpLocks/>
          </p:cNvCxnSpPr>
          <p:nvPr/>
        </p:nvCxnSpPr>
        <p:spPr>
          <a:xfrm flipH="1" flipV="1">
            <a:off x="10096997" y="4318781"/>
            <a:ext cx="536448" cy="0"/>
          </a:xfrm>
          <a:prstGeom prst="straightConnector1">
            <a:avLst/>
          </a:prstGeom>
          <a:ln w="57150">
            <a:solidFill>
              <a:srgbClr val="016A70"/>
            </a:solidFill>
            <a:tailEnd type="triangle"/>
          </a:ln>
        </p:spPr>
        <p:style>
          <a:lnRef idx="1">
            <a:schemeClr val="accent1"/>
          </a:lnRef>
          <a:fillRef idx="0">
            <a:schemeClr val="accent1"/>
          </a:fillRef>
          <a:effectRef idx="0">
            <a:schemeClr val="accent1"/>
          </a:effectRef>
          <a:fontRef idx="minor">
            <a:schemeClr val="tx1"/>
          </a:fontRef>
        </p:style>
      </p:cxnSp>
      <p:sp>
        <p:nvSpPr>
          <p:cNvPr id="10" name="Slide Number Placeholder 2">
            <a:extLst>
              <a:ext uri="{FF2B5EF4-FFF2-40B4-BE49-F238E27FC236}">
                <a16:creationId xmlns:a16="http://schemas.microsoft.com/office/drawing/2014/main" id="{6349DB30-A93F-4A79-BD6A-6FF6C6482034}"/>
              </a:ext>
            </a:extLst>
          </p:cNvPr>
          <p:cNvSpPr txBox="1">
            <a:spLocks/>
          </p:cNvSpPr>
          <p:nvPr/>
        </p:nvSpPr>
        <p:spPr>
          <a:xfrm>
            <a:off x="11392887" y="6313134"/>
            <a:ext cx="614556" cy="366183"/>
          </a:xfrm>
          <a:prstGeom prst="rect">
            <a:avLst/>
          </a:prstGeom>
        </p:spPr>
        <p:txBody>
          <a:bodyPr vert="horz" lIns="91440" tIns="45720" rIns="91440" bIns="45720" rtlCol="0" anchor="ctr"/>
          <a:lstStyle>
            <a:defPPr>
              <a:defRPr lang="en-US"/>
            </a:defPPr>
            <a:lvl1pPr marL="0" algn="r" defTabSz="914400" rtl="0" eaLnBrk="1" latinLnBrk="0" hangingPunct="1">
              <a:defRPr sz="1067"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78"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457178" rtl="0" eaLnBrk="0" fontAlgn="base" latinLnBrk="0" hangingPunct="0">
                <a:lnSpc>
                  <a:spcPct val="100000"/>
                </a:lnSpc>
                <a:spcBef>
                  <a:spcPct val="0"/>
                </a:spcBef>
                <a:spcAft>
                  <a:spcPct val="0"/>
                </a:spcAft>
                <a:buClrTx/>
                <a:buSzTx/>
                <a:buFontTx/>
                <a:buNone/>
                <a:tabLst/>
                <a:defRPr/>
              </a:pPr>
              <a:t>21</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295387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8B3EA4-1AB2-4F41-8440-D1DF2A8588DD}"/>
              </a:ext>
            </a:extLst>
          </p:cNvPr>
          <p:cNvSpPr>
            <a:spLocks noGrp="1"/>
          </p:cNvSpPr>
          <p:nvPr>
            <p:ph type="title"/>
          </p:nvPr>
        </p:nvSpPr>
        <p:spPr/>
        <p:txBody>
          <a:bodyPr/>
          <a:lstStyle/>
          <a:p>
            <a:r>
              <a:rPr lang="en-US" dirty="0"/>
              <a:t>Leptospirosis: Exposure Repeating Group</a:t>
            </a:r>
          </a:p>
        </p:txBody>
      </p:sp>
      <p:sp>
        <p:nvSpPr>
          <p:cNvPr id="2" name="Content Placeholder 1">
            <a:extLst>
              <a:ext uri="{FF2B5EF4-FFF2-40B4-BE49-F238E27FC236}">
                <a16:creationId xmlns:a16="http://schemas.microsoft.com/office/drawing/2014/main" id="{47CE86E2-E013-4E7C-BBF7-FC93C2BAA69A}"/>
              </a:ext>
            </a:extLst>
          </p:cNvPr>
          <p:cNvSpPr>
            <a:spLocks noGrp="1"/>
          </p:cNvSpPr>
          <p:nvPr>
            <p:ph sz="half" idx="2"/>
          </p:nvPr>
        </p:nvSpPr>
        <p:spPr>
          <a:xfrm>
            <a:off x="919766" y="1785017"/>
            <a:ext cx="10352468" cy="4360863"/>
          </a:xfrm>
        </p:spPr>
        <p:txBody>
          <a:bodyPr vert="horz" lIns="91440" tIns="45720" rIns="91440" bIns="45720" rtlCol="0" anchor="t">
            <a:normAutofit/>
          </a:bodyPr>
          <a:lstStyle/>
          <a:p>
            <a:pPr>
              <a:spcBef>
                <a:spcPts val="600"/>
              </a:spcBef>
              <a:spcAft>
                <a:spcPts val="600"/>
              </a:spcAft>
            </a:pPr>
            <a:r>
              <a:rPr lang="en-US" sz="2800" dirty="0"/>
              <a:t>Questions for consideration:</a:t>
            </a:r>
          </a:p>
          <a:p>
            <a:pPr lvl="1">
              <a:spcBef>
                <a:spcPts val="600"/>
              </a:spcBef>
              <a:spcAft>
                <a:spcPts val="600"/>
              </a:spcAft>
            </a:pPr>
            <a:r>
              <a:rPr lang="en-US" dirty="0"/>
              <a:t>Should we capture the animal and environmental exposures in the same repeating group</a:t>
            </a:r>
            <a:r>
              <a:rPr lang="en-US" sz="2400" dirty="0"/>
              <a:t>?</a:t>
            </a:r>
            <a:endParaRPr lang="en-US" sz="2400" dirty="0">
              <a:cs typeface="Calibri"/>
            </a:endParaRPr>
          </a:p>
          <a:p>
            <a:pPr lvl="1">
              <a:spcBef>
                <a:spcPts val="600"/>
              </a:spcBef>
              <a:spcAft>
                <a:spcPts val="600"/>
              </a:spcAft>
            </a:pPr>
            <a:r>
              <a:rPr lang="en-US" sz="2400" dirty="0"/>
              <a:t>For each exposure source, multiple activity types can be selected.</a:t>
            </a:r>
            <a:r>
              <a:rPr lang="en-US" dirty="0"/>
              <a:t> </a:t>
            </a:r>
            <a:r>
              <a:rPr lang="en-US" sz="2400" dirty="0"/>
              <a:t> Can your jurisdiction support this </a:t>
            </a:r>
            <a:r>
              <a:rPr lang="en-US" dirty="0"/>
              <a:t>data </a:t>
            </a:r>
            <a:r>
              <a:rPr lang="en-US" sz="2400" dirty="0"/>
              <a:t>structure?</a:t>
            </a:r>
            <a:endParaRPr lang="en-US" sz="2400" dirty="0">
              <a:cs typeface="Calibri"/>
            </a:endParaRPr>
          </a:p>
          <a:p>
            <a:pPr lvl="1">
              <a:spcBef>
                <a:spcPts val="600"/>
              </a:spcBef>
              <a:spcAft>
                <a:spcPts val="600"/>
              </a:spcAft>
            </a:pPr>
            <a:r>
              <a:rPr lang="en-US" sz="2400" dirty="0"/>
              <a:t>Does your jurisdiction routinely collect water source, storage, and treatment</a:t>
            </a:r>
            <a:r>
              <a:rPr lang="en-US" dirty="0"/>
              <a:t> information</a:t>
            </a:r>
            <a:r>
              <a:rPr lang="en-US" sz="2400" dirty="0"/>
              <a:t>?</a:t>
            </a:r>
            <a:endParaRPr lang="en-US" sz="2400" dirty="0">
              <a:cs typeface="Calibri"/>
            </a:endParaRPr>
          </a:p>
          <a:p>
            <a:pPr lvl="1">
              <a:spcBef>
                <a:spcPts val="600"/>
              </a:spcBef>
              <a:spcAft>
                <a:spcPts val="600"/>
              </a:spcAft>
            </a:pPr>
            <a:r>
              <a:rPr lang="en-US" sz="2400" dirty="0"/>
              <a:t>How much detail does your jurisdiction capture on exposure location?</a:t>
            </a:r>
            <a:r>
              <a:rPr lang="en-US" dirty="0"/>
              <a:t> </a:t>
            </a:r>
            <a:r>
              <a:rPr lang="en-US" sz="2400" dirty="0"/>
              <a:t> Are the location variables proposed feasible to implement?</a:t>
            </a:r>
            <a:endParaRPr lang="en-US" dirty="0">
              <a:cs typeface="Calibri"/>
            </a:endParaRPr>
          </a:p>
        </p:txBody>
      </p:sp>
      <p:sp>
        <p:nvSpPr>
          <p:cNvPr id="5" name="Slide Number Placeholder 2">
            <a:extLst>
              <a:ext uri="{FF2B5EF4-FFF2-40B4-BE49-F238E27FC236}">
                <a16:creationId xmlns:a16="http://schemas.microsoft.com/office/drawing/2014/main" id="{62B7FEF6-169D-4010-BA33-0D8206847E03}"/>
              </a:ext>
            </a:extLst>
          </p:cNvPr>
          <p:cNvSpPr txBox="1">
            <a:spLocks/>
          </p:cNvSpPr>
          <p:nvPr/>
        </p:nvSpPr>
        <p:spPr>
          <a:xfrm>
            <a:off x="11392887" y="6313134"/>
            <a:ext cx="614556" cy="366183"/>
          </a:xfrm>
          <a:prstGeom prst="rect">
            <a:avLst/>
          </a:prstGeom>
        </p:spPr>
        <p:txBody>
          <a:bodyPr vert="horz" lIns="91440" tIns="45720" rIns="91440" bIns="45720" rtlCol="0" anchor="ctr"/>
          <a:lstStyle>
            <a:defPPr>
              <a:defRPr lang="en-US"/>
            </a:defPPr>
            <a:lvl1pPr marL="0" algn="r" defTabSz="914400" rtl="0" eaLnBrk="1" latinLnBrk="0" hangingPunct="1">
              <a:defRPr sz="1067"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78"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457178" rtl="0" eaLnBrk="0" fontAlgn="base" latinLnBrk="0" hangingPunct="0">
                <a:lnSpc>
                  <a:spcPct val="100000"/>
                </a:lnSpc>
                <a:spcBef>
                  <a:spcPct val="0"/>
                </a:spcBef>
                <a:spcAft>
                  <a:spcPct val="0"/>
                </a:spcAft>
                <a:buClrTx/>
                <a:buSzTx/>
                <a:buFontTx/>
                <a:buNone/>
                <a:tabLst/>
                <a:defRPr/>
              </a:pPr>
              <a:t>22</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2296407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299E8-A7AC-DCBD-1CD7-02F536492892}"/>
              </a:ext>
            </a:extLst>
          </p:cNvPr>
          <p:cNvSpPr>
            <a:spLocks noGrp="1"/>
          </p:cNvSpPr>
          <p:nvPr>
            <p:ph type="title"/>
          </p:nvPr>
        </p:nvSpPr>
        <p:spPr>
          <a:xfrm>
            <a:off x="839788" y="485441"/>
            <a:ext cx="10515600" cy="804195"/>
          </a:xfrm>
        </p:spPr>
        <p:txBody>
          <a:bodyPr/>
          <a:lstStyle/>
          <a:p>
            <a:r>
              <a:rPr lang="en-US" dirty="0">
                <a:cs typeface="Calibri"/>
              </a:rPr>
              <a:t>Leptospirosis: Rodent Data Elements</a:t>
            </a:r>
            <a:endParaRPr lang="en-US" dirty="0"/>
          </a:p>
        </p:txBody>
      </p:sp>
      <p:sp>
        <p:nvSpPr>
          <p:cNvPr id="3" name="TextBox 2">
            <a:extLst>
              <a:ext uri="{FF2B5EF4-FFF2-40B4-BE49-F238E27FC236}">
                <a16:creationId xmlns:a16="http://schemas.microsoft.com/office/drawing/2014/main" id="{DCA5D6CD-7775-2AB0-7DE4-BFFB461BC23D}"/>
              </a:ext>
            </a:extLst>
          </p:cNvPr>
          <p:cNvSpPr txBox="1"/>
          <p:nvPr/>
        </p:nvSpPr>
        <p:spPr>
          <a:xfrm>
            <a:off x="170473" y="4075244"/>
            <a:ext cx="2743200" cy="646331"/>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ea typeface="+mn-lt"/>
                <a:cs typeface="+mn-lt"/>
              </a:rPr>
              <a:t>Rattus norvegicus (Rat)</a:t>
            </a:r>
          </a:p>
          <a:p>
            <a:pPr marL="285750" indent="-285750">
              <a:buFont typeface="Arial"/>
              <a:buChar char="•"/>
            </a:pPr>
            <a:r>
              <a:rPr lang="en-US" dirty="0">
                <a:cs typeface="Calibri"/>
              </a:rPr>
              <a:t>Mouse </a:t>
            </a:r>
          </a:p>
        </p:txBody>
      </p:sp>
      <p:sp>
        <p:nvSpPr>
          <p:cNvPr id="4" name="TextBox 3">
            <a:extLst>
              <a:ext uri="{FF2B5EF4-FFF2-40B4-BE49-F238E27FC236}">
                <a16:creationId xmlns:a16="http://schemas.microsoft.com/office/drawing/2014/main" id="{C2F821D3-E925-506B-1529-84B43AB580C4}"/>
              </a:ext>
            </a:extLst>
          </p:cNvPr>
          <p:cNvSpPr txBox="1"/>
          <p:nvPr/>
        </p:nvSpPr>
        <p:spPr>
          <a:xfrm>
            <a:off x="506413" y="5941672"/>
            <a:ext cx="10848975"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dirty="0"/>
              <a:t>Question for consideration:  </a:t>
            </a:r>
            <a:r>
              <a:rPr lang="en-US" sz="2200" dirty="0"/>
              <a:t>Is it feasible for your jurisdiction to capture these variables?</a:t>
            </a:r>
          </a:p>
        </p:txBody>
      </p:sp>
      <p:pic>
        <p:nvPicPr>
          <p:cNvPr id="11" name="Picture 10" descr="Displayed is a screenshot of the Rodent Data Elements within the draft leptospirosis MMG guide.  This section includes data elements: Rodent Infestation, Rodent Type, and Rodent Location.">
            <a:extLst>
              <a:ext uri="{FF2B5EF4-FFF2-40B4-BE49-F238E27FC236}">
                <a16:creationId xmlns:a16="http://schemas.microsoft.com/office/drawing/2014/main" id="{BFEA25FD-075A-49FF-83F9-E9114498280E}"/>
              </a:ext>
            </a:extLst>
          </p:cNvPr>
          <p:cNvPicPr>
            <a:picLocks noChangeAspect="1"/>
          </p:cNvPicPr>
          <p:nvPr/>
        </p:nvPicPr>
        <p:blipFill rotWithShape="1">
          <a:blip r:embed="rId3"/>
          <a:srcRect l="727"/>
          <a:stretch/>
        </p:blipFill>
        <p:spPr>
          <a:xfrm>
            <a:off x="1277814" y="1650924"/>
            <a:ext cx="9893177" cy="2063032"/>
          </a:xfrm>
          <a:prstGeom prst="rect">
            <a:avLst/>
          </a:prstGeom>
        </p:spPr>
      </p:pic>
      <p:sp>
        <p:nvSpPr>
          <p:cNvPr id="14" name="TextBox 13">
            <a:extLst>
              <a:ext uri="{FF2B5EF4-FFF2-40B4-BE49-F238E27FC236}">
                <a16:creationId xmlns:a16="http://schemas.microsoft.com/office/drawing/2014/main" id="{A72D7690-6FDB-405A-86B7-6F4ED7D8127C}"/>
              </a:ext>
            </a:extLst>
          </p:cNvPr>
          <p:cNvSpPr txBox="1"/>
          <p:nvPr/>
        </p:nvSpPr>
        <p:spPr>
          <a:xfrm>
            <a:off x="3687271" y="4398409"/>
            <a:ext cx="1481397" cy="120032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cs typeface="Calibri"/>
              </a:rPr>
              <a:t>Home </a:t>
            </a:r>
          </a:p>
          <a:p>
            <a:pPr marL="285750" indent="-285750">
              <a:buFont typeface="Arial"/>
              <a:buChar char="•"/>
            </a:pPr>
            <a:r>
              <a:rPr lang="en-US" dirty="0">
                <a:cs typeface="Calibri"/>
              </a:rPr>
              <a:t>Work </a:t>
            </a:r>
          </a:p>
          <a:p>
            <a:pPr marL="285750" indent="-285750">
              <a:buFont typeface="Arial"/>
              <a:buChar char="•"/>
            </a:pPr>
            <a:r>
              <a:rPr lang="en-US" dirty="0">
                <a:cs typeface="Calibri"/>
              </a:rPr>
              <a:t>Other </a:t>
            </a:r>
          </a:p>
          <a:p>
            <a:pPr marL="285750" indent="-285750">
              <a:buFont typeface="Arial"/>
              <a:buChar char="•"/>
            </a:pPr>
            <a:r>
              <a:rPr lang="en-US" dirty="0">
                <a:cs typeface="Calibri"/>
              </a:rPr>
              <a:t>Unknown </a:t>
            </a:r>
          </a:p>
        </p:txBody>
      </p:sp>
      <p:cxnSp>
        <p:nvCxnSpPr>
          <p:cNvPr id="15" name="Connector: Elbow 14" descr="Arrow">
            <a:extLst>
              <a:ext uri="{FF2B5EF4-FFF2-40B4-BE49-F238E27FC236}">
                <a16:creationId xmlns:a16="http://schemas.microsoft.com/office/drawing/2014/main" id="{5914EF01-3399-43BC-8110-74FF8D235ACA}"/>
              </a:ext>
            </a:extLst>
          </p:cNvPr>
          <p:cNvCxnSpPr>
            <a:cxnSpLocks/>
          </p:cNvCxnSpPr>
          <p:nvPr/>
        </p:nvCxnSpPr>
        <p:spPr>
          <a:xfrm rot="5400000" flipH="1" flipV="1">
            <a:off x="200950" y="2994770"/>
            <a:ext cx="1194689" cy="959039"/>
          </a:xfrm>
          <a:prstGeom prst="bentConnector3">
            <a:avLst>
              <a:gd name="adj1" fmla="val 101026"/>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descr="Arrow">
            <a:extLst>
              <a:ext uri="{FF2B5EF4-FFF2-40B4-BE49-F238E27FC236}">
                <a16:creationId xmlns:a16="http://schemas.microsoft.com/office/drawing/2014/main" id="{818599D7-B195-4C41-9FB6-F58B7FBAD9C3}"/>
              </a:ext>
            </a:extLst>
          </p:cNvPr>
          <p:cNvCxnSpPr/>
          <p:nvPr/>
        </p:nvCxnSpPr>
        <p:spPr>
          <a:xfrm flipH="1" flipV="1">
            <a:off x="2778369" y="3235569"/>
            <a:ext cx="1195754" cy="11628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Slide Number Placeholder 2">
            <a:extLst>
              <a:ext uri="{FF2B5EF4-FFF2-40B4-BE49-F238E27FC236}">
                <a16:creationId xmlns:a16="http://schemas.microsoft.com/office/drawing/2014/main" id="{7CB0F149-6772-4280-B919-1BC3A508BCFF}"/>
              </a:ext>
            </a:extLst>
          </p:cNvPr>
          <p:cNvSpPr txBox="1">
            <a:spLocks/>
          </p:cNvSpPr>
          <p:nvPr/>
        </p:nvSpPr>
        <p:spPr>
          <a:xfrm>
            <a:off x="11392887" y="6313134"/>
            <a:ext cx="614556" cy="366183"/>
          </a:xfrm>
          <a:prstGeom prst="rect">
            <a:avLst/>
          </a:prstGeom>
        </p:spPr>
        <p:txBody>
          <a:bodyPr vert="horz" lIns="91440" tIns="45720" rIns="91440" bIns="45720" rtlCol="0" anchor="ctr"/>
          <a:lstStyle>
            <a:defPPr>
              <a:defRPr lang="en-US"/>
            </a:defPPr>
            <a:lvl1pPr marL="0" algn="r" defTabSz="914400" rtl="0" eaLnBrk="1" latinLnBrk="0" hangingPunct="1">
              <a:defRPr sz="1067"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78"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457178" rtl="0" eaLnBrk="0" fontAlgn="base" latinLnBrk="0" hangingPunct="0">
                <a:lnSpc>
                  <a:spcPct val="100000"/>
                </a:lnSpc>
                <a:spcBef>
                  <a:spcPct val="0"/>
                </a:spcBef>
                <a:spcAft>
                  <a:spcPct val="0"/>
                </a:spcAft>
                <a:buClrTx/>
                <a:buSzTx/>
                <a:buFontTx/>
                <a:buNone/>
                <a:tabLst/>
                <a:defRPr/>
              </a:pPr>
              <a:t>23</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2159560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87A70-AE2C-9C99-4408-C35A59D4CB74}"/>
              </a:ext>
            </a:extLst>
          </p:cNvPr>
          <p:cNvSpPr>
            <a:spLocks noGrp="1"/>
          </p:cNvSpPr>
          <p:nvPr>
            <p:ph type="title"/>
          </p:nvPr>
        </p:nvSpPr>
        <p:spPr>
          <a:xfrm>
            <a:off x="838200" y="479948"/>
            <a:ext cx="10515600" cy="659910"/>
          </a:xfrm>
        </p:spPr>
        <p:txBody>
          <a:bodyPr/>
          <a:lstStyle/>
          <a:p>
            <a:r>
              <a:rPr lang="en-US" dirty="0">
                <a:cs typeface="Calibri"/>
              </a:rPr>
              <a:t>Leptospirosis: Weather Repeating Group </a:t>
            </a:r>
            <a:endParaRPr lang="en-US" dirty="0"/>
          </a:p>
        </p:txBody>
      </p:sp>
      <p:sp>
        <p:nvSpPr>
          <p:cNvPr id="9" name="TextBox 8">
            <a:extLst>
              <a:ext uri="{FF2B5EF4-FFF2-40B4-BE49-F238E27FC236}">
                <a16:creationId xmlns:a16="http://schemas.microsoft.com/office/drawing/2014/main" id="{9301BDF1-1A66-0AD3-6DBA-8B14201B8174}"/>
              </a:ext>
            </a:extLst>
          </p:cNvPr>
          <p:cNvSpPr txBox="1"/>
          <p:nvPr/>
        </p:nvSpPr>
        <p:spPr>
          <a:xfrm>
            <a:off x="117231" y="1444079"/>
            <a:ext cx="1899138" cy="646331"/>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cs typeface="Calibri"/>
              </a:rPr>
              <a:t>Flooding </a:t>
            </a:r>
          </a:p>
          <a:p>
            <a:pPr marL="285750" indent="-285750">
              <a:buFont typeface="Arial"/>
              <a:buChar char="•"/>
            </a:pPr>
            <a:r>
              <a:rPr lang="en-US" dirty="0">
                <a:cs typeface="Calibri"/>
              </a:rPr>
              <a:t>Torrential Rain </a:t>
            </a:r>
          </a:p>
        </p:txBody>
      </p:sp>
      <p:sp>
        <p:nvSpPr>
          <p:cNvPr id="12" name="TextBox 11">
            <a:extLst>
              <a:ext uri="{FF2B5EF4-FFF2-40B4-BE49-F238E27FC236}">
                <a16:creationId xmlns:a16="http://schemas.microsoft.com/office/drawing/2014/main" id="{E679E904-40FA-4F83-88A7-2A8375F79D7E}"/>
              </a:ext>
            </a:extLst>
          </p:cNvPr>
          <p:cNvSpPr txBox="1"/>
          <p:nvPr/>
        </p:nvSpPr>
        <p:spPr>
          <a:xfrm>
            <a:off x="506413" y="5297292"/>
            <a:ext cx="10848975"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dirty="0"/>
              <a:t>Question for consideration:  </a:t>
            </a:r>
            <a:r>
              <a:rPr lang="en-US" sz="2200" dirty="0"/>
              <a:t>For the question on rural environment, we reference the US Census Bureau designation. Does your jurisdiction use this designation?  Or is there a different designation that would be a better fit? </a:t>
            </a:r>
          </a:p>
        </p:txBody>
      </p:sp>
      <p:pic>
        <p:nvPicPr>
          <p:cNvPr id="4" name="Picture 3" descr="Displayed is a screenshot of the Severe Weather Repeating Group within the draft leptospirosis MMG guide.  This screenshot includes data elements: Severe Weather Type, Severe Weather Location, and Rural Environment.">
            <a:extLst>
              <a:ext uri="{FF2B5EF4-FFF2-40B4-BE49-F238E27FC236}">
                <a16:creationId xmlns:a16="http://schemas.microsoft.com/office/drawing/2014/main" id="{C02FB680-A755-4858-AD38-F11048FD1C9F}"/>
              </a:ext>
            </a:extLst>
          </p:cNvPr>
          <p:cNvPicPr>
            <a:picLocks noChangeAspect="1"/>
          </p:cNvPicPr>
          <p:nvPr/>
        </p:nvPicPr>
        <p:blipFill rotWithShape="1">
          <a:blip r:embed="rId3"/>
          <a:srcRect t="1830"/>
          <a:stretch/>
        </p:blipFill>
        <p:spPr>
          <a:xfrm>
            <a:off x="2234186" y="1634317"/>
            <a:ext cx="9741303" cy="2176765"/>
          </a:xfrm>
          <a:prstGeom prst="rect">
            <a:avLst/>
          </a:prstGeom>
        </p:spPr>
      </p:pic>
      <p:cxnSp>
        <p:nvCxnSpPr>
          <p:cNvPr id="8" name="Connector: Elbow 7" descr="Arrow">
            <a:extLst>
              <a:ext uri="{FF2B5EF4-FFF2-40B4-BE49-F238E27FC236}">
                <a16:creationId xmlns:a16="http://schemas.microsoft.com/office/drawing/2014/main" id="{2D438F64-5417-4C20-B266-243ACC0307D0}"/>
              </a:ext>
            </a:extLst>
          </p:cNvPr>
          <p:cNvCxnSpPr/>
          <p:nvPr/>
        </p:nvCxnSpPr>
        <p:spPr>
          <a:xfrm>
            <a:off x="597877" y="2086708"/>
            <a:ext cx="1636309" cy="316523"/>
          </a:xfrm>
          <a:prstGeom prst="bentConnector3">
            <a:avLst>
              <a:gd name="adj1" fmla="val -86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EFF70CE-061C-48C1-B3EC-1DB0B6D13E09}"/>
              </a:ext>
            </a:extLst>
          </p:cNvPr>
          <p:cNvSpPr txBox="1"/>
          <p:nvPr/>
        </p:nvSpPr>
        <p:spPr>
          <a:xfrm>
            <a:off x="216511" y="3353858"/>
            <a:ext cx="1481397" cy="120032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cs typeface="Calibri"/>
              </a:rPr>
              <a:t>Home </a:t>
            </a:r>
          </a:p>
          <a:p>
            <a:pPr marL="285750" indent="-285750">
              <a:buFont typeface="Arial"/>
              <a:buChar char="•"/>
            </a:pPr>
            <a:r>
              <a:rPr lang="en-US" dirty="0">
                <a:cs typeface="Calibri"/>
              </a:rPr>
              <a:t>Work </a:t>
            </a:r>
          </a:p>
          <a:p>
            <a:pPr marL="285750" indent="-285750">
              <a:buFont typeface="Arial"/>
              <a:buChar char="•"/>
            </a:pPr>
            <a:r>
              <a:rPr lang="en-US" dirty="0">
                <a:cs typeface="Calibri"/>
              </a:rPr>
              <a:t>Other </a:t>
            </a:r>
          </a:p>
          <a:p>
            <a:pPr marL="285750" indent="-285750">
              <a:buFont typeface="Arial"/>
              <a:buChar char="•"/>
            </a:pPr>
            <a:r>
              <a:rPr lang="en-US" dirty="0">
                <a:cs typeface="Calibri"/>
              </a:rPr>
              <a:t>Unknown </a:t>
            </a:r>
          </a:p>
        </p:txBody>
      </p:sp>
      <p:cxnSp>
        <p:nvCxnSpPr>
          <p:cNvPr id="17" name="Connector: Elbow 16" descr="Arrow">
            <a:extLst>
              <a:ext uri="{FF2B5EF4-FFF2-40B4-BE49-F238E27FC236}">
                <a16:creationId xmlns:a16="http://schemas.microsoft.com/office/drawing/2014/main" id="{34E22169-EC98-4854-8081-6A37DFFFA6FA}"/>
              </a:ext>
            </a:extLst>
          </p:cNvPr>
          <p:cNvCxnSpPr>
            <a:stCxn id="15" idx="0"/>
          </p:cNvCxnSpPr>
          <p:nvPr/>
        </p:nvCxnSpPr>
        <p:spPr>
          <a:xfrm rot="5400000" flipH="1" flipV="1">
            <a:off x="1387407" y="2507079"/>
            <a:ext cx="416582" cy="1276976"/>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Slide Number Placeholder 2">
            <a:extLst>
              <a:ext uri="{FF2B5EF4-FFF2-40B4-BE49-F238E27FC236}">
                <a16:creationId xmlns:a16="http://schemas.microsoft.com/office/drawing/2014/main" id="{D793BFFF-3B49-4F3B-9E65-D48A4CD8ADD0}"/>
              </a:ext>
            </a:extLst>
          </p:cNvPr>
          <p:cNvSpPr txBox="1">
            <a:spLocks/>
          </p:cNvSpPr>
          <p:nvPr/>
        </p:nvSpPr>
        <p:spPr>
          <a:xfrm>
            <a:off x="11392887" y="6313134"/>
            <a:ext cx="614556" cy="366183"/>
          </a:xfrm>
          <a:prstGeom prst="rect">
            <a:avLst/>
          </a:prstGeom>
        </p:spPr>
        <p:txBody>
          <a:bodyPr vert="horz" lIns="91440" tIns="45720" rIns="91440" bIns="45720" rtlCol="0" anchor="ctr"/>
          <a:lstStyle>
            <a:defPPr>
              <a:defRPr lang="en-US"/>
            </a:defPPr>
            <a:lvl1pPr marL="0" algn="r" defTabSz="914400" rtl="0" eaLnBrk="1" latinLnBrk="0" hangingPunct="1">
              <a:defRPr sz="1067"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78"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457178" rtl="0" eaLnBrk="0" fontAlgn="base" latinLnBrk="0" hangingPunct="0">
                <a:lnSpc>
                  <a:spcPct val="100000"/>
                </a:lnSpc>
                <a:spcBef>
                  <a:spcPct val="0"/>
                </a:spcBef>
                <a:spcAft>
                  <a:spcPct val="0"/>
                </a:spcAft>
                <a:buClrTx/>
                <a:buSzTx/>
                <a:buFontTx/>
                <a:buNone/>
                <a:tabLst/>
                <a:defRPr/>
              </a:pPr>
              <a:t>24</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539769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87BE3-1B13-4437-969A-646B1F70844A}"/>
              </a:ext>
            </a:extLst>
          </p:cNvPr>
          <p:cNvSpPr>
            <a:spLocks noGrp="1"/>
          </p:cNvSpPr>
          <p:nvPr>
            <p:ph type="title"/>
          </p:nvPr>
        </p:nvSpPr>
        <p:spPr/>
        <p:txBody>
          <a:bodyPr/>
          <a:lstStyle/>
          <a:p>
            <a:r>
              <a:rPr lang="en-US" dirty="0"/>
              <a:t>Leptospirosis: Laboratory Repeating Group</a:t>
            </a:r>
          </a:p>
        </p:txBody>
      </p:sp>
      <p:pic>
        <p:nvPicPr>
          <p:cNvPr id="9" name="Picture 8" descr="Displayed is a screenshot of the Laboratory Repeating Group within the draft leptospirosis MMG guide.  This section includes data elements: Test Type, Test Result, Test Result Quantitative, Organism Name, Specimen Type, Specimen Source Site, Specimen Collection Date, and Performing Laboratory Name.">
            <a:extLst>
              <a:ext uri="{FF2B5EF4-FFF2-40B4-BE49-F238E27FC236}">
                <a16:creationId xmlns:a16="http://schemas.microsoft.com/office/drawing/2014/main" id="{2A8AA0DC-5449-40C9-9249-C0407A0DACDB}"/>
              </a:ext>
            </a:extLst>
          </p:cNvPr>
          <p:cNvPicPr>
            <a:picLocks noChangeAspect="1"/>
          </p:cNvPicPr>
          <p:nvPr/>
        </p:nvPicPr>
        <p:blipFill>
          <a:blip r:embed="rId3"/>
          <a:stretch>
            <a:fillRect/>
          </a:stretch>
        </p:blipFill>
        <p:spPr>
          <a:xfrm>
            <a:off x="920115" y="1586728"/>
            <a:ext cx="10351770" cy="3897307"/>
          </a:xfrm>
          <a:prstGeom prst="rect">
            <a:avLst/>
          </a:prstGeom>
        </p:spPr>
      </p:pic>
      <p:sp>
        <p:nvSpPr>
          <p:cNvPr id="10" name="TextBox 9">
            <a:extLst>
              <a:ext uri="{FF2B5EF4-FFF2-40B4-BE49-F238E27FC236}">
                <a16:creationId xmlns:a16="http://schemas.microsoft.com/office/drawing/2014/main" id="{B72F34EA-E7C3-49B2-A606-F654148AF58F}"/>
              </a:ext>
            </a:extLst>
          </p:cNvPr>
          <p:cNvSpPr txBox="1"/>
          <p:nvPr/>
        </p:nvSpPr>
        <p:spPr>
          <a:xfrm>
            <a:off x="102870" y="5600700"/>
            <a:ext cx="11590020" cy="923330"/>
          </a:xfrm>
          <a:prstGeom prst="rect">
            <a:avLst/>
          </a:prstGeom>
          <a:noFill/>
        </p:spPr>
        <p:txBody>
          <a:bodyPr wrap="square" lIns="91440" tIns="45720" rIns="91440" bIns="45720" rtlCol="0" anchor="t">
            <a:spAutoFit/>
          </a:bodyPr>
          <a:lstStyle/>
          <a:p>
            <a:r>
              <a:rPr lang="en-US" b="1" dirty="0">
                <a:ea typeface="+mn-lt"/>
                <a:cs typeface="+mn-lt"/>
              </a:rPr>
              <a:t>Question for Consideration:</a:t>
            </a:r>
            <a:r>
              <a:rPr lang="en-US" dirty="0">
                <a:ea typeface="+mn-lt"/>
                <a:cs typeface="+mn-lt"/>
              </a:rPr>
              <a:t> We want to make the organism's name </a:t>
            </a:r>
            <a:r>
              <a:rPr lang="en-US" i="1" dirty="0">
                <a:ea typeface="+mn-lt"/>
                <a:cs typeface="+mn-lt"/>
              </a:rPr>
              <a:t>(Leptospira</a:t>
            </a:r>
            <a:r>
              <a:rPr lang="en-US" dirty="0">
                <a:ea typeface="+mn-lt"/>
                <a:cs typeface="+mn-lt"/>
              </a:rPr>
              <a:t> serovar) a coded variable. However, there are over 300 serovars. Would listing the 20 serovars tested at CDC with an option for other (free text) be sufficient? Or are there additional serovars your jurisdiction tests that should be included in the coded list?</a:t>
            </a:r>
            <a:endParaRPr lang="en-US" dirty="0"/>
          </a:p>
        </p:txBody>
      </p:sp>
      <p:sp>
        <p:nvSpPr>
          <p:cNvPr id="5" name="Slide Number Placeholder 2">
            <a:extLst>
              <a:ext uri="{FF2B5EF4-FFF2-40B4-BE49-F238E27FC236}">
                <a16:creationId xmlns:a16="http://schemas.microsoft.com/office/drawing/2014/main" id="{8904370A-78B7-4B18-8E1F-7307DC067AB0}"/>
              </a:ext>
            </a:extLst>
          </p:cNvPr>
          <p:cNvSpPr txBox="1">
            <a:spLocks/>
          </p:cNvSpPr>
          <p:nvPr/>
        </p:nvSpPr>
        <p:spPr>
          <a:xfrm>
            <a:off x="11392887" y="6313134"/>
            <a:ext cx="614556" cy="366183"/>
          </a:xfrm>
          <a:prstGeom prst="rect">
            <a:avLst/>
          </a:prstGeom>
        </p:spPr>
        <p:txBody>
          <a:bodyPr vert="horz" lIns="91440" tIns="45720" rIns="91440" bIns="45720" rtlCol="0" anchor="ctr"/>
          <a:lstStyle>
            <a:defPPr>
              <a:defRPr lang="en-US"/>
            </a:defPPr>
            <a:lvl1pPr marL="0" algn="r" defTabSz="914400" rtl="0" eaLnBrk="1" latinLnBrk="0" hangingPunct="1">
              <a:defRPr sz="1067"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78"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457178" rtl="0" eaLnBrk="0" fontAlgn="base" latinLnBrk="0" hangingPunct="0">
                <a:lnSpc>
                  <a:spcPct val="100000"/>
                </a:lnSpc>
                <a:spcBef>
                  <a:spcPct val="0"/>
                </a:spcBef>
                <a:spcAft>
                  <a:spcPct val="0"/>
                </a:spcAft>
                <a:buClrTx/>
                <a:buSzTx/>
                <a:buFontTx/>
                <a:buNone/>
                <a:tabLst/>
                <a:defRPr/>
              </a:pPr>
              <a:t>25</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1292430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818DD9-AB26-4290-BC58-526B0912AE02}"/>
              </a:ext>
            </a:extLst>
          </p:cNvPr>
          <p:cNvSpPr>
            <a:spLocks noGrp="1"/>
          </p:cNvSpPr>
          <p:nvPr>
            <p:ph type="title" idx="4294967295"/>
          </p:nvPr>
        </p:nvSpPr>
        <p:spPr>
          <a:xfrm>
            <a:off x="576263" y="4097338"/>
            <a:ext cx="11006137" cy="7651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bg1"/>
                </a:solidFill>
                <a:effectLst/>
                <a:uLnTx/>
                <a:uFillTx/>
                <a:latin typeface="+mn-lt"/>
                <a:ea typeface="+mn-ea"/>
                <a:cs typeface="+mn-cs"/>
              </a:rPr>
              <a:t>Brucellosis-specific MMG Sections</a:t>
            </a:r>
          </a:p>
        </p:txBody>
      </p:sp>
    </p:spTree>
    <p:extLst>
      <p:ext uri="{BB962C8B-B14F-4D97-AF65-F5344CB8AC3E}">
        <p14:creationId xmlns:p14="http://schemas.microsoft.com/office/powerpoint/2010/main" val="1584312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569F08-F4FB-E99D-9BDD-CBA329FCBD44}"/>
              </a:ext>
            </a:extLst>
          </p:cNvPr>
          <p:cNvSpPr>
            <a:spLocks noGrp="1"/>
          </p:cNvSpPr>
          <p:nvPr>
            <p:ph type="title" idx="4294967295"/>
          </p:nvPr>
        </p:nvSpPr>
        <p:spPr>
          <a:xfrm>
            <a:off x="592138" y="830263"/>
            <a:ext cx="11006137" cy="4529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DA521E"/>
                </a:solidFill>
                <a:effectLst/>
                <a:uLnTx/>
                <a:uFillTx/>
                <a:latin typeface="+mn-lt"/>
                <a:ea typeface="+mn-ea"/>
                <a:cs typeface="Calibri"/>
              </a:rPr>
              <a:t>Brucellosis: Animal Exposure Repeating Group</a:t>
            </a:r>
          </a:p>
        </p:txBody>
      </p:sp>
      <p:sp>
        <p:nvSpPr>
          <p:cNvPr id="2" name="TextBox 1">
            <a:extLst>
              <a:ext uri="{FF2B5EF4-FFF2-40B4-BE49-F238E27FC236}">
                <a16:creationId xmlns:a16="http://schemas.microsoft.com/office/drawing/2014/main" id="{16FC7F5F-FCA9-9CD6-C84E-088E802F60CE}"/>
              </a:ext>
            </a:extLst>
          </p:cNvPr>
          <p:cNvSpPr txBox="1"/>
          <p:nvPr/>
        </p:nvSpPr>
        <p:spPr>
          <a:xfrm>
            <a:off x="184557" y="1444160"/>
            <a:ext cx="2341563" cy="2585323"/>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t>Goat </a:t>
            </a:r>
          </a:p>
          <a:p>
            <a:pPr marL="285750" indent="-285750">
              <a:buFont typeface="Arial"/>
              <a:buChar char="•"/>
            </a:pPr>
            <a:r>
              <a:rPr lang="en-US" dirty="0">
                <a:cs typeface="Calibri"/>
              </a:rPr>
              <a:t>Elk</a:t>
            </a:r>
          </a:p>
          <a:p>
            <a:pPr marL="285750" indent="-285750">
              <a:buFont typeface="Arial"/>
              <a:buChar char="•"/>
            </a:pPr>
            <a:r>
              <a:rPr lang="en-US" dirty="0">
                <a:cs typeface="Calibri"/>
              </a:rPr>
              <a:t>Dog</a:t>
            </a:r>
          </a:p>
          <a:p>
            <a:pPr marL="285750" indent="-285750">
              <a:buFont typeface="Arial"/>
              <a:buChar char="•"/>
            </a:pPr>
            <a:r>
              <a:rPr lang="en-US" dirty="0">
                <a:cs typeface="Calibri"/>
              </a:rPr>
              <a:t>Deer</a:t>
            </a:r>
          </a:p>
          <a:p>
            <a:pPr marL="285750" indent="-285750">
              <a:buFont typeface="Arial"/>
              <a:buChar char="•"/>
            </a:pPr>
            <a:r>
              <a:rPr lang="en-US" dirty="0">
                <a:cs typeface="Calibri"/>
              </a:rPr>
              <a:t>Pig</a:t>
            </a:r>
          </a:p>
          <a:p>
            <a:pPr marL="285750" indent="-285750">
              <a:buFont typeface="Arial"/>
              <a:buChar char="•"/>
            </a:pPr>
            <a:r>
              <a:rPr lang="en-US" dirty="0">
                <a:cs typeface="Calibri"/>
              </a:rPr>
              <a:t>Bison</a:t>
            </a:r>
          </a:p>
          <a:p>
            <a:pPr marL="285750" indent="-285750">
              <a:buFont typeface="Arial"/>
              <a:buChar char="•"/>
            </a:pPr>
            <a:r>
              <a:rPr lang="en-US" dirty="0">
                <a:cs typeface="Calibri"/>
              </a:rPr>
              <a:t>Cattle</a:t>
            </a:r>
          </a:p>
          <a:p>
            <a:pPr marL="285750" indent="-285750">
              <a:buFont typeface="Arial"/>
              <a:buChar char="•"/>
            </a:pPr>
            <a:r>
              <a:rPr lang="en-US" dirty="0">
                <a:cs typeface="Calibri"/>
              </a:rPr>
              <a:t>Sheep</a:t>
            </a:r>
          </a:p>
          <a:p>
            <a:pPr marL="285750" indent="-285750">
              <a:buFont typeface="Arial"/>
              <a:buChar char="•"/>
            </a:pPr>
            <a:r>
              <a:rPr lang="en-US" dirty="0">
                <a:cs typeface="Calibri"/>
              </a:rPr>
              <a:t>Other animal (text)</a:t>
            </a:r>
          </a:p>
        </p:txBody>
      </p:sp>
      <p:sp>
        <p:nvSpPr>
          <p:cNvPr id="7" name="TextBox 6">
            <a:extLst>
              <a:ext uri="{FF2B5EF4-FFF2-40B4-BE49-F238E27FC236}">
                <a16:creationId xmlns:a16="http://schemas.microsoft.com/office/drawing/2014/main" id="{23794508-7E7F-5FAA-2679-1F0FBFBD9B60}"/>
              </a:ext>
            </a:extLst>
          </p:cNvPr>
          <p:cNvSpPr txBox="1"/>
          <p:nvPr/>
        </p:nvSpPr>
        <p:spPr>
          <a:xfrm>
            <a:off x="465358" y="4685851"/>
            <a:ext cx="2806700" cy="1754326"/>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t>Wild</a:t>
            </a:r>
          </a:p>
          <a:p>
            <a:pPr marL="285750" indent="-285750">
              <a:buFont typeface="Arial"/>
              <a:buChar char="•"/>
            </a:pPr>
            <a:r>
              <a:rPr lang="en-US" dirty="0">
                <a:cs typeface="Calibri"/>
              </a:rPr>
              <a:t>Case </a:t>
            </a:r>
          </a:p>
          <a:p>
            <a:pPr marL="285750" indent="-285750">
              <a:buFont typeface="Arial"/>
              <a:buChar char="•"/>
            </a:pPr>
            <a:r>
              <a:rPr lang="en-US" dirty="0">
                <a:cs typeface="Calibri"/>
              </a:rPr>
              <a:t>Commercial</a:t>
            </a:r>
          </a:p>
          <a:p>
            <a:pPr marL="285750" indent="-285750">
              <a:buFont typeface="Arial"/>
              <a:buChar char="•"/>
            </a:pPr>
            <a:r>
              <a:rPr lang="en-US" dirty="0">
                <a:cs typeface="Calibri"/>
              </a:rPr>
              <a:t>Private</a:t>
            </a:r>
          </a:p>
          <a:p>
            <a:pPr marL="285750" indent="-285750">
              <a:buFont typeface="Arial"/>
              <a:buChar char="•"/>
            </a:pPr>
            <a:r>
              <a:rPr lang="en-US" dirty="0">
                <a:cs typeface="Calibri"/>
              </a:rPr>
              <a:t>Unknown</a:t>
            </a:r>
          </a:p>
          <a:p>
            <a:pPr marL="285750" indent="-285750">
              <a:buFont typeface="Arial"/>
              <a:buChar char="•"/>
            </a:pPr>
            <a:r>
              <a:rPr lang="en-US" dirty="0">
                <a:cs typeface="Calibri"/>
              </a:rPr>
              <a:t>Other type of ownership</a:t>
            </a:r>
          </a:p>
        </p:txBody>
      </p:sp>
      <p:sp>
        <p:nvSpPr>
          <p:cNvPr id="10" name="TextBox 9">
            <a:extLst>
              <a:ext uri="{FF2B5EF4-FFF2-40B4-BE49-F238E27FC236}">
                <a16:creationId xmlns:a16="http://schemas.microsoft.com/office/drawing/2014/main" id="{3C8BD77D-E22E-75EC-B393-1B0E0600836C}"/>
              </a:ext>
            </a:extLst>
          </p:cNvPr>
          <p:cNvSpPr txBox="1"/>
          <p:nvPr/>
        </p:nvSpPr>
        <p:spPr>
          <a:xfrm>
            <a:off x="4245928" y="4746425"/>
            <a:ext cx="1754822" cy="1754326"/>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cs typeface="Calibri"/>
              </a:rPr>
              <a:t>Birthing</a:t>
            </a:r>
          </a:p>
          <a:p>
            <a:pPr marL="285750" indent="-285750">
              <a:buFont typeface="Arial"/>
              <a:buChar char="•"/>
            </a:pPr>
            <a:r>
              <a:rPr lang="en-US" dirty="0">
                <a:cs typeface="Calibri"/>
              </a:rPr>
              <a:t>Hunting</a:t>
            </a:r>
          </a:p>
          <a:p>
            <a:pPr marL="285750" indent="-285750">
              <a:buFont typeface="Arial"/>
              <a:buChar char="•"/>
            </a:pPr>
            <a:r>
              <a:rPr lang="en-US" dirty="0">
                <a:cs typeface="Calibri"/>
              </a:rPr>
              <a:t>Skinning</a:t>
            </a:r>
          </a:p>
          <a:p>
            <a:pPr marL="285750" indent="-285750">
              <a:buFont typeface="Arial"/>
              <a:buChar char="•"/>
            </a:pPr>
            <a:r>
              <a:rPr lang="en-US" dirty="0">
                <a:cs typeface="Calibri"/>
              </a:rPr>
              <a:t>Slaughter</a:t>
            </a:r>
          </a:p>
          <a:p>
            <a:pPr marL="285750" indent="-285750">
              <a:buFont typeface="Arial"/>
              <a:buChar char="•"/>
            </a:pPr>
            <a:r>
              <a:rPr lang="en-US" dirty="0">
                <a:cs typeface="Calibri"/>
              </a:rPr>
              <a:t>Unknown</a:t>
            </a:r>
          </a:p>
          <a:p>
            <a:pPr marL="285750" indent="-285750">
              <a:buFont typeface="Arial"/>
              <a:buChar char="•"/>
            </a:pPr>
            <a:r>
              <a:rPr lang="en-US" dirty="0">
                <a:cs typeface="Calibri"/>
              </a:rPr>
              <a:t>Other</a:t>
            </a:r>
          </a:p>
        </p:txBody>
      </p:sp>
      <p:sp>
        <p:nvSpPr>
          <p:cNvPr id="12" name="Slide Number Placeholder 2">
            <a:extLst>
              <a:ext uri="{FF2B5EF4-FFF2-40B4-BE49-F238E27FC236}">
                <a16:creationId xmlns:a16="http://schemas.microsoft.com/office/drawing/2014/main" id="{471737BF-0235-4512-A49A-59CAC68DA19D}"/>
              </a:ext>
            </a:extLst>
          </p:cNvPr>
          <p:cNvSpPr txBox="1">
            <a:spLocks/>
          </p:cNvSpPr>
          <p:nvPr/>
        </p:nvSpPr>
        <p:spPr>
          <a:xfrm>
            <a:off x="11392887" y="6313134"/>
            <a:ext cx="614556" cy="366183"/>
          </a:xfrm>
          <a:prstGeom prst="rect">
            <a:avLst/>
          </a:prstGeom>
        </p:spPr>
        <p:txBody>
          <a:bodyPr vert="horz" lIns="91440" tIns="45720" rIns="91440" bIns="45720" rtlCol="0" anchor="ctr"/>
          <a:lstStyle>
            <a:defPPr>
              <a:defRPr lang="en-US"/>
            </a:defPPr>
            <a:lvl1pPr marL="0" algn="r" defTabSz="914400" rtl="0" eaLnBrk="1" latinLnBrk="0" hangingPunct="1">
              <a:defRPr sz="1067"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78"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457178" rtl="0" eaLnBrk="0" fontAlgn="base" latinLnBrk="0" hangingPunct="0">
                <a:lnSpc>
                  <a:spcPct val="100000"/>
                </a:lnSpc>
                <a:spcBef>
                  <a:spcPct val="0"/>
                </a:spcBef>
                <a:spcAft>
                  <a:spcPct val="0"/>
                </a:spcAft>
                <a:buClrTx/>
                <a:buSzTx/>
                <a:buFontTx/>
                <a:buNone/>
                <a:tabLst/>
                <a:defRPr/>
              </a:pPr>
              <a:t>27</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pic>
        <p:nvPicPr>
          <p:cNvPr id="15" name="Picture 14" descr="Displayed is a screenshot of the Animal Exposure Repeating Group within the draft brucellosis MMG guide.  This section includes data elements: Animal Type, Animal Ownership, and Activity Type.">
            <a:extLst>
              <a:ext uri="{FF2B5EF4-FFF2-40B4-BE49-F238E27FC236}">
                <a16:creationId xmlns:a16="http://schemas.microsoft.com/office/drawing/2014/main" id="{D4E15049-34DF-4A60-AE21-882A91E8E8F8}"/>
              </a:ext>
            </a:extLst>
          </p:cNvPr>
          <p:cNvPicPr>
            <a:picLocks noChangeAspect="1"/>
          </p:cNvPicPr>
          <p:nvPr/>
        </p:nvPicPr>
        <p:blipFill>
          <a:blip r:embed="rId3"/>
          <a:stretch>
            <a:fillRect/>
          </a:stretch>
        </p:blipFill>
        <p:spPr>
          <a:xfrm>
            <a:off x="3709804" y="1723576"/>
            <a:ext cx="8297639" cy="2109971"/>
          </a:xfrm>
          <a:prstGeom prst="rect">
            <a:avLst/>
          </a:prstGeom>
        </p:spPr>
      </p:pic>
      <p:cxnSp>
        <p:nvCxnSpPr>
          <p:cNvPr id="3" name="Straight Arrow Connector 2" descr="Arrow">
            <a:extLst>
              <a:ext uri="{FF2B5EF4-FFF2-40B4-BE49-F238E27FC236}">
                <a16:creationId xmlns:a16="http://schemas.microsoft.com/office/drawing/2014/main" id="{ED03081B-5168-3CCC-5A07-E43CFD6533EA}"/>
              </a:ext>
            </a:extLst>
          </p:cNvPr>
          <p:cNvCxnSpPr>
            <a:cxnSpLocks/>
            <a:stCxn id="2" idx="3"/>
          </p:cNvCxnSpPr>
          <p:nvPr/>
        </p:nvCxnSpPr>
        <p:spPr>
          <a:xfrm flipV="1">
            <a:off x="2526120" y="2267568"/>
            <a:ext cx="1376409" cy="469254"/>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descr="Arrow">
            <a:extLst>
              <a:ext uri="{FF2B5EF4-FFF2-40B4-BE49-F238E27FC236}">
                <a16:creationId xmlns:a16="http://schemas.microsoft.com/office/drawing/2014/main" id="{63049811-AED2-CEC1-0DD0-4064A1565EFA}"/>
              </a:ext>
            </a:extLst>
          </p:cNvPr>
          <p:cNvCxnSpPr>
            <a:cxnSpLocks/>
            <a:stCxn id="7" idx="0"/>
            <a:endCxn id="15" idx="1"/>
          </p:cNvCxnSpPr>
          <p:nvPr/>
        </p:nvCxnSpPr>
        <p:spPr>
          <a:xfrm flipV="1">
            <a:off x="1868708" y="2778562"/>
            <a:ext cx="1841096" cy="1907289"/>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descr="Arrow">
            <a:extLst>
              <a:ext uri="{FF2B5EF4-FFF2-40B4-BE49-F238E27FC236}">
                <a16:creationId xmlns:a16="http://schemas.microsoft.com/office/drawing/2014/main" id="{4A4ACAB3-277B-6537-EFBB-7E3404E65CAF}"/>
              </a:ext>
            </a:extLst>
          </p:cNvPr>
          <p:cNvCxnSpPr>
            <a:cxnSpLocks/>
            <a:stCxn id="10" idx="0"/>
          </p:cNvCxnSpPr>
          <p:nvPr/>
        </p:nvCxnSpPr>
        <p:spPr>
          <a:xfrm flipH="1" flipV="1">
            <a:off x="4506686" y="3314700"/>
            <a:ext cx="616653" cy="1431725"/>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1644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CCB55DE-85CC-5B13-19CB-546B020A8695}"/>
              </a:ext>
            </a:extLst>
          </p:cNvPr>
          <p:cNvSpPr txBox="1">
            <a:spLocks/>
          </p:cNvSpPr>
          <p:nvPr/>
        </p:nvSpPr>
        <p:spPr>
          <a:xfrm>
            <a:off x="651178" y="515648"/>
            <a:ext cx="11006137" cy="452979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DA521E"/>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8E8D01"/>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008641"/>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0"/>
              </a:spcAft>
            </a:pPr>
            <a:r>
              <a:rPr lang="en-US" dirty="0">
                <a:cs typeface="Calibri"/>
              </a:rPr>
              <a:t>Brucellosis: Animal Exposure Repeating Group </a:t>
            </a:r>
          </a:p>
          <a:p>
            <a:pPr>
              <a:lnSpc>
                <a:spcPct val="100000"/>
              </a:lnSpc>
              <a:spcBef>
                <a:spcPts val="0"/>
              </a:spcBef>
              <a:spcAft>
                <a:spcPts val="0"/>
              </a:spcAft>
            </a:pPr>
            <a:r>
              <a:rPr lang="en-US" sz="2800" dirty="0">
                <a:cs typeface="Calibri"/>
              </a:rPr>
              <a:t>Example</a:t>
            </a:r>
            <a:endParaRPr lang="en-US" sz="2800" dirty="0"/>
          </a:p>
        </p:txBody>
      </p:sp>
      <p:pic>
        <p:nvPicPr>
          <p:cNvPr id="9" name="Picture 8" descr="Displayed is a screenshot of an example of the Animal Exposure Repeating group within the draft brucellosis MMG guide.">
            <a:extLst>
              <a:ext uri="{FF2B5EF4-FFF2-40B4-BE49-F238E27FC236}">
                <a16:creationId xmlns:a16="http://schemas.microsoft.com/office/drawing/2014/main" id="{D8495C40-6EC4-4EDA-A99D-0FA1C213C3F1}"/>
              </a:ext>
            </a:extLst>
          </p:cNvPr>
          <p:cNvPicPr>
            <a:picLocks noChangeAspect="1"/>
          </p:cNvPicPr>
          <p:nvPr/>
        </p:nvPicPr>
        <p:blipFill>
          <a:blip r:embed="rId2"/>
          <a:stretch>
            <a:fillRect/>
          </a:stretch>
        </p:blipFill>
        <p:spPr>
          <a:xfrm>
            <a:off x="267342" y="1801503"/>
            <a:ext cx="11657315" cy="2642132"/>
          </a:xfrm>
          <a:prstGeom prst="rect">
            <a:avLst/>
          </a:prstGeom>
        </p:spPr>
      </p:pic>
      <p:sp>
        <p:nvSpPr>
          <p:cNvPr id="10" name="Title 9">
            <a:extLst>
              <a:ext uri="{FF2B5EF4-FFF2-40B4-BE49-F238E27FC236}">
                <a16:creationId xmlns:a16="http://schemas.microsoft.com/office/drawing/2014/main" id="{AD7D3F6B-3AED-4710-BE23-117965A33D5C}"/>
              </a:ext>
            </a:extLst>
          </p:cNvPr>
          <p:cNvSpPr txBox="1">
            <a:spLocks noGrp="1"/>
          </p:cNvSpPr>
          <p:nvPr>
            <p:ph type="title" idx="4294967295"/>
          </p:nvPr>
        </p:nvSpPr>
        <p:spPr>
          <a:xfrm>
            <a:off x="9225303" y="5520502"/>
            <a:ext cx="27432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6A70"/>
                </a:solidFill>
                <a:effectLst/>
                <a:uLnTx/>
                <a:uFillTx/>
                <a:latin typeface="+mn-lt"/>
                <a:ea typeface="+mn-ea"/>
                <a:cs typeface="+mn-cs"/>
              </a:rPr>
              <a:t>Note: You can select multiple activity types per animal</a:t>
            </a:r>
            <a:endParaRPr kumimoji="0" lang="en-US" sz="1800" b="1" i="0" u="none" strike="noStrike" kern="1200" cap="none" spc="0" normalizeH="0" baseline="0" noProof="0" dirty="0">
              <a:ln>
                <a:noFill/>
              </a:ln>
              <a:solidFill>
                <a:srgbClr val="016A70"/>
              </a:solidFill>
              <a:effectLst/>
              <a:uLnTx/>
              <a:uFillTx/>
              <a:latin typeface="+mn-lt"/>
              <a:ea typeface="+mn-ea"/>
              <a:cs typeface="Calibri"/>
            </a:endParaRPr>
          </a:p>
        </p:txBody>
      </p:sp>
      <p:cxnSp>
        <p:nvCxnSpPr>
          <p:cNvPr id="11" name="Straight Arrow Connector 10" descr="Arrow">
            <a:extLst>
              <a:ext uri="{FF2B5EF4-FFF2-40B4-BE49-F238E27FC236}">
                <a16:creationId xmlns:a16="http://schemas.microsoft.com/office/drawing/2014/main" id="{3AA04314-41C9-4DCA-B256-226EB4361984}"/>
              </a:ext>
            </a:extLst>
          </p:cNvPr>
          <p:cNvCxnSpPr>
            <a:cxnSpLocks/>
          </p:cNvCxnSpPr>
          <p:nvPr/>
        </p:nvCxnSpPr>
        <p:spPr>
          <a:xfrm flipH="1" flipV="1">
            <a:off x="10537371" y="4443635"/>
            <a:ext cx="212613" cy="106307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 name="Slide Number Placeholder 2">
            <a:extLst>
              <a:ext uri="{FF2B5EF4-FFF2-40B4-BE49-F238E27FC236}">
                <a16:creationId xmlns:a16="http://schemas.microsoft.com/office/drawing/2014/main" id="{B7E0FC2D-9CB6-459E-8C7A-9DF8EA4A55FC}"/>
              </a:ext>
            </a:extLst>
          </p:cNvPr>
          <p:cNvSpPr txBox="1">
            <a:spLocks/>
          </p:cNvSpPr>
          <p:nvPr/>
        </p:nvSpPr>
        <p:spPr>
          <a:xfrm>
            <a:off x="11392887" y="6313134"/>
            <a:ext cx="614556" cy="366183"/>
          </a:xfrm>
          <a:prstGeom prst="rect">
            <a:avLst/>
          </a:prstGeom>
        </p:spPr>
        <p:txBody>
          <a:bodyPr vert="horz" lIns="91440" tIns="45720" rIns="91440" bIns="45720" rtlCol="0" anchor="ctr"/>
          <a:lstStyle>
            <a:defPPr>
              <a:defRPr lang="en-US"/>
            </a:defPPr>
            <a:lvl1pPr marL="0" algn="r" defTabSz="914400" rtl="0" eaLnBrk="1" latinLnBrk="0" hangingPunct="1">
              <a:defRPr sz="1067"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78"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457178" rtl="0" eaLnBrk="0" fontAlgn="base" latinLnBrk="0" hangingPunct="0">
                <a:lnSpc>
                  <a:spcPct val="100000"/>
                </a:lnSpc>
                <a:spcBef>
                  <a:spcPct val="0"/>
                </a:spcBef>
                <a:spcAft>
                  <a:spcPct val="0"/>
                </a:spcAft>
                <a:buClrTx/>
                <a:buSzTx/>
                <a:buFontTx/>
                <a:buNone/>
                <a:tabLst/>
                <a:defRPr/>
              </a:pPr>
              <a:t>28</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4150428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528833-ADCD-1E03-B347-2F37D1CCBBF8}"/>
              </a:ext>
            </a:extLst>
          </p:cNvPr>
          <p:cNvSpPr>
            <a:spLocks noGrp="1"/>
          </p:cNvSpPr>
          <p:nvPr>
            <p:ph type="title" idx="4294967295"/>
          </p:nvPr>
        </p:nvSpPr>
        <p:spPr>
          <a:xfrm>
            <a:off x="576263" y="787400"/>
            <a:ext cx="11006137" cy="45307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DA521E"/>
                </a:solidFill>
                <a:effectLst/>
                <a:uLnTx/>
                <a:uFillTx/>
                <a:latin typeface="+mn-lt"/>
                <a:ea typeface="+mn-ea"/>
                <a:cs typeface="Calibri"/>
              </a:rPr>
              <a:t>Brucellosis: Animal Product Exposure Repeating Group</a:t>
            </a:r>
            <a:endParaRPr kumimoji="0" lang="en-US" sz="3600" b="1" i="0" u="none" strike="noStrike" kern="1200" cap="none" spc="0" normalizeH="0" baseline="0" noProof="0" dirty="0">
              <a:ln>
                <a:noFill/>
              </a:ln>
              <a:solidFill>
                <a:srgbClr val="DA521E"/>
              </a:solidFill>
              <a:effectLst/>
              <a:uLnTx/>
              <a:uFillTx/>
              <a:latin typeface="+mn-lt"/>
              <a:ea typeface="+mn-ea"/>
              <a:cs typeface="+mn-cs"/>
            </a:endParaRPr>
          </a:p>
        </p:txBody>
      </p:sp>
      <p:pic>
        <p:nvPicPr>
          <p:cNvPr id="3" name="Picture 3" descr="Displayed is a screenshot of the Animal Based Food Product Exposure Repeating Group within the draft brucellosis MMG guide.  This section includes data elements: Animal Food Product Source, Food Product Consumed, and Country of Product Acquisition.">
            <a:extLst>
              <a:ext uri="{FF2B5EF4-FFF2-40B4-BE49-F238E27FC236}">
                <a16:creationId xmlns:a16="http://schemas.microsoft.com/office/drawing/2014/main" id="{40599AB5-88F5-1CF5-60FE-F0E47A60E3B2}"/>
              </a:ext>
            </a:extLst>
          </p:cNvPr>
          <p:cNvPicPr>
            <a:picLocks noChangeAspect="1"/>
          </p:cNvPicPr>
          <p:nvPr/>
        </p:nvPicPr>
        <p:blipFill>
          <a:blip r:embed="rId3"/>
          <a:stretch>
            <a:fillRect/>
          </a:stretch>
        </p:blipFill>
        <p:spPr>
          <a:xfrm>
            <a:off x="3998069" y="1504584"/>
            <a:ext cx="8073282" cy="2945585"/>
          </a:xfrm>
          <a:prstGeom prst="rect">
            <a:avLst/>
          </a:prstGeom>
        </p:spPr>
      </p:pic>
      <p:sp>
        <p:nvSpPr>
          <p:cNvPr id="5" name="TextBox 4">
            <a:extLst>
              <a:ext uri="{FF2B5EF4-FFF2-40B4-BE49-F238E27FC236}">
                <a16:creationId xmlns:a16="http://schemas.microsoft.com/office/drawing/2014/main" id="{2803B569-D666-24E4-CD4C-91F647874397}"/>
              </a:ext>
            </a:extLst>
          </p:cNvPr>
          <p:cNvSpPr txBox="1"/>
          <p:nvPr/>
        </p:nvSpPr>
        <p:spPr>
          <a:xfrm>
            <a:off x="135620" y="1493902"/>
            <a:ext cx="2252884" cy="2585323"/>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t>Goat </a:t>
            </a:r>
          </a:p>
          <a:p>
            <a:pPr marL="285750" indent="-285750">
              <a:buFont typeface="Arial"/>
              <a:buChar char="•"/>
            </a:pPr>
            <a:r>
              <a:rPr lang="en-US" dirty="0">
                <a:cs typeface="Calibri"/>
              </a:rPr>
              <a:t>Elk</a:t>
            </a:r>
          </a:p>
          <a:p>
            <a:pPr marL="285750" indent="-285750">
              <a:buFont typeface="Arial"/>
              <a:buChar char="•"/>
            </a:pPr>
            <a:r>
              <a:rPr lang="en-US" dirty="0">
                <a:cs typeface="Calibri"/>
              </a:rPr>
              <a:t>Dog</a:t>
            </a:r>
          </a:p>
          <a:p>
            <a:pPr marL="285750" indent="-285750">
              <a:buFont typeface="Arial"/>
              <a:buChar char="•"/>
            </a:pPr>
            <a:r>
              <a:rPr lang="en-US" dirty="0">
                <a:cs typeface="Calibri"/>
              </a:rPr>
              <a:t>Deer</a:t>
            </a:r>
          </a:p>
          <a:p>
            <a:pPr marL="285750" indent="-285750">
              <a:buFont typeface="Arial"/>
              <a:buChar char="•"/>
            </a:pPr>
            <a:r>
              <a:rPr lang="en-US" dirty="0">
                <a:cs typeface="Calibri"/>
              </a:rPr>
              <a:t>Pig</a:t>
            </a:r>
          </a:p>
          <a:p>
            <a:pPr marL="285750" indent="-285750">
              <a:buFont typeface="Arial"/>
              <a:buChar char="•"/>
            </a:pPr>
            <a:r>
              <a:rPr lang="en-US" dirty="0">
                <a:cs typeface="Calibri"/>
              </a:rPr>
              <a:t>Bison</a:t>
            </a:r>
          </a:p>
          <a:p>
            <a:pPr marL="285750" indent="-285750">
              <a:buFont typeface="Arial"/>
              <a:buChar char="•"/>
            </a:pPr>
            <a:r>
              <a:rPr lang="en-US" dirty="0">
                <a:cs typeface="Calibri"/>
              </a:rPr>
              <a:t>Cattle</a:t>
            </a:r>
          </a:p>
          <a:p>
            <a:pPr marL="285750" indent="-285750">
              <a:buFont typeface="Arial"/>
              <a:buChar char="•"/>
            </a:pPr>
            <a:r>
              <a:rPr lang="en-US" dirty="0">
                <a:cs typeface="Calibri"/>
              </a:rPr>
              <a:t>Sheep</a:t>
            </a:r>
          </a:p>
          <a:p>
            <a:pPr marL="285750" indent="-285750">
              <a:buFont typeface="Arial"/>
              <a:buChar char="•"/>
            </a:pPr>
            <a:r>
              <a:rPr lang="en-US" dirty="0">
                <a:cs typeface="Calibri"/>
              </a:rPr>
              <a:t>Other animal (text)</a:t>
            </a:r>
          </a:p>
        </p:txBody>
      </p:sp>
      <p:cxnSp>
        <p:nvCxnSpPr>
          <p:cNvPr id="7" name="Straight Arrow Connector 6" descr="Arrow">
            <a:extLst>
              <a:ext uri="{FF2B5EF4-FFF2-40B4-BE49-F238E27FC236}">
                <a16:creationId xmlns:a16="http://schemas.microsoft.com/office/drawing/2014/main" id="{EFE13DD6-E0DC-B926-5D6A-C8D5A2D1877A}"/>
              </a:ext>
            </a:extLst>
          </p:cNvPr>
          <p:cNvCxnSpPr>
            <a:cxnSpLocks/>
            <a:stCxn id="5" idx="3"/>
          </p:cNvCxnSpPr>
          <p:nvPr/>
        </p:nvCxnSpPr>
        <p:spPr>
          <a:xfrm flipV="1">
            <a:off x="2388504" y="2321382"/>
            <a:ext cx="1531743" cy="465182"/>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14EEEDF-8E64-3720-2146-F02F9315C27B}"/>
              </a:ext>
            </a:extLst>
          </p:cNvPr>
          <p:cNvSpPr txBox="1"/>
          <p:nvPr/>
        </p:nvSpPr>
        <p:spPr>
          <a:xfrm>
            <a:off x="238613" y="4819416"/>
            <a:ext cx="2252884" cy="1754326"/>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t>Undercooked meat</a:t>
            </a:r>
          </a:p>
          <a:p>
            <a:pPr marL="285750" indent="-285750">
              <a:buFont typeface="Arial"/>
              <a:buChar char="•"/>
            </a:pPr>
            <a:r>
              <a:rPr lang="en-US" dirty="0">
                <a:cs typeface="Calibri"/>
              </a:rPr>
              <a:t>Fresh cheese</a:t>
            </a:r>
          </a:p>
          <a:p>
            <a:pPr marL="285750" indent="-285750">
              <a:buFont typeface="Arial"/>
              <a:buChar char="•"/>
            </a:pPr>
            <a:r>
              <a:rPr lang="en-US" dirty="0">
                <a:cs typeface="Calibri"/>
              </a:rPr>
              <a:t>Milk</a:t>
            </a:r>
          </a:p>
          <a:p>
            <a:pPr marL="285750" indent="-285750">
              <a:buFont typeface="Arial"/>
              <a:buChar char="•"/>
            </a:pPr>
            <a:r>
              <a:rPr lang="en-US" dirty="0">
                <a:cs typeface="Calibri"/>
              </a:rPr>
              <a:t>Soft cheese</a:t>
            </a:r>
          </a:p>
          <a:p>
            <a:pPr marL="285750" indent="-285750">
              <a:buFont typeface="Arial"/>
              <a:buChar char="•"/>
            </a:pPr>
            <a:r>
              <a:rPr lang="en-US" dirty="0">
                <a:cs typeface="Calibri"/>
              </a:rPr>
              <a:t>Other</a:t>
            </a:r>
          </a:p>
          <a:p>
            <a:pPr marL="285750" indent="-285750">
              <a:buFont typeface="Arial"/>
              <a:buChar char="•"/>
            </a:pPr>
            <a:r>
              <a:rPr lang="en-US" dirty="0">
                <a:cs typeface="Calibri"/>
              </a:rPr>
              <a:t>Unknown</a:t>
            </a:r>
          </a:p>
        </p:txBody>
      </p:sp>
      <p:cxnSp>
        <p:nvCxnSpPr>
          <p:cNvPr id="9" name="Straight Arrow Connector 8" descr="Arrow">
            <a:extLst>
              <a:ext uri="{FF2B5EF4-FFF2-40B4-BE49-F238E27FC236}">
                <a16:creationId xmlns:a16="http://schemas.microsoft.com/office/drawing/2014/main" id="{495D8DF0-02D7-FF8A-112F-E964CCD3E18A}"/>
              </a:ext>
            </a:extLst>
          </p:cNvPr>
          <p:cNvCxnSpPr>
            <a:cxnSpLocks/>
          </p:cNvCxnSpPr>
          <p:nvPr/>
        </p:nvCxnSpPr>
        <p:spPr>
          <a:xfrm flipV="1">
            <a:off x="1944687" y="3347528"/>
            <a:ext cx="2054796" cy="147188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descr="Arrow">
            <a:extLst>
              <a:ext uri="{FF2B5EF4-FFF2-40B4-BE49-F238E27FC236}">
                <a16:creationId xmlns:a16="http://schemas.microsoft.com/office/drawing/2014/main" id="{30D07C72-DF84-D453-ED2D-6727856804D1}"/>
              </a:ext>
            </a:extLst>
          </p:cNvPr>
          <p:cNvCxnSpPr>
            <a:cxnSpLocks/>
            <a:stCxn id="11" idx="0"/>
          </p:cNvCxnSpPr>
          <p:nvPr/>
        </p:nvCxnSpPr>
        <p:spPr>
          <a:xfrm flipV="1">
            <a:off x="4944532" y="4474668"/>
            <a:ext cx="0" cy="94221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AE5426D-3637-721D-5956-9099F9D1FD76}"/>
              </a:ext>
            </a:extLst>
          </p:cNvPr>
          <p:cNvSpPr txBox="1"/>
          <p:nvPr/>
        </p:nvSpPr>
        <p:spPr>
          <a:xfrm>
            <a:off x="3969013" y="5416886"/>
            <a:ext cx="1951037" cy="92333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t>Outside the US</a:t>
            </a:r>
          </a:p>
          <a:p>
            <a:pPr marL="285750" indent="-285750">
              <a:buFont typeface="Arial"/>
              <a:buChar char="•"/>
            </a:pPr>
            <a:r>
              <a:rPr lang="en-US" dirty="0">
                <a:cs typeface="Calibri"/>
              </a:rPr>
              <a:t>US</a:t>
            </a:r>
          </a:p>
          <a:p>
            <a:pPr marL="285750" indent="-285750">
              <a:buFont typeface="Arial"/>
              <a:buChar char="•"/>
            </a:pPr>
            <a:r>
              <a:rPr lang="en-US" dirty="0">
                <a:cs typeface="Calibri"/>
              </a:rPr>
              <a:t>Unknown</a:t>
            </a:r>
          </a:p>
        </p:txBody>
      </p:sp>
      <p:sp>
        <p:nvSpPr>
          <p:cNvPr id="12" name="Slide Number Placeholder 2">
            <a:extLst>
              <a:ext uri="{FF2B5EF4-FFF2-40B4-BE49-F238E27FC236}">
                <a16:creationId xmlns:a16="http://schemas.microsoft.com/office/drawing/2014/main" id="{F66D61FC-73D0-4B01-A8D0-B07A79C16B9A}"/>
              </a:ext>
            </a:extLst>
          </p:cNvPr>
          <p:cNvSpPr txBox="1">
            <a:spLocks/>
          </p:cNvSpPr>
          <p:nvPr/>
        </p:nvSpPr>
        <p:spPr>
          <a:xfrm>
            <a:off x="11392887" y="6313134"/>
            <a:ext cx="614556" cy="366183"/>
          </a:xfrm>
          <a:prstGeom prst="rect">
            <a:avLst/>
          </a:prstGeom>
        </p:spPr>
        <p:txBody>
          <a:bodyPr vert="horz" lIns="91440" tIns="45720" rIns="91440" bIns="45720" rtlCol="0" anchor="ctr"/>
          <a:lstStyle>
            <a:defPPr>
              <a:defRPr lang="en-US"/>
            </a:defPPr>
            <a:lvl1pPr marL="0" algn="r" defTabSz="914400" rtl="0" eaLnBrk="1" latinLnBrk="0" hangingPunct="1">
              <a:defRPr sz="1067"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78"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457178" rtl="0" eaLnBrk="0" fontAlgn="base" latinLnBrk="0" hangingPunct="0">
                <a:lnSpc>
                  <a:spcPct val="100000"/>
                </a:lnSpc>
                <a:spcBef>
                  <a:spcPct val="0"/>
                </a:spcBef>
                <a:spcAft>
                  <a:spcPct val="0"/>
                </a:spcAft>
                <a:buClrTx/>
                <a:buSzTx/>
                <a:buFontTx/>
                <a:buNone/>
                <a:tabLst/>
                <a:defRPr/>
              </a:pPr>
              <a:t>29</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4085810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52FD1-D3CF-E64E-80F8-969122C1B16B}"/>
              </a:ext>
            </a:extLst>
          </p:cNvPr>
          <p:cNvSpPr>
            <a:spLocks noGrp="1"/>
          </p:cNvSpPr>
          <p:nvPr>
            <p:ph type="title"/>
          </p:nvPr>
        </p:nvSpPr>
        <p:spPr>
          <a:xfrm>
            <a:off x="552450" y="3264667"/>
            <a:ext cx="10589315" cy="896992"/>
          </a:xfrm>
        </p:spPr>
        <p:txBody>
          <a:bodyPr/>
          <a:lstStyle/>
          <a:p>
            <a:r>
              <a:rPr lang="en-US" sz="4667" dirty="0"/>
              <a:t>NNDSS Updates and Announcements </a:t>
            </a:r>
          </a:p>
        </p:txBody>
      </p:sp>
      <p:sp>
        <p:nvSpPr>
          <p:cNvPr id="5" name="Text Placeholder 2">
            <a:extLst>
              <a:ext uri="{FF2B5EF4-FFF2-40B4-BE49-F238E27FC236}">
                <a16:creationId xmlns:a16="http://schemas.microsoft.com/office/drawing/2014/main" id="{BCD16CC9-A5E6-4385-A147-D99CA3BE18AB}"/>
              </a:ext>
            </a:extLst>
          </p:cNvPr>
          <p:cNvSpPr txBox="1">
            <a:spLocks/>
          </p:cNvSpPr>
          <p:nvPr/>
        </p:nvSpPr>
        <p:spPr>
          <a:xfrm>
            <a:off x="552449" y="4731084"/>
            <a:ext cx="10363200" cy="568325"/>
          </a:xfrm>
          <a:prstGeom prst="rect">
            <a:avLst/>
          </a:prstGeom>
        </p:spPr>
        <p:txBody>
          <a:bodyPr>
            <a:normAutofit lnSpcReduction="10000"/>
          </a:bodyPr>
          <a:lstStyle>
            <a:lvl1pPr marL="0" indent="0" algn="l" defTabSz="342900" rtl="0" eaLnBrk="1" latinLnBrk="0" hangingPunct="1">
              <a:spcBef>
                <a:spcPct val="20000"/>
              </a:spcBef>
              <a:buFont typeface="Arial"/>
              <a:buNone/>
              <a:defRPr sz="24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latinLnBrk="0" hangingPunct="1">
              <a:spcBef>
                <a:spcPct val="20000"/>
              </a:spcBef>
              <a:buClr>
                <a:schemeClr val="tx1"/>
              </a:buClr>
              <a:buFont typeface="Arial" panose="020B0604020202020204" pitchFamily="34" charset="0"/>
              <a:buChar char="•"/>
              <a:defRPr sz="20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latinLnBrk="0" hangingPunct="1">
              <a:spcBef>
                <a:spcPct val="20000"/>
              </a:spcBef>
              <a:buClr>
                <a:schemeClr val="tx1"/>
              </a:buClr>
              <a:buFont typeface="Arial"/>
              <a:buChar char="•"/>
              <a:defRPr sz="18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latinLnBrk="0" hangingPunct="1">
              <a:spcBef>
                <a:spcPct val="20000"/>
              </a:spcBef>
              <a:buClr>
                <a:schemeClr val="tx1"/>
              </a:buClr>
              <a:buFont typeface="Arial"/>
              <a:buChar char="–"/>
              <a:defRPr sz="1400"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latinLnBrk="0" hangingPunct="1">
              <a:spcBef>
                <a:spcPct val="20000"/>
              </a:spcBef>
              <a:buClr>
                <a:schemeClr val="tx1"/>
              </a:buClr>
              <a:buFont typeface="Arial"/>
              <a:buChar char="»"/>
              <a:defRPr sz="1400"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defTabSz="457189">
              <a:defRPr/>
            </a:pPr>
            <a:r>
              <a:rPr lang="en-US" sz="3200" dirty="0">
                <a:solidFill>
                  <a:srgbClr val="28434E"/>
                </a:solidFill>
                <a:latin typeface="Calibri"/>
                <a:cs typeface="Calibri"/>
              </a:rPr>
              <a:t>Michele Hoover, MS</a:t>
            </a:r>
            <a:endParaRPr lang="en-US" sz="3200" dirty="0">
              <a:solidFill>
                <a:srgbClr val="28434E"/>
              </a:solidFill>
            </a:endParaRPr>
          </a:p>
        </p:txBody>
      </p:sp>
      <p:sp>
        <p:nvSpPr>
          <p:cNvPr id="9" name="Text Placeholder 2">
            <a:extLst>
              <a:ext uri="{FF2B5EF4-FFF2-40B4-BE49-F238E27FC236}">
                <a16:creationId xmlns:a16="http://schemas.microsoft.com/office/drawing/2014/main" id="{EF323C02-87D6-4D02-93EE-7E15118B211D}"/>
              </a:ext>
            </a:extLst>
          </p:cNvPr>
          <p:cNvSpPr txBox="1">
            <a:spLocks/>
          </p:cNvSpPr>
          <p:nvPr/>
        </p:nvSpPr>
        <p:spPr>
          <a:xfrm>
            <a:off x="552449" y="5148014"/>
            <a:ext cx="10363200" cy="568325"/>
          </a:xfrm>
          <a:prstGeom prst="rect">
            <a:avLst/>
          </a:prstGeom>
        </p:spPr>
        <p:txBody>
          <a:bodyPr vert="horz" lIns="121920" tIns="60960" rIns="121920" bIns="60960" rtlCol="0" anchor="b">
            <a:normAutofit/>
          </a:bodyPr>
          <a:lstStyle>
            <a:lvl1pPr marL="0" indent="0" algn="l" defTabSz="914400" rtl="0" eaLnBrk="1" latinLnBrk="0" hangingPunct="1">
              <a:lnSpc>
                <a:spcPts val="2200"/>
              </a:lnSpc>
              <a:spcBef>
                <a:spcPts val="1000"/>
              </a:spcBef>
              <a:buFont typeface="Arial" panose="020B0604020202020204" pitchFamily="34" charset="0"/>
              <a:buNone/>
              <a:defRPr sz="2000" kern="1200" baseline="0">
                <a:solidFill>
                  <a:schemeClr val="bg2"/>
                </a:solidFill>
                <a:latin typeface="Calibri"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defTabSz="1219139">
              <a:lnSpc>
                <a:spcPts val="2933"/>
              </a:lnSpc>
              <a:spcBef>
                <a:spcPts val="1333"/>
              </a:spcBef>
              <a:defRPr/>
            </a:pPr>
            <a:r>
              <a:rPr lang="en-US" sz="2133" dirty="0">
                <a:solidFill>
                  <a:srgbClr val="28434E">
                    <a:lumMod val="60000"/>
                    <a:lumOff val="40000"/>
                  </a:srgbClr>
                </a:solidFill>
                <a:latin typeface="Calibri"/>
                <a:cs typeface="Calibri"/>
              </a:rPr>
              <a:t>Data Standardization and Assistance Team </a:t>
            </a:r>
          </a:p>
        </p:txBody>
      </p:sp>
      <p:sp>
        <p:nvSpPr>
          <p:cNvPr id="10" name="Text Placeholder 2">
            <a:extLst>
              <a:ext uri="{FF2B5EF4-FFF2-40B4-BE49-F238E27FC236}">
                <a16:creationId xmlns:a16="http://schemas.microsoft.com/office/drawing/2014/main" id="{B37278E5-0E0E-4D39-A995-D1350040FED9}"/>
              </a:ext>
            </a:extLst>
          </p:cNvPr>
          <p:cNvSpPr txBox="1">
            <a:spLocks/>
          </p:cNvSpPr>
          <p:nvPr/>
        </p:nvSpPr>
        <p:spPr>
          <a:xfrm>
            <a:off x="552449" y="5541268"/>
            <a:ext cx="10363200" cy="568325"/>
          </a:xfrm>
          <a:prstGeom prst="rect">
            <a:avLst/>
          </a:prstGeom>
        </p:spPr>
        <p:txBody>
          <a:bodyPr vert="horz" lIns="121920" tIns="60960" rIns="121920" bIns="60960" rtlCol="0" anchor="b">
            <a:normAutofit/>
          </a:bodyPr>
          <a:lstStyle>
            <a:lvl1pPr marL="0" indent="0" algn="l" defTabSz="914400" rtl="0" eaLnBrk="1" latinLnBrk="0" hangingPunct="1">
              <a:lnSpc>
                <a:spcPts val="2200"/>
              </a:lnSpc>
              <a:spcBef>
                <a:spcPts val="1000"/>
              </a:spcBef>
              <a:buFont typeface="Arial" panose="020B0604020202020204" pitchFamily="34" charset="0"/>
              <a:buNone/>
              <a:defRPr sz="2000" kern="1200" baseline="0">
                <a:solidFill>
                  <a:schemeClr val="bg2"/>
                </a:solidFill>
                <a:latin typeface="Calibri"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defTabSz="1219139">
              <a:lnSpc>
                <a:spcPts val="2933"/>
              </a:lnSpc>
              <a:spcBef>
                <a:spcPts val="1333"/>
              </a:spcBef>
              <a:defRPr/>
            </a:pPr>
            <a:r>
              <a:rPr lang="en-US" sz="2133" dirty="0">
                <a:solidFill>
                  <a:srgbClr val="28434E">
                    <a:lumMod val="60000"/>
                    <a:lumOff val="40000"/>
                  </a:srgbClr>
                </a:solidFill>
                <a:latin typeface="Calibri"/>
                <a:cs typeface="Calibri"/>
              </a:rPr>
              <a:t>Center for Surveillance, Epidemiology, and Laboratory Services </a:t>
            </a:r>
          </a:p>
        </p:txBody>
      </p:sp>
    </p:spTree>
    <p:extLst>
      <p:ext uri="{BB962C8B-B14F-4D97-AF65-F5344CB8AC3E}">
        <p14:creationId xmlns:p14="http://schemas.microsoft.com/office/powerpoint/2010/main" val="2796063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4CAAD9-FC69-31B9-C8B4-939F0B0DB25D}"/>
              </a:ext>
            </a:extLst>
          </p:cNvPr>
          <p:cNvSpPr>
            <a:spLocks noGrp="1"/>
          </p:cNvSpPr>
          <p:nvPr>
            <p:ph sz="quarter" idx="10"/>
          </p:nvPr>
        </p:nvSpPr>
        <p:spPr>
          <a:xfrm>
            <a:off x="576262" y="570071"/>
            <a:ext cx="11006137" cy="4529796"/>
          </a:xfrm>
        </p:spPr>
        <p:txBody>
          <a:bodyPr vert="horz" lIns="91440" tIns="45720" rIns="91440" bIns="45720" rtlCol="0" anchor="t">
            <a:normAutofit/>
          </a:bodyPr>
          <a:lstStyle/>
          <a:p>
            <a:pPr>
              <a:lnSpc>
                <a:spcPct val="100000"/>
              </a:lnSpc>
              <a:spcBef>
                <a:spcPts val="0"/>
              </a:spcBef>
              <a:spcAft>
                <a:spcPts val="0"/>
              </a:spcAft>
            </a:pPr>
            <a:r>
              <a:rPr lang="en-US" dirty="0">
                <a:cs typeface="Calibri"/>
              </a:rPr>
              <a:t>Brucellosis: Animal Product Exposure Repeating Group</a:t>
            </a:r>
          </a:p>
          <a:p>
            <a:pPr>
              <a:lnSpc>
                <a:spcPct val="100000"/>
              </a:lnSpc>
              <a:spcBef>
                <a:spcPts val="0"/>
              </a:spcBef>
              <a:spcAft>
                <a:spcPts val="0"/>
              </a:spcAft>
            </a:pPr>
            <a:r>
              <a:rPr lang="en-US" sz="2800" dirty="0">
                <a:cs typeface="Calibri"/>
              </a:rPr>
              <a:t>Example</a:t>
            </a:r>
            <a:endParaRPr lang="en-US" sz="2800" dirty="0"/>
          </a:p>
        </p:txBody>
      </p:sp>
      <p:sp>
        <p:nvSpPr>
          <p:cNvPr id="7" name="TextBox 6">
            <a:extLst>
              <a:ext uri="{FF2B5EF4-FFF2-40B4-BE49-F238E27FC236}">
                <a16:creationId xmlns:a16="http://schemas.microsoft.com/office/drawing/2014/main" id="{AF747771-AE1B-0D2F-49A3-00F7EDD46086}"/>
              </a:ext>
            </a:extLst>
          </p:cNvPr>
          <p:cNvSpPr txBox="1"/>
          <p:nvPr/>
        </p:nvSpPr>
        <p:spPr>
          <a:xfrm>
            <a:off x="9225303" y="5520502"/>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016A70"/>
                </a:solidFill>
              </a:rPr>
              <a:t>Note: You can select multiple types of food product per animal</a:t>
            </a:r>
            <a:endParaRPr lang="en-US" b="1" dirty="0">
              <a:solidFill>
                <a:srgbClr val="016A70"/>
              </a:solidFill>
              <a:cs typeface="Calibri"/>
            </a:endParaRPr>
          </a:p>
        </p:txBody>
      </p:sp>
      <p:pic>
        <p:nvPicPr>
          <p:cNvPr id="5" name="Picture 4" descr="Displayed is a screenshot of an example of the Animal Based Food Product Exposure Repeating group within the draft brucellosis MMG guide.">
            <a:extLst>
              <a:ext uri="{FF2B5EF4-FFF2-40B4-BE49-F238E27FC236}">
                <a16:creationId xmlns:a16="http://schemas.microsoft.com/office/drawing/2014/main" id="{AD75EDB7-5158-47A6-9B6B-DDE9B746CEA3}"/>
              </a:ext>
            </a:extLst>
          </p:cNvPr>
          <p:cNvPicPr>
            <a:picLocks noChangeAspect="1"/>
          </p:cNvPicPr>
          <p:nvPr/>
        </p:nvPicPr>
        <p:blipFill rotWithShape="1">
          <a:blip r:embed="rId2"/>
          <a:srcRect t="1747"/>
          <a:stretch/>
        </p:blipFill>
        <p:spPr>
          <a:xfrm>
            <a:off x="141922" y="1885294"/>
            <a:ext cx="11908156" cy="2814424"/>
          </a:xfrm>
          <a:prstGeom prst="rect">
            <a:avLst/>
          </a:prstGeom>
        </p:spPr>
      </p:pic>
      <p:cxnSp>
        <p:nvCxnSpPr>
          <p:cNvPr id="6" name="Straight Arrow Connector 5" descr="Arrow">
            <a:extLst>
              <a:ext uri="{FF2B5EF4-FFF2-40B4-BE49-F238E27FC236}">
                <a16:creationId xmlns:a16="http://schemas.microsoft.com/office/drawing/2014/main" id="{9DFF4DBC-945C-35B4-4C64-32DCDB9AD012}"/>
              </a:ext>
            </a:extLst>
          </p:cNvPr>
          <p:cNvCxnSpPr>
            <a:cxnSpLocks/>
          </p:cNvCxnSpPr>
          <p:nvPr/>
        </p:nvCxnSpPr>
        <p:spPr>
          <a:xfrm flipV="1">
            <a:off x="10749984" y="3143574"/>
            <a:ext cx="865754" cy="2363132"/>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Slide Number Placeholder 2">
            <a:extLst>
              <a:ext uri="{FF2B5EF4-FFF2-40B4-BE49-F238E27FC236}">
                <a16:creationId xmlns:a16="http://schemas.microsoft.com/office/drawing/2014/main" id="{F8CA9603-B1EB-473B-9F71-8BA7FB73E456}"/>
              </a:ext>
            </a:extLst>
          </p:cNvPr>
          <p:cNvSpPr txBox="1">
            <a:spLocks/>
          </p:cNvSpPr>
          <p:nvPr/>
        </p:nvSpPr>
        <p:spPr>
          <a:xfrm>
            <a:off x="11392887" y="6313134"/>
            <a:ext cx="614556" cy="366183"/>
          </a:xfrm>
          <a:prstGeom prst="rect">
            <a:avLst/>
          </a:prstGeom>
        </p:spPr>
        <p:txBody>
          <a:bodyPr vert="horz" lIns="91440" tIns="45720" rIns="91440" bIns="45720" rtlCol="0" anchor="ctr"/>
          <a:lstStyle>
            <a:defPPr>
              <a:defRPr lang="en-US"/>
            </a:defPPr>
            <a:lvl1pPr marL="0" algn="r" defTabSz="914400" rtl="0" eaLnBrk="1" latinLnBrk="0" hangingPunct="1">
              <a:defRPr sz="1067"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78"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457178" rtl="0" eaLnBrk="0" fontAlgn="base" latinLnBrk="0" hangingPunct="0">
                <a:lnSpc>
                  <a:spcPct val="100000"/>
                </a:lnSpc>
                <a:spcBef>
                  <a:spcPct val="0"/>
                </a:spcBef>
                <a:spcAft>
                  <a:spcPct val="0"/>
                </a:spcAft>
                <a:buClrTx/>
                <a:buSzTx/>
                <a:buFontTx/>
                <a:buNone/>
                <a:tabLst/>
                <a:defRPr/>
              </a:pPr>
              <a:t>30</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
        <p:nvSpPr>
          <p:cNvPr id="4" name="Title 3">
            <a:extLst>
              <a:ext uri="{FF2B5EF4-FFF2-40B4-BE49-F238E27FC236}">
                <a16:creationId xmlns:a16="http://schemas.microsoft.com/office/drawing/2014/main" id="{8060AE10-C770-455A-AD73-57E0795A1C42}"/>
              </a:ext>
            </a:extLst>
          </p:cNvPr>
          <p:cNvSpPr>
            <a:spLocks noGrp="1"/>
          </p:cNvSpPr>
          <p:nvPr>
            <p:ph type="title" idx="4294967295"/>
          </p:nvPr>
        </p:nvSpPr>
        <p:spPr>
          <a:xfrm>
            <a:off x="838200" y="-1325563"/>
            <a:ext cx="10515600" cy="1325563"/>
          </a:xfrm>
        </p:spPr>
        <p:txBody>
          <a:bodyPr vert="horz" lIns="91440" tIns="45720" rIns="91440" bIns="45720" rtlCol="0" anchor="b">
            <a:normAutofit fontScale="90000"/>
          </a:bodyPr>
          <a:lstStyle/>
          <a:p>
            <a:pPr>
              <a:lnSpc>
                <a:spcPct val="100000"/>
              </a:lnSpc>
              <a:spcBef>
                <a:spcPts val="0"/>
              </a:spcBef>
              <a:spcAft>
                <a:spcPts val="0"/>
              </a:spcAft>
            </a:pPr>
            <a:r>
              <a:rPr lang="en-US" dirty="0">
                <a:cs typeface="Calibri"/>
              </a:rPr>
              <a:t>Brucellosis: Animal Product Exposure Repeating Group</a:t>
            </a:r>
            <a:br>
              <a:rPr lang="en-US" dirty="0">
                <a:cs typeface="Calibri"/>
              </a:rPr>
            </a:br>
            <a:r>
              <a:rPr lang="en-US" sz="3600" dirty="0">
                <a:cs typeface="Calibri"/>
              </a:rPr>
              <a:t>Example</a:t>
            </a:r>
            <a:endParaRPr lang="en-US" dirty="0"/>
          </a:p>
        </p:txBody>
      </p:sp>
    </p:spTree>
    <p:extLst>
      <p:ext uri="{BB962C8B-B14F-4D97-AF65-F5344CB8AC3E}">
        <p14:creationId xmlns:p14="http://schemas.microsoft.com/office/powerpoint/2010/main" val="32445063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36D6F3-99E2-4BC4-A9C4-1CD201D80146}"/>
              </a:ext>
            </a:extLst>
          </p:cNvPr>
          <p:cNvSpPr>
            <a:spLocks noGrp="1"/>
          </p:cNvSpPr>
          <p:nvPr>
            <p:ph type="title" idx="4294967295"/>
          </p:nvPr>
        </p:nvSpPr>
        <p:spPr>
          <a:xfrm>
            <a:off x="785813" y="393700"/>
            <a:ext cx="11006137" cy="45291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DA521E"/>
                </a:solidFill>
                <a:effectLst/>
                <a:uLnTx/>
                <a:uFillTx/>
                <a:latin typeface="+mn-lt"/>
                <a:ea typeface="+mn-ea"/>
                <a:cs typeface="Calibri"/>
              </a:rPr>
              <a:t>Brucellosis: Lab/Vaccine Exposure Repeating Group</a:t>
            </a:r>
          </a:p>
        </p:txBody>
      </p:sp>
      <p:pic>
        <p:nvPicPr>
          <p:cNvPr id="3" name="Picture 3" descr="Displayed is a screenshot of the Lab or Vaccine Exposure Repeating Group within the draft brucellosis MMG guide.  This section includes data elements: Brucella Exposure, Transmission Setting, Exposure Risk Level, and Vaccine Exposure Type.">
            <a:extLst>
              <a:ext uri="{FF2B5EF4-FFF2-40B4-BE49-F238E27FC236}">
                <a16:creationId xmlns:a16="http://schemas.microsoft.com/office/drawing/2014/main" id="{976AC4D7-52F1-D5CE-4FBC-F2929E432A6B}"/>
              </a:ext>
            </a:extLst>
          </p:cNvPr>
          <p:cNvPicPr>
            <a:picLocks noChangeAspect="1"/>
          </p:cNvPicPr>
          <p:nvPr/>
        </p:nvPicPr>
        <p:blipFill>
          <a:blip r:embed="rId3"/>
          <a:stretch>
            <a:fillRect/>
          </a:stretch>
        </p:blipFill>
        <p:spPr>
          <a:xfrm>
            <a:off x="4457700" y="1124373"/>
            <a:ext cx="7248526" cy="3065186"/>
          </a:xfrm>
          <a:prstGeom prst="rect">
            <a:avLst/>
          </a:prstGeom>
        </p:spPr>
      </p:pic>
      <p:sp>
        <p:nvSpPr>
          <p:cNvPr id="5" name="TextBox 4">
            <a:extLst>
              <a:ext uri="{FF2B5EF4-FFF2-40B4-BE49-F238E27FC236}">
                <a16:creationId xmlns:a16="http://schemas.microsoft.com/office/drawing/2014/main" id="{165084F7-FF50-B47A-F857-7AFD30CC4B7F}"/>
              </a:ext>
            </a:extLst>
          </p:cNvPr>
          <p:cNvSpPr txBox="1"/>
          <p:nvPr/>
        </p:nvSpPr>
        <p:spPr>
          <a:xfrm>
            <a:off x="953923" y="961277"/>
            <a:ext cx="2086457" cy="1477328"/>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t>Isolate</a:t>
            </a:r>
            <a:endParaRPr lang="en-US" dirty="0">
              <a:cs typeface="Calibri"/>
            </a:endParaRPr>
          </a:p>
          <a:p>
            <a:pPr marL="285750" indent="-285750">
              <a:buFont typeface="Arial"/>
              <a:buChar char="•"/>
            </a:pPr>
            <a:r>
              <a:rPr lang="en-US" dirty="0">
                <a:cs typeface="Calibri"/>
              </a:rPr>
              <a:t>Clinical specimen</a:t>
            </a:r>
          </a:p>
          <a:p>
            <a:pPr marL="285750" indent="-285750">
              <a:buFont typeface="Arial"/>
              <a:buChar char="•"/>
            </a:pPr>
            <a:r>
              <a:rPr lang="en-US" dirty="0">
                <a:cs typeface="Calibri"/>
              </a:rPr>
              <a:t>Vaccine</a:t>
            </a:r>
          </a:p>
          <a:p>
            <a:pPr marL="285750" indent="-285750">
              <a:buFont typeface="Arial"/>
              <a:buChar char="•"/>
            </a:pPr>
            <a:r>
              <a:rPr lang="en-US" dirty="0">
                <a:cs typeface="Calibri"/>
              </a:rPr>
              <a:t>Unknown</a:t>
            </a:r>
          </a:p>
          <a:p>
            <a:pPr marL="285750" indent="-285750">
              <a:buFont typeface="Arial"/>
              <a:buChar char="•"/>
            </a:pPr>
            <a:r>
              <a:rPr lang="en-US" dirty="0">
                <a:cs typeface="Calibri"/>
              </a:rPr>
              <a:t>Other</a:t>
            </a:r>
          </a:p>
        </p:txBody>
      </p:sp>
      <p:sp>
        <p:nvSpPr>
          <p:cNvPr id="7" name="TextBox 6">
            <a:extLst>
              <a:ext uri="{FF2B5EF4-FFF2-40B4-BE49-F238E27FC236}">
                <a16:creationId xmlns:a16="http://schemas.microsoft.com/office/drawing/2014/main" id="{EF3967F1-C71D-32DB-BF97-0BEBF37BB698}"/>
              </a:ext>
            </a:extLst>
          </p:cNvPr>
          <p:cNvSpPr txBox="1"/>
          <p:nvPr/>
        </p:nvSpPr>
        <p:spPr>
          <a:xfrm>
            <a:off x="47485" y="2570816"/>
            <a:ext cx="1858642" cy="1754326"/>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t>Clinical setting</a:t>
            </a:r>
          </a:p>
          <a:p>
            <a:pPr marL="285750" indent="-285750">
              <a:buFont typeface="Arial"/>
              <a:buChar char="•"/>
            </a:pPr>
            <a:r>
              <a:rPr lang="en-US" dirty="0">
                <a:cs typeface="Calibri"/>
              </a:rPr>
              <a:t>Farm</a:t>
            </a:r>
          </a:p>
          <a:p>
            <a:pPr marL="285750" indent="-285750">
              <a:buFont typeface="Arial"/>
              <a:buChar char="•"/>
            </a:pPr>
            <a:r>
              <a:rPr lang="en-US" dirty="0">
                <a:cs typeface="Calibri"/>
              </a:rPr>
              <a:t>Lab</a:t>
            </a:r>
          </a:p>
          <a:p>
            <a:pPr marL="285750" indent="-285750">
              <a:buFont typeface="Arial"/>
              <a:buChar char="•"/>
            </a:pPr>
            <a:r>
              <a:rPr lang="en-US" dirty="0">
                <a:cs typeface="Calibri"/>
              </a:rPr>
              <a:t>Ranch</a:t>
            </a:r>
          </a:p>
          <a:p>
            <a:pPr marL="285750" indent="-285750">
              <a:buFont typeface="Arial"/>
              <a:buChar char="•"/>
            </a:pPr>
            <a:r>
              <a:rPr lang="en-US" dirty="0">
                <a:cs typeface="Calibri"/>
              </a:rPr>
              <a:t>Surgery</a:t>
            </a:r>
          </a:p>
          <a:p>
            <a:pPr marL="285750" indent="-285750">
              <a:buFont typeface="Arial"/>
              <a:buChar char="•"/>
            </a:pPr>
            <a:r>
              <a:rPr lang="en-US" dirty="0">
                <a:cs typeface="Calibri"/>
              </a:rPr>
              <a:t>Other</a:t>
            </a:r>
          </a:p>
        </p:txBody>
      </p:sp>
      <p:sp>
        <p:nvSpPr>
          <p:cNvPr id="8" name="TextBox 7">
            <a:extLst>
              <a:ext uri="{FF2B5EF4-FFF2-40B4-BE49-F238E27FC236}">
                <a16:creationId xmlns:a16="http://schemas.microsoft.com/office/drawing/2014/main" id="{DA4CEFA8-216A-ECEB-0F56-BF7812D1389F}"/>
              </a:ext>
            </a:extLst>
          </p:cNvPr>
          <p:cNvSpPr txBox="1"/>
          <p:nvPr/>
        </p:nvSpPr>
        <p:spPr>
          <a:xfrm>
            <a:off x="3095608" y="4357854"/>
            <a:ext cx="1519949" cy="1477328"/>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t>RB51</a:t>
            </a:r>
          </a:p>
          <a:p>
            <a:pPr marL="285750" indent="-285750">
              <a:buFont typeface="Arial"/>
              <a:buChar char="•"/>
            </a:pPr>
            <a:r>
              <a:rPr lang="en-US" dirty="0">
                <a:cs typeface="Calibri"/>
              </a:rPr>
              <a:t>Rev1</a:t>
            </a:r>
          </a:p>
          <a:p>
            <a:pPr marL="285750" indent="-285750">
              <a:buFont typeface="Arial"/>
              <a:buChar char="•"/>
            </a:pPr>
            <a:r>
              <a:rPr lang="en-US" dirty="0">
                <a:cs typeface="Calibri"/>
              </a:rPr>
              <a:t>S19</a:t>
            </a:r>
          </a:p>
          <a:p>
            <a:pPr marL="285750" indent="-285750">
              <a:buFont typeface="Arial"/>
              <a:buChar char="•"/>
            </a:pPr>
            <a:r>
              <a:rPr lang="en-US" dirty="0">
                <a:cs typeface="Calibri"/>
              </a:rPr>
              <a:t>Other</a:t>
            </a:r>
          </a:p>
          <a:p>
            <a:pPr marL="285750" indent="-285750">
              <a:buFont typeface="Arial"/>
              <a:buChar char="•"/>
            </a:pPr>
            <a:r>
              <a:rPr lang="en-US" dirty="0">
                <a:cs typeface="Calibri"/>
              </a:rPr>
              <a:t>Unknown</a:t>
            </a:r>
          </a:p>
        </p:txBody>
      </p:sp>
      <p:sp>
        <p:nvSpPr>
          <p:cNvPr id="9" name="TextBox 8">
            <a:extLst>
              <a:ext uri="{FF2B5EF4-FFF2-40B4-BE49-F238E27FC236}">
                <a16:creationId xmlns:a16="http://schemas.microsoft.com/office/drawing/2014/main" id="{5C9834F0-5786-14D1-963A-B1E6615E25F0}"/>
              </a:ext>
            </a:extLst>
          </p:cNvPr>
          <p:cNvSpPr txBox="1"/>
          <p:nvPr/>
        </p:nvSpPr>
        <p:spPr>
          <a:xfrm>
            <a:off x="641758" y="4659454"/>
            <a:ext cx="1519949" cy="92333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t>High </a:t>
            </a:r>
          </a:p>
          <a:p>
            <a:pPr marL="285750" indent="-285750">
              <a:buFont typeface="Arial"/>
              <a:buChar char="•"/>
            </a:pPr>
            <a:r>
              <a:rPr lang="en-US" dirty="0">
                <a:cs typeface="Calibri"/>
              </a:rPr>
              <a:t>Low</a:t>
            </a:r>
          </a:p>
          <a:p>
            <a:pPr marL="285750" indent="-285750">
              <a:buFont typeface="Arial"/>
              <a:buChar char="•"/>
            </a:pPr>
            <a:r>
              <a:rPr lang="en-US" dirty="0">
                <a:cs typeface="Calibri"/>
              </a:rPr>
              <a:t>Unknown</a:t>
            </a:r>
          </a:p>
        </p:txBody>
      </p:sp>
      <p:cxnSp>
        <p:nvCxnSpPr>
          <p:cNvPr id="11" name="Straight Arrow Connector 10" descr="Arrow">
            <a:extLst>
              <a:ext uri="{FF2B5EF4-FFF2-40B4-BE49-F238E27FC236}">
                <a16:creationId xmlns:a16="http://schemas.microsoft.com/office/drawing/2014/main" id="{00DEA657-AA43-60C0-8CE0-8F63817ABC02}"/>
              </a:ext>
            </a:extLst>
          </p:cNvPr>
          <p:cNvCxnSpPr>
            <a:cxnSpLocks/>
            <a:stCxn id="7" idx="3"/>
          </p:cNvCxnSpPr>
          <p:nvPr/>
        </p:nvCxnSpPr>
        <p:spPr>
          <a:xfrm flipV="1">
            <a:off x="1906127" y="2539109"/>
            <a:ext cx="2551573" cy="90887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descr="Arrow">
            <a:extLst>
              <a:ext uri="{FF2B5EF4-FFF2-40B4-BE49-F238E27FC236}">
                <a16:creationId xmlns:a16="http://schemas.microsoft.com/office/drawing/2014/main" id="{0DB3BAB5-3005-2A71-EC6C-0DF2B0BA38E8}"/>
              </a:ext>
            </a:extLst>
          </p:cNvPr>
          <p:cNvCxnSpPr>
            <a:cxnSpLocks/>
            <a:stCxn id="5" idx="3"/>
          </p:cNvCxnSpPr>
          <p:nvPr/>
        </p:nvCxnSpPr>
        <p:spPr>
          <a:xfrm flipV="1">
            <a:off x="3040380" y="1645921"/>
            <a:ext cx="1417320" cy="5402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descr="Arrow">
            <a:extLst>
              <a:ext uri="{FF2B5EF4-FFF2-40B4-BE49-F238E27FC236}">
                <a16:creationId xmlns:a16="http://schemas.microsoft.com/office/drawing/2014/main" id="{0DE94D50-5580-3FE8-11E3-8A2D14ECE1B4}"/>
              </a:ext>
            </a:extLst>
          </p:cNvPr>
          <p:cNvCxnSpPr>
            <a:cxnSpLocks/>
          </p:cNvCxnSpPr>
          <p:nvPr/>
        </p:nvCxnSpPr>
        <p:spPr>
          <a:xfrm flipV="1">
            <a:off x="2161707" y="3267072"/>
            <a:ext cx="2295993" cy="144169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descr="Arrow">
            <a:extLst>
              <a:ext uri="{FF2B5EF4-FFF2-40B4-BE49-F238E27FC236}">
                <a16:creationId xmlns:a16="http://schemas.microsoft.com/office/drawing/2014/main" id="{BAF42C02-E263-4C3B-9E2A-8C5778B19B74}"/>
              </a:ext>
            </a:extLst>
          </p:cNvPr>
          <p:cNvCxnSpPr>
            <a:cxnSpLocks/>
            <a:stCxn id="8" idx="3"/>
          </p:cNvCxnSpPr>
          <p:nvPr/>
        </p:nvCxnSpPr>
        <p:spPr>
          <a:xfrm flipV="1">
            <a:off x="4615557" y="4212380"/>
            <a:ext cx="693591" cy="88413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E8C610F-53F8-467C-9DB2-C9F918697E62}"/>
              </a:ext>
            </a:extLst>
          </p:cNvPr>
          <p:cNvSpPr txBox="1"/>
          <p:nvPr/>
        </p:nvSpPr>
        <p:spPr>
          <a:xfrm>
            <a:off x="228100" y="5867893"/>
            <a:ext cx="11752618" cy="769441"/>
          </a:xfrm>
          <a:prstGeom prst="rect">
            <a:avLst/>
          </a:prstGeom>
          <a:noFill/>
        </p:spPr>
        <p:txBody>
          <a:bodyPr wrap="square" lIns="91440" tIns="45720" rIns="91440" bIns="45720" rtlCol="0" anchor="t">
            <a:spAutoFit/>
          </a:bodyPr>
          <a:lstStyle/>
          <a:p>
            <a:r>
              <a:rPr lang="en-US" sz="2200" b="1" dirty="0"/>
              <a:t>Question for consideration: </a:t>
            </a:r>
            <a:r>
              <a:rPr lang="en-US" sz="2200" dirty="0"/>
              <a:t>Is it feasible for your jurisdiction to capture laboratory and vaccine exposure information in the same repeating group? </a:t>
            </a:r>
          </a:p>
        </p:txBody>
      </p:sp>
      <p:sp>
        <p:nvSpPr>
          <p:cNvPr id="14" name="Slide Number Placeholder 2">
            <a:extLst>
              <a:ext uri="{FF2B5EF4-FFF2-40B4-BE49-F238E27FC236}">
                <a16:creationId xmlns:a16="http://schemas.microsoft.com/office/drawing/2014/main" id="{A00C7549-8DB7-4080-B480-595C0F007FBC}"/>
              </a:ext>
            </a:extLst>
          </p:cNvPr>
          <p:cNvSpPr txBox="1">
            <a:spLocks/>
          </p:cNvSpPr>
          <p:nvPr/>
        </p:nvSpPr>
        <p:spPr>
          <a:xfrm>
            <a:off x="11392887" y="6313134"/>
            <a:ext cx="614556" cy="366183"/>
          </a:xfrm>
          <a:prstGeom prst="rect">
            <a:avLst/>
          </a:prstGeom>
        </p:spPr>
        <p:txBody>
          <a:bodyPr vert="horz" lIns="91440" tIns="45720" rIns="91440" bIns="45720" rtlCol="0" anchor="ctr"/>
          <a:lstStyle>
            <a:defPPr>
              <a:defRPr lang="en-US"/>
            </a:defPPr>
            <a:lvl1pPr marL="0" algn="r" defTabSz="914400" rtl="0" eaLnBrk="1" latinLnBrk="0" hangingPunct="1">
              <a:defRPr sz="1067"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78"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457178" rtl="0" eaLnBrk="0" fontAlgn="base" latinLnBrk="0" hangingPunct="0">
                <a:lnSpc>
                  <a:spcPct val="100000"/>
                </a:lnSpc>
                <a:spcBef>
                  <a:spcPct val="0"/>
                </a:spcBef>
                <a:spcAft>
                  <a:spcPct val="0"/>
                </a:spcAft>
                <a:buClrTx/>
                <a:buSzTx/>
                <a:buFontTx/>
                <a:buNone/>
                <a:tabLst/>
                <a:defRPr/>
              </a:pPr>
              <a:t>31</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945838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838A54-DD6F-CBE0-4788-20F71E43D402}"/>
              </a:ext>
            </a:extLst>
          </p:cNvPr>
          <p:cNvSpPr>
            <a:spLocks noGrp="1"/>
          </p:cNvSpPr>
          <p:nvPr>
            <p:ph type="title" idx="4294967295"/>
          </p:nvPr>
        </p:nvSpPr>
        <p:spPr>
          <a:xfrm>
            <a:off x="576263" y="787400"/>
            <a:ext cx="11006137" cy="45307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DA521E"/>
                </a:solidFill>
                <a:effectLst/>
                <a:uLnTx/>
                <a:uFillTx/>
                <a:latin typeface="+mn-lt"/>
                <a:ea typeface="+mn-ea"/>
                <a:cs typeface="Calibri"/>
              </a:rPr>
              <a:t>Brucellosis: Epi-linked Contact Related Exposure</a:t>
            </a:r>
          </a:p>
        </p:txBody>
      </p:sp>
      <p:pic>
        <p:nvPicPr>
          <p:cNvPr id="3" name="Picture 3" descr="Displayed is a screenshot of the Epi-Linked Contact Related Exposure data section within the draft brucellosis MMG guide.  This section includes data elements: Epi-Linked to a Laboratory Confirmed Case, Similar Exposure with a Contact, and Contact Type.">
            <a:extLst>
              <a:ext uri="{FF2B5EF4-FFF2-40B4-BE49-F238E27FC236}">
                <a16:creationId xmlns:a16="http://schemas.microsoft.com/office/drawing/2014/main" id="{90627346-5C67-D4B0-189E-8BB866A63567}"/>
              </a:ext>
            </a:extLst>
          </p:cNvPr>
          <p:cNvPicPr>
            <a:picLocks noChangeAspect="1"/>
          </p:cNvPicPr>
          <p:nvPr/>
        </p:nvPicPr>
        <p:blipFill>
          <a:blip r:embed="rId2"/>
          <a:stretch>
            <a:fillRect/>
          </a:stretch>
        </p:blipFill>
        <p:spPr>
          <a:xfrm>
            <a:off x="3743149" y="1585810"/>
            <a:ext cx="8328201" cy="2506130"/>
          </a:xfrm>
          <a:prstGeom prst="rect">
            <a:avLst/>
          </a:prstGeom>
        </p:spPr>
      </p:pic>
      <p:sp>
        <p:nvSpPr>
          <p:cNvPr id="5" name="TextBox 4">
            <a:extLst>
              <a:ext uri="{FF2B5EF4-FFF2-40B4-BE49-F238E27FC236}">
                <a16:creationId xmlns:a16="http://schemas.microsoft.com/office/drawing/2014/main" id="{C8A20DAB-BD6B-B710-AF32-626A05CE67B8}"/>
              </a:ext>
            </a:extLst>
          </p:cNvPr>
          <p:cNvSpPr txBox="1"/>
          <p:nvPr/>
        </p:nvSpPr>
        <p:spPr>
          <a:xfrm>
            <a:off x="486897" y="2096530"/>
            <a:ext cx="1513840" cy="92333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t>Yes</a:t>
            </a:r>
          </a:p>
          <a:p>
            <a:pPr marL="285750" indent="-285750">
              <a:buFont typeface="Arial"/>
              <a:buChar char="•"/>
            </a:pPr>
            <a:r>
              <a:rPr lang="en-US" dirty="0">
                <a:cs typeface="Calibri"/>
              </a:rPr>
              <a:t>No</a:t>
            </a:r>
          </a:p>
          <a:p>
            <a:pPr marL="285750" indent="-285750">
              <a:buFont typeface="Arial"/>
              <a:buChar char="•"/>
            </a:pPr>
            <a:r>
              <a:rPr lang="en-US" dirty="0">
                <a:cs typeface="Calibri"/>
              </a:rPr>
              <a:t>Unknown</a:t>
            </a:r>
          </a:p>
        </p:txBody>
      </p:sp>
      <p:sp>
        <p:nvSpPr>
          <p:cNvPr id="9" name="TextBox 8">
            <a:extLst>
              <a:ext uri="{FF2B5EF4-FFF2-40B4-BE49-F238E27FC236}">
                <a16:creationId xmlns:a16="http://schemas.microsoft.com/office/drawing/2014/main" id="{CEE52F81-FA37-1961-46FF-C075F968F392}"/>
              </a:ext>
            </a:extLst>
          </p:cNvPr>
          <p:cNvSpPr txBox="1"/>
          <p:nvPr/>
        </p:nvSpPr>
        <p:spPr>
          <a:xfrm>
            <a:off x="1362392" y="3998779"/>
            <a:ext cx="1597978" cy="1477328"/>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t>Coworker</a:t>
            </a:r>
          </a:p>
          <a:p>
            <a:pPr marL="285750" indent="-285750">
              <a:buFont typeface="Arial"/>
              <a:buChar char="•"/>
            </a:pPr>
            <a:r>
              <a:rPr lang="en-US" dirty="0">
                <a:cs typeface="Calibri"/>
              </a:rPr>
              <a:t>Household</a:t>
            </a:r>
          </a:p>
          <a:p>
            <a:pPr marL="285750" indent="-285750">
              <a:buFont typeface="Arial"/>
              <a:buChar char="•"/>
            </a:pPr>
            <a:r>
              <a:rPr lang="en-US" dirty="0">
                <a:cs typeface="Calibri"/>
              </a:rPr>
              <a:t>Neighbor</a:t>
            </a:r>
          </a:p>
          <a:p>
            <a:pPr marL="285750" indent="-285750">
              <a:buFont typeface="Arial"/>
              <a:buChar char="•"/>
            </a:pPr>
            <a:r>
              <a:rPr lang="en-US" dirty="0">
                <a:cs typeface="Calibri"/>
              </a:rPr>
              <a:t>Other</a:t>
            </a:r>
          </a:p>
          <a:p>
            <a:pPr marL="285750" indent="-285750">
              <a:buFont typeface="Arial"/>
              <a:buChar char="•"/>
            </a:pPr>
            <a:r>
              <a:rPr lang="en-US" dirty="0">
                <a:cs typeface="Calibri"/>
              </a:rPr>
              <a:t>Unknown</a:t>
            </a:r>
          </a:p>
        </p:txBody>
      </p:sp>
      <p:cxnSp>
        <p:nvCxnSpPr>
          <p:cNvPr id="12" name="Straight Arrow Connector 11" descr="Arrow">
            <a:extLst>
              <a:ext uri="{FF2B5EF4-FFF2-40B4-BE49-F238E27FC236}">
                <a16:creationId xmlns:a16="http://schemas.microsoft.com/office/drawing/2014/main" id="{46A94ACB-EB45-8400-0A18-C4B28FC503EC}"/>
              </a:ext>
            </a:extLst>
          </p:cNvPr>
          <p:cNvCxnSpPr>
            <a:cxnSpLocks/>
          </p:cNvCxnSpPr>
          <p:nvPr/>
        </p:nvCxnSpPr>
        <p:spPr>
          <a:xfrm flipV="1">
            <a:off x="2000737" y="2011543"/>
            <a:ext cx="1742412" cy="53077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descr="Arrow">
            <a:extLst>
              <a:ext uri="{FF2B5EF4-FFF2-40B4-BE49-F238E27FC236}">
                <a16:creationId xmlns:a16="http://schemas.microsoft.com/office/drawing/2014/main" id="{08DCB84F-D5E5-73AE-62A7-FDEAB27348EA}"/>
              </a:ext>
            </a:extLst>
          </p:cNvPr>
          <p:cNvCxnSpPr>
            <a:cxnSpLocks/>
          </p:cNvCxnSpPr>
          <p:nvPr/>
        </p:nvCxnSpPr>
        <p:spPr>
          <a:xfrm>
            <a:off x="1984863" y="2558195"/>
            <a:ext cx="1742412" cy="173575"/>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descr="Arrow">
            <a:extLst>
              <a:ext uri="{FF2B5EF4-FFF2-40B4-BE49-F238E27FC236}">
                <a16:creationId xmlns:a16="http://schemas.microsoft.com/office/drawing/2014/main" id="{F8CD6E9F-CB7C-A7F3-2C40-F0A16B0593AA}"/>
              </a:ext>
            </a:extLst>
          </p:cNvPr>
          <p:cNvCxnSpPr>
            <a:cxnSpLocks/>
          </p:cNvCxnSpPr>
          <p:nvPr/>
        </p:nvCxnSpPr>
        <p:spPr>
          <a:xfrm flipV="1">
            <a:off x="2960370" y="3851910"/>
            <a:ext cx="782779" cy="557069"/>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B4465CC-32DC-4FEC-A1A4-BE52EB077F1C}"/>
              </a:ext>
            </a:extLst>
          </p:cNvPr>
          <p:cNvSpPr txBox="1"/>
          <p:nvPr/>
        </p:nvSpPr>
        <p:spPr>
          <a:xfrm>
            <a:off x="486897" y="5697009"/>
            <a:ext cx="10848975"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dirty="0"/>
              <a:t>Question for consideration: </a:t>
            </a:r>
            <a:r>
              <a:rPr lang="en-US" sz="2200" dirty="0"/>
              <a:t>Can your system support a repeated data element inside a repeating group for all brucellosis exposure blocks? </a:t>
            </a:r>
          </a:p>
        </p:txBody>
      </p:sp>
      <p:sp>
        <p:nvSpPr>
          <p:cNvPr id="11" name="Slide Number Placeholder 2">
            <a:extLst>
              <a:ext uri="{FF2B5EF4-FFF2-40B4-BE49-F238E27FC236}">
                <a16:creationId xmlns:a16="http://schemas.microsoft.com/office/drawing/2014/main" id="{BE94C235-7741-4D89-B480-AB3AD6E1AC36}"/>
              </a:ext>
            </a:extLst>
          </p:cNvPr>
          <p:cNvSpPr txBox="1">
            <a:spLocks/>
          </p:cNvSpPr>
          <p:nvPr/>
        </p:nvSpPr>
        <p:spPr>
          <a:xfrm>
            <a:off x="11392887" y="6313134"/>
            <a:ext cx="614556" cy="366183"/>
          </a:xfrm>
          <a:prstGeom prst="rect">
            <a:avLst/>
          </a:prstGeom>
        </p:spPr>
        <p:txBody>
          <a:bodyPr vert="horz" lIns="91440" tIns="45720" rIns="91440" bIns="45720" rtlCol="0" anchor="ctr"/>
          <a:lstStyle>
            <a:defPPr>
              <a:defRPr lang="en-US"/>
            </a:defPPr>
            <a:lvl1pPr marL="0" algn="r" defTabSz="914400" rtl="0" eaLnBrk="1" latinLnBrk="0" hangingPunct="1">
              <a:defRPr sz="1067"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78"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457178" rtl="0" eaLnBrk="0" fontAlgn="base" latinLnBrk="0" hangingPunct="0">
                <a:lnSpc>
                  <a:spcPct val="100000"/>
                </a:lnSpc>
                <a:spcBef>
                  <a:spcPct val="0"/>
                </a:spcBef>
                <a:spcAft>
                  <a:spcPct val="0"/>
                </a:spcAft>
                <a:buClrTx/>
                <a:buSzTx/>
                <a:buFontTx/>
                <a:buNone/>
                <a:tabLst/>
                <a:defRPr/>
              </a:pPr>
              <a:t>32</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18758358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87BE3-1B13-4437-969A-646B1F70844A}"/>
              </a:ext>
            </a:extLst>
          </p:cNvPr>
          <p:cNvSpPr>
            <a:spLocks noGrp="1"/>
          </p:cNvSpPr>
          <p:nvPr>
            <p:ph type="title"/>
          </p:nvPr>
        </p:nvSpPr>
        <p:spPr/>
        <p:txBody>
          <a:bodyPr/>
          <a:lstStyle/>
          <a:p>
            <a:r>
              <a:rPr lang="en-US" dirty="0"/>
              <a:t>Brucellosis: Epidemiology Lab Repeating Group</a:t>
            </a:r>
          </a:p>
        </p:txBody>
      </p:sp>
      <p:sp>
        <p:nvSpPr>
          <p:cNvPr id="3" name="Content Placeholder 2">
            <a:extLst>
              <a:ext uri="{FF2B5EF4-FFF2-40B4-BE49-F238E27FC236}">
                <a16:creationId xmlns:a16="http://schemas.microsoft.com/office/drawing/2014/main" id="{166385B0-69FE-4DD9-909F-567E56ED94F5}"/>
              </a:ext>
            </a:extLst>
          </p:cNvPr>
          <p:cNvSpPr>
            <a:spLocks noGrp="1"/>
          </p:cNvSpPr>
          <p:nvPr>
            <p:ph sz="half" idx="2"/>
          </p:nvPr>
        </p:nvSpPr>
        <p:spPr>
          <a:xfrm>
            <a:off x="839788" y="1535723"/>
            <a:ext cx="5157787" cy="4957151"/>
          </a:xfrm>
        </p:spPr>
        <p:txBody>
          <a:bodyPr>
            <a:normAutofit/>
          </a:bodyPr>
          <a:lstStyle/>
          <a:p>
            <a:pPr marL="0" indent="0">
              <a:spcBef>
                <a:spcPts val="400"/>
              </a:spcBef>
              <a:buNone/>
            </a:pPr>
            <a:r>
              <a:rPr lang="en-US" dirty="0">
                <a:solidFill>
                  <a:schemeClr val="tx1"/>
                </a:solidFill>
              </a:rPr>
              <a:t>Test and Result:</a:t>
            </a:r>
          </a:p>
          <a:p>
            <a:pPr marL="285750" indent="-285750">
              <a:spcBef>
                <a:spcPts val="400"/>
              </a:spcBef>
              <a:buFont typeface="Arial" panose="020B0604020202020204" pitchFamily="34" charset="0"/>
              <a:buChar char="•"/>
            </a:pPr>
            <a:r>
              <a:rPr lang="en-US" b="0" dirty="0">
                <a:solidFill>
                  <a:schemeClr val="tx1"/>
                </a:solidFill>
              </a:rPr>
              <a:t>Test type</a:t>
            </a:r>
          </a:p>
          <a:p>
            <a:pPr marL="285750" indent="-285750">
              <a:spcBef>
                <a:spcPts val="400"/>
              </a:spcBef>
              <a:buFont typeface="Arial" panose="020B0604020202020204" pitchFamily="34" charset="0"/>
              <a:buChar char="•"/>
            </a:pPr>
            <a:r>
              <a:rPr lang="en-US" b="0" dirty="0">
                <a:solidFill>
                  <a:schemeClr val="tx1"/>
                </a:solidFill>
              </a:rPr>
              <a:t>Qualitative test result</a:t>
            </a:r>
          </a:p>
          <a:p>
            <a:pPr marL="285750" indent="-285750">
              <a:spcBef>
                <a:spcPts val="400"/>
              </a:spcBef>
              <a:buFont typeface="Arial" panose="020B0604020202020204" pitchFamily="34" charset="0"/>
              <a:buChar char="•"/>
            </a:pPr>
            <a:r>
              <a:rPr lang="en-US" b="0" dirty="0">
                <a:solidFill>
                  <a:schemeClr val="tx1"/>
                </a:solidFill>
              </a:rPr>
              <a:t>Organism name</a:t>
            </a:r>
          </a:p>
          <a:p>
            <a:pPr marL="285750" indent="-285750">
              <a:spcBef>
                <a:spcPts val="400"/>
              </a:spcBef>
              <a:buFont typeface="Arial" panose="020B0604020202020204" pitchFamily="34" charset="0"/>
              <a:buChar char="•"/>
            </a:pPr>
            <a:r>
              <a:rPr lang="en-US" b="0" dirty="0">
                <a:solidFill>
                  <a:schemeClr val="tx1"/>
                </a:solidFill>
              </a:rPr>
              <a:t>Quantitative test result</a:t>
            </a:r>
          </a:p>
          <a:p>
            <a:pPr marL="285750" indent="-285750">
              <a:spcBef>
                <a:spcPts val="400"/>
              </a:spcBef>
              <a:buFont typeface="Arial" panose="020B0604020202020204" pitchFamily="34" charset="0"/>
              <a:buChar char="•"/>
            </a:pPr>
            <a:r>
              <a:rPr lang="en-US" b="0" dirty="0">
                <a:solidFill>
                  <a:schemeClr val="tx1"/>
                </a:solidFill>
              </a:rPr>
              <a:t>If titer result, indicate type of titer</a:t>
            </a:r>
          </a:p>
        </p:txBody>
      </p:sp>
      <p:sp>
        <p:nvSpPr>
          <p:cNvPr id="4" name="Content Placeholder 3">
            <a:extLst>
              <a:ext uri="{FF2B5EF4-FFF2-40B4-BE49-F238E27FC236}">
                <a16:creationId xmlns:a16="http://schemas.microsoft.com/office/drawing/2014/main" id="{F7B2C661-365C-400B-B8AE-4A8094B7F199}"/>
              </a:ext>
            </a:extLst>
          </p:cNvPr>
          <p:cNvSpPr>
            <a:spLocks noGrp="1"/>
          </p:cNvSpPr>
          <p:nvPr>
            <p:ph sz="quarter" idx="4"/>
          </p:nvPr>
        </p:nvSpPr>
        <p:spPr>
          <a:xfrm>
            <a:off x="6172200" y="1535723"/>
            <a:ext cx="5183188" cy="4841631"/>
          </a:xfrm>
        </p:spPr>
        <p:txBody>
          <a:bodyPr>
            <a:normAutofit/>
          </a:bodyPr>
          <a:lstStyle/>
          <a:p>
            <a:pPr marL="0" indent="0">
              <a:spcBef>
                <a:spcPts val="400"/>
              </a:spcBef>
              <a:buNone/>
            </a:pPr>
            <a:r>
              <a:rPr lang="en-US" dirty="0">
                <a:solidFill>
                  <a:schemeClr val="tx1"/>
                </a:solidFill>
              </a:rPr>
              <a:t>Specimen Information:</a:t>
            </a:r>
          </a:p>
          <a:p>
            <a:pPr marL="285750" indent="-285750">
              <a:spcBef>
                <a:spcPts val="400"/>
              </a:spcBef>
            </a:pPr>
            <a:r>
              <a:rPr lang="en-US" b="0" dirty="0">
                <a:solidFill>
                  <a:schemeClr val="tx1"/>
                </a:solidFill>
              </a:rPr>
              <a:t>Specimen received date</a:t>
            </a:r>
          </a:p>
          <a:p>
            <a:pPr marL="285750" indent="-285750">
              <a:spcBef>
                <a:spcPts val="400"/>
              </a:spcBef>
              <a:buFont typeface="Arial" panose="020B0604020202020204" pitchFamily="34" charset="0"/>
              <a:buChar char="•"/>
            </a:pPr>
            <a:r>
              <a:rPr lang="en-US" b="0" dirty="0">
                <a:solidFill>
                  <a:schemeClr val="tx1"/>
                </a:solidFill>
              </a:rPr>
              <a:t>Specimen type</a:t>
            </a:r>
          </a:p>
          <a:p>
            <a:pPr marL="285750" indent="-285750">
              <a:spcBef>
                <a:spcPts val="400"/>
              </a:spcBef>
              <a:buFont typeface="Arial" panose="020B0604020202020204" pitchFamily="34" charset="0"/>
              <a:buChar char="•"/>
            </a:pPr>
            <a:r>
              <a:rPr lang="en-US" b="0" dirty="0">
                <a:solidFill>
                  <a:schemeClr val="tx1"/>
                </a:solidFill>
              </a:rPr>
              <a:t>Specimen source site</a:t>
            </a:r>
          </a:p>
          <a:p>
            <a:pPr marL="285750" indent="-285750">
              <a:spcBef>
                <a:spcPts val="400"/>
              </a:spcBef>
              <a:buFont typeface="Arial" panose="020B0604020202020204" pitchFamily="34" charset="0"/>
              <a:buChar char="•"/>
            </a:pPr>
            <a:r>
              <a:rPr lang="en-US" b="0" dirty="0">
                <a:solidFill>
                  <a:schemeClr val="tx1"/>
                </a:solidFill>
              </a:rPr>
              <a:t>Specimen collection date</a:t>
            </a:r>
          </a:p>
          <a:p>
            <a:pPr marL="285750" indent="-285750">
              <a:spcBef>
                <a:spcPts val="400"/>
              </a:spcBef>
              <a:buFont typeface="Arial" panose="020B0604020202020204" pitchFamily="34" charset="0"/>
              <a:buChar char="•"/>
            </a:pPr>
            <a:r>
              <a:rPr lang="en-US" b="0" dirty="0">
                <a:solidFill>
                  <a:schemeClr val="tx1"/>
                </a:solidFill>
              </a:rPr>
              <a:t>Was the specimen collected prior to antimicrobial therapy?</a:t>
            </a:r>
          </a:p>
          <a:p>
            <a:pPr marL="285750" indent="-285750">
              <a:spcBef>
                <a:spcPts val="400"/>
              </a:spcBef>
              <a:buFont typeface="Arial" panose="020B0604020202020204" pitchFamily="34" charset="0"/>
              <a:buChar char="•"/>
            </a:pPr>
            <a:r>
              <a:rPr lang="en-US" b="0" dirty="0">
                <a:solidFill>
                  <a:schemeClr val="tx1"/>
                </a:solidFill>
              </a:rPr>
              <a:t>Specimen still available?</a:t>
            </a:r>
          </a:p>
          <a:p>
            <a:pPr marL="285750" indent="-285750">
              <a:spcBef>
                <a:spcPts val="400"/>
              </a:spcBef>
              <a:buFont typeface="Arial" panose="020B0604020202020204" pitchFamily="34" charset="0"/>
              <a:buChar char="•"/>
            </a:pPr>
            <a:r>
              <a:rPr lang="en-US" b="0" dirty="0">
                <a:solidFill>
                  <a:schemeClr val="tx1"/>
                </a:solidFill>
              </a:rPr>
              <a:t>Specimen sent to CDC for testing?</a:t>
            </a:r>
          </a:p>
        </p:txBody>
      </p:sp>
      <p:sp>
        <p:nvSpPr>
          <p:cNvPr id="5" name="TextBox 4">
            <a:extLst>
              <a:ext uri="{FF2B5EF4-FFF2-40B4-BE49-F238E27FC236}">
                <a16:creationId xmlns:a16="http://schemas.microsoft.com/office/drawing/2014/main" id="{03FC195C-DB53-4E89-A724-040872C19723}"/>
              </a:ext>
            </a:extLst>
          </p:cNvPr>
          <p:cNvSpPr txBox="1"/>
          <p:nvPr/>
        </p:nvSpPr>
        <p:spPr>
          <a:xfrm>
            <a:off x="429635" y="5279775"/>
            <a:ext cx="11478126" cy="1107996"/>
          </a:xfrm>
          <a:prstGeom prst="rect">
            <a:avLst/>
          </a:prstGeom>
          <a:noFill/>
        </p:spPr>
        <p:txBody>
          <a:bodyPr wrap="square" lIns="91440" tIns="45720" rIns="91440" bIns="45720" rtlCol="0" anchor="t">
            <a:spAutoFit/>
          </a:bodyPr>
          <a:lstStyle/>
          <a:p>
            <a:r>
              <a:rPr lang="en-US" sz="2200" b="1" dirty="0"/>
              <a:t>Question for consideration: </a:t>
            </a:r>
            <a:r>
              <a:rPr lang="en-US" sz="2200" dirty="0"/>
              <a:t>Is it feasible to answer a yes/no question assessing whether the specimen was collected before antimicrobial therapy?</a:t>
            </a:r>
            <a:endParaRPr lang="en-US" sz="2200" dirty="0">
              <a:ea typeface="+mn-lt"/>
              <a:cs typeface="+mn-lt"/>
            </a:endParaRPr>
          </a:p>
          <a:p>
            <a:r>
              <a:rPr lang="en-US" sz="2200" dirty="0"/>
              <a:t>Or should this be a calculated field based on specimen collection and antimicrobial start dates?</a:t>
            </a:r>
            <a:endParaRPr lang="en-US" sz="2200" dirty="0">
              <a:cs typeface="Calibri"/>
            </a:endParaRPr>
          </a:p>
        </p:txBody>
      </p:sp>
      <p:sp>
        <p:nvSpPr>
          <p:cNvPr id="6" name="Slide Number Placeholder 2">
            <a:extLst>
              <a:ext uri="{FF2B5EF4-FFF2-40B4-BE49-F238E27FC236}">
                <a16:creationId xmlns:a16="http://schemas.microsoft.com/office/drawing/2014/main" id="{D7CE458C-3CE2-4FCE-A564-40D1BD0342DD}"/>
              </a:ext>
            </a:extLst>
          </p:cNvPr>
          <p:cNvSpPr txBox="1">
            <a:spLocks/>
          </p:cNvSpPr>
          <p:nvPr/>
        </p:nvSpPr>
        <p:spPr>
          <a:xfrm>
            <a:off x="11392887" y="6313134"/>
            <a:ext cx="614556" cy="366183"/>
          </a:xfrm>
          <a:prstGeom prst="rect">
            <a:avLst/>
          </a:prstGeom>
        </p:spPr>
        <p:txBody>
          <a:bodyPr vert="horz" lIns="91440" tIns="45720" rIns="91440" bIns="45720" rtlCol="0" anchor="ctr"/>
          <a:lstStyle>
            <a:defPPr>
              <a:defRPr lang="en-US"/>
            </a:defPPr>
            <a:lvl1pPr marL="0" algn="r" defTabSz="914400" rtl="0" eaLnBrk="1" latinLnBrk="0" hangingPunct="1">
              <a:defRPr sz="1067"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78"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457178" rtl="0" eaLnBrk="0" fontAlgn="base" latinLnBrk="0" hangingPunct="0">
                <a:lnSpc>
                  <a:spcPct val="100000"/>
                </a:lnSpc>
                <a:spcBef>
                  <a:spcPct val="0"/>
                </a:spcBef>
                <a:spcAft>
                  <a:spcPct val="0"/>
                </a:spcAft>
                <a:buClrTx/>
                <a:buSzTx/>
                <a:buFontTx/>
                <a:buNone/>
                <a:tabLst/>
                <a:defRPr/>
              </a:pPr>
              <a:t>33</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20336951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87BE3-1B13-4437-969A-646B1F70844A}"/>
              </a:ext>
            </a:extLst>
          </p:cNvPr>
          <p:cNvSpPr>
            <a:spLocks noGrp="1"/>
          </p:cNvSpPr>
          <p:nvPr>
            <p:ph type="title"/>
          </p:nvPr>
        </p:nvSpPr>
        <p:spPr>
          <a:xfrm>
            <a:off x="839788" y="365125"/>
            <a:ext cx="10515600" cy="1325563"/>
          </a:xfrm>
        </p:spPr>
        <p:txBody>
          <a:bodyPr/>
          <a:lstStyle/>
          <a:p>
            <a:r>
              <a:rPr lang="en-US" dirty="0"/>
              <a:t>Brucellosis: Epidemiology Lab Repeating Group </a:t>
            </a:r>
            <a:r>
              <a:rPr lang="en-US" sz="2800" dirty="0"/>
              <a:t>Continued</a:t>
            </a:r>
          </a:p>
        </p:txBody>
      </p:sp>
      <p:sp>
        <p:nvSpPr>
          <p:cNvPr id="11" name="Content Placeholder 10">
            <a:extLst>
              <a:ext uri="{FF2B5EF4-FFF2-40B4-BE49-F238E27FC236}">
                <a16:creationId xmlns:a16="http://schemas.microsoft.com/office/drawing/2014/main" id="{7C91B81B-E488-4286-881B-867E2CC78DC1}"/>
              </a:ext>
            </a:extLst>
          </p:cNvPr>
          <p:cNvSpPr>
            <a:spLocks noGrp="1"/>
          </p:cNvSpPr>
          <p:nvPr>
            <p:ph sz="half" idx="2"/>
          </p:nvPr>
        </p:nvSpPr>
        <p:spPr>
          <a:xfrm>
            <a:off x="839788" y="1690688"/>
            <a:ext cx="9873330" cy="4360863"/>
          </a:xfrm>
        </p:spPr>
        <p:txBody>
          <a:bodyPr/>
          <a:lstStyle/>
          <a:p>
            <a:r>
              <a:rPr lang="en-US" dirty="0"/>
              <a:t>Additional variables in this repeating group that might be less common</a:t>
            </a:r>
          </a:p>
        </p:txBody>
      </p:sp>
      <p:pic>
        <p:nvPicPr>
          <p:cNvPr id="10" name="Picture 9" descr="Displayed is a screenshot of part of the Epidemiology-Laboratory Repeating Group within the draft brucellosis MMG guide.  This section includes data elements: Select Agent Reported, Laboratory Exposure, Laboratory Exposure Reported, Performing Laboratory Name, Laboratory State, Name of Facility, and State of Facility.">
            <a:extLst>
              <a:ext uri="{FF2B5EF4-FFF2-40B4-BE49-F238E27FC236}">
                <a16:creationId xmlns:a16="http://schemas.microsoft.com/office/drawing/2014/main" id="{C2285CFC-33A5-40A9-8A09-6CCF1760ACE9}"/>
              </a:ext>
            </a:extLst>
          </p:cNvPr>
          <p:cNvPicPr>
            <a:picLocks noChangeAspect="1"/>
          </p:cNvPicPr>
          <p:nvPr/>
        </p:nvPicPr>
        <p:blipFill rotWithShape="1">
          <a:blip r:embed="rId3"/>
          <a:srcRect l="630" t="19124"/>
          <a:stretch/>
        </p:blipFill>
        <p:spPr>
          <a:xfrm>
            <a:off x="1072272" y="2205435"/>
            <a:ext cx="9850601" cy="3331368"/>
          </a:xfrm>
          <a:prstGeom prst="rect">
            <a:avLst/>
          </a:prstGeom>
        </p:spPr>
      </p:pic>
      <p:sp>
        <p:nvSpPr>
          <p:cNvPr id="13" name="TextBox 12">
            <a:extLst>
              <a:ext uri="{FF2B5EF4-FFF2-40B4-BE49-F238E27FC236}">
                <a16:creationId xmlns:a16="http://schemas.microsoft.com/office/drawing/2014/main" id="{5228B4B9-664A-47C4-A049-6F11DCFB3719}"/>
              </a:ext>
            </a:extLst>
          </p:cNvPr>
          <p:cNvSpPr txBox="1"/>
          <p:nvPr/>
        </p:nvSpPr>
        <p:spPr>
          <a:xfrm>
            <a:off x="258510" y="5697608"/>
            <a:ext cx="11478126" cy="769441"/>
          </a:xfrm>
          <a:prstGeom prst="rect">
            <a:avLst/>
          </a:prstGeom>
          <a:noFill/>
        </p:spPr>
        <p:txBody>
          <a:bodyPr wrap="square" lIns="91440" tIns="45720" rIns="91440" bIns="45720" rtlCol="0" anchor="t">
            <a:spAutoFit/>
          </a:bodyPr>
          <a:lstStyle/>
          <a:p>
            <a:r>
              <a:rPr lang="en-US" sz="2200" b="1" dirty="0"/>
              <a:t>Question for consideration:</a:t>
            </a:r>
            <a:r>
              <a:rPr lang="en-US" sz="2200" dirty="0"/>
              <a:t> Is the information on laboratory exposures captured with the testing information, as we have it here, or would it be better to move it to another section?</a:t>
            </a:r>
          </a:p>
        </p:txBody>
      </p:sp>
      <p:sp>
        <p:nvSpPr>
          <p:cNvPr id="6" name="Slide Number Placeholder 2">
            <a:extLst>
              <a:ext uri="{FF2B5EF4-FFF2-40B4-BE49-F238E27FC236}">
                <a16:creationId xmlns:a16="http://schemas.microsoft.com/office/drawing/2014/main" id="{8DB8F421-AF92-420E-9636-305862A67E7E}"/>
              </a:ext>
            </a:extLst>
          </p:cNvPr>
          <p:cNvSpPr txBox="1">
            <a:spLocks/>
          </p:cNvSpPr>
          <p:nvPr/>
        </p:nvSpPr>
        <p:spPr>
          <a:xfrm>
            <a:off x="11392887" y="6313134"/>
            <a:ext cx="614556" cy="366183"/>
          </a:xfrm>
          <a:prstGeom prst="rect">
            <a:avLst/>
          </a:prstGeom>
        </p:spPr>
        <p:txBody>
          <a:bodyPr vert="horz" lIns="91440" tIns="45720" rIns="91440" bIns="45720" rtlCol="0" anchor="ctr"/>
          <a:lstStyle>
            <a:defPPr>
              <a:defRPr lang="en-US"/>
            </a:defPPr>
            <a:lvl1pPr marL="0" algn="r" defTabSz="914400" rtl="0" eaLnBrk="1" latinLnBrk="0" hangingPunct="1">
              <a:defRPr sz="1067"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78"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457178" rtl="0" eaLnBrk="0" fontAlgn="base" latinLnBrk="0" hangingPunct="0">
                <a:lnSpc>
                  <a:spcPct val="100000"/>
                </a:lnSpc>
                <a:spcBef>
                  <a:spcPct val="0"/>
                </a:spcBef>
                <a:spcAft>
                  <a:spcPct val="0"/>
                </a:spcAft>
                <a:buClrTx/>
                <a:buSzTx/>
                <a:buFontTx/>
                <a:buNone/>
                <a:tabLst/>
                <a:defRPr/>
              </a:pPr>
              <a:t>34</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2111971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818DD9-AB26-4290-BC58-526B0912AE02}"/>
              </a:ext>
            </a:extLst>
          </p:cNvPr>
          <p:cNvSpPr>
            <a:spLocks noGrp="1"/>
          </p:cNvSpPr>
          <p:nvPr>
            <p:ph type="title" idx="4294967295"/>
          </p:nvPr>
        </p:nvSpPr>
        <p:spPr>
          <a:xfrm>
            <a:off x="576263" y="4097338"/>
            <a:ext cx="11006137" cy="7651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bg1"/>
                </a:solidFill>
                <a:effectLst/>
                <a:uLnTx/>
                <a:uFillTx/>
                <a:latin typeface="+mn-lt"/>
                <a:ea typeface="+mn-ea"/>
                <a:cs typeface="+mn-cs"/>
              </a:rPr>
              <a:t>Hansen’s Disease-specific MMG Sections</a:t>
            </a:r>
          </a:p>
        </p:txBody>
      </p:sp>
    </p:spTree>
    <p:extLst>
      <p:ext uri="{BB962C8B-B14F-4D97-AF65-F5344CB8AC3E}">
        <p14:creationId xmlns:p14="http://schemas.microsoft.com/office/powerpoint/2010/main" val="41550025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B25AF-2B6E-4277-AF81-1C1BCF8DDDEF}"/>
              </a:ext>
            </a:extLst>
          </p:cNvPr>
          <p:cNvSpPr>
            <a:spLocks noGrp="1"/>
          </p:cNvSpPr>
          <p:nvPr>
            <p:ph type="title"/>
          </p:nvPr>
        </p:nvSpPr>
        <p:spPr/>
        <p:txBody>
          <a:bodyPr/>
          <a:lstStyle/>
          <a:p>
            <a:r>
              <a:rPr lang="en-US" dirty="0"/>
              <a:t>Hansen’s Disease: Subject Information</a:t>
            </a:r>
          </a:p>
        </p:txBody>
      </p:sp>
      <p:pic>
        <p:nvPicPr>
          <p:cNvPr id="6" name="Picture 5" descr="Displayed is a screenshot of the Subject Information data section within the draft Hansen's Disease MMG guide.  This section includes data elements on: Patient Case Status, Type of Leprosy, History of Previous Illness, Date of Previous Illness, Location of Initial Diagnosis, Number of Doctors Seen, Armadillo Contact, History of Treatment for Latent or Active TB, Previous Treatment, and Previous Treatment Duration.">
            <a:extLst>
              <a:ext uri="{FF2B5EF4-FFF2-40B4-BE49-F238E27FC236}">
                <a16:creationId xmlns:a16="http://schemas.microsoft.com/office/drawing/2014/main" id="{07FC65C2-D0AF-4E0B-B205-EB711F44C29D}"/>
              </a:ext>
            </a:extLst>
          </p:cNvPr>
          <p:cNvPicPr>
            <a:picLocks noChangeAspect="1"/>
          </p:cNvPicPr>
          <p:nvPr/>
        </p:nvPicPr>
        <p:blipFill rotWithShape="1">
          <a:blip r:embed="rId3"/>
          <a:srcRect t="1336"/>
          <a:stretch/>
        </p:blipFill>
        <p:spPr>
          <a:xfrm>
            <a:off x="249456" y="1690688"/>
            <a:ext cx="9191625" cy="4181967"/>
          </a:xfrm>
          <a:prstGeom prst="rect">
            <a:avLst/>
          </a:prstGeom>
        </p:spPr>
      </p:pic>
      <p:sp>
        <p:nvSpPr>
          <p:cNvPr id="7" name="TextBox 6">
            <a:extLst>
              <a:ext uri="{FF2B5EF4-FFF2-40B4-BE49-F238E27FC236}">
                <a16:creationId xmlns:a16="http://schemas.microsoft.com/office/drawing/2014/main" id="{AAA96276-D124-41C6-8584-C4AD7A8225C3}"/>
              </a:ext>
            </a:extLst>
          </p:cNvPr>
          <p:cNvSpPr txBox="1"/>
          <p:nvPr/>
        </p:nvSpPr>
        <p:spPr>
          <a:xfrm>
            <a:off x="9932276" y="365125"/>
            <a:ext cx="2136393" cy="2308324"/>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dirty="0"/>
              <a:t>New</a:t>
            </a:r>
          </a:p>
          <a:p>
            <a:pPr marL="285750" indent="-285750">
              <a:buFont typeface="Arial" panose="020B0604020202020204" pitchFamily="34" charset="0"/>
              <a:buChar char="•"/>
            </a:pPr>
            <a:r>
              <a:rPr lang="en-US" dirty="0"/>
              <a:t>Reclassification</a:t>
            </a:r>
          </a:p>
          <a:p>
            <a:pPr marL="285750" indent="-285750">
              <a:buFont typeface="Arial" panose="020B0604020202020204" pitchFamily="34" charset="0"/>
              <a:buChar char="•"/>
            </a:pPr>
            <a:r>
              <a:rPr lang="en-US" dirty="0"/>
              <a:t>Relapsed</a:t>
            </a:r>
          </a:p>
          <a:p>
            <a:pPr marL="285750" indent="-285750">
              <a:buFont typeface="Arial" panose="020B0604020202020204" pitchFamily="34" charset="0"/>
              <a:buChar char="•"/>
            </a:pPr>
            <a:r>
              <a:rPr lang="en-US" dirty="0"/>
              <a:t>Return Case</a:t>
            </a:r>
          </a:p>
          <a:p>
            <a:pPr marL="285750" indent="-285750">
              <a:buFont typeface="Arial" panose="020B0604020202020204" pitchFamily="34" charset="0"/>
              <a:buChar char="•"/>
            </a:pPr>
            <a:r>
              <a:rPr lang="en-US" dirty="0"/>
              <a:t>Return after loss to follow up</a:t>
            </a:r>
          </a:p>
          <a:p>
            <a:pPr marL="285750" indent="-285750">
              <a:buFont typeface="Arial" panose="020B0604020202020204" pitchFamily="34" charset="0"/>
              <a:buChar char="•"/>
            </a:pPr>
            <a:r>
              <a:rPr lang="en-US" dirty="0"/>
              <a:t>Transfer Case</a:t>
            </a:r>
          </a:p>
          <a:p>
            <a:pPr marL="285750" indent="-285750">
              <a:buFont typeface="Arial" panose="020B0604020202020204" pitchFamily="34" charset="0"/>
              <a:buChar char="•"/>
            </a:pPr>
            <a:r>
              <a:rPr lang="en-US" dirty="0"/>
              <a:t>Other</a:t>
            </a:r>
          </a:p>
        </p:txBody>
      </p:sp>
      <p:cxnSp>
        <p:nvCxnSpPr>
          <p:cNvPr id="9" name="Straight Arrow Connector 8" descr="Arrow">
            <a:extLst>
              <a:ext uri="{FF2B5EF4-FFF2-40B4-BE49-F238E27FC236}">
                <a16:creationId xmlns:a16="http://schemas.microsoft.com/office/drawing/2014/main" id="{FA356F25-2C87-40F8-9159-6619A8B81F63}"/>
              </a:ext>
            </a:extLst>
          </p:cNvPr>
          <p:cNvCxnSpPr>
            <a:endCxn id="7" idx="1"/>
          </p:cNvCxnSpPr>
          <p:nvPr/>
        </p:nvCxnSpPr>
        <p:spPr>
          <a:xfrm flipV="1">
            <a:off x="9441081" y="1519287"/>
            <a:ext cx="491195" cy="30951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descr="Arrow">
            <a:extLst>
              <a:ext uri="{FF2B5EF4-FFF2-40B4-BE49-F238E27FC236}">
                <a16:creationId xmlns:a16="http://schemas.microsoft.com/office/drawing/2014/main" id="{C637170D-520E-4E22-9E7B-02A94045C2F4}"/>
              </a:ext>
            </a:extLst>
          </p:cNvPr>
          <p:cNvCxnSpPr>
            <a:cxnSpLocks/>
          </p:cNvCxnSpPr>
          <p:nvPr/>
        </p:nvCxnSpPr>
        <p:spPr>
          <a:xfrm>
            <a:off x="9441081" y="2276575"/>
            <a:ext cx="701402" cy="11524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373A614-C54D-45BA-965D-8AC891336148}"/>
              </a:ext>
            </a:extLst>
          </p:cNvPr>
          <p:cNvSpPr txBox="1"/>
          <p:nvPr/>
        </p:nvSpPr>
        <p:spPr>
          <a:xfrm>
            <a:off x="9747112" y="3429000"/>
            <a:ext cx="2337937" cy="2308324"/>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1600" dirty="0"/>
              <a:t>Lepromatous leprosy</a:t>
            </a:r>
          </a:p>
          <a:p>
            <a:pPr marL="285750" indent="-285750">
              <a:buFont typeface="Arial" panose="020B0604020202020204" pitchFamily="34" charset="0"/>
              <a:buChar char="•"/>
            </a:pPr>
            <a:r>
              <a:rPr lang="en-US" sz="1600" dirty="0"/>
              <a:t>Tuberculoid leprosy</a:t>
            </a:r>
          </a:p>
          <a:p>
            <a:pPr marL="285750" indent="-285750">
              <a:buFont typeface="Arial" panose="020B0604020202020204" pitchFamily="34" charset="0"/>
              <a:buChar char="•"/>
            </a:pPr>
            <a:r>
              <a:rPr lang="en-US" sz="1600" dirty="0"/>
              <a:t>Borderline Lepromatous leprosy</a:t>
            </a:r>
          </a:p>
          <a:p>
            <a:pPr marL="285750" indent="-285750">
              <a:buFont typeface="Arial" panose="020B0604020202020204" pitchFamily="34" charset="0"/>
              <a:buChar char="•"/>
            </a:pPr>
            <a:r>
              <a:rPr lang="en-US" sz="1600" dirty="0"/>
              <a:t>Borderline Tuberculoid leprosy</a:t>
            </a:r>
          </a:p>
          <a:p>
            <a:pPr marL="285750" indent="-285750">
              <a:buFont typeface="Arial" panose="020B0604020202020204" pitchFamily="34" charset="0"/>
              <a:buChar char="•"/>
            </a:pPr>
            <a:r>
              <a:rPr lang="en-US" sz="1600" dirty="0"/>
              <a:t>Indeterminate leprosy</a:t>
            </a:r>
          </a:p>
          <a:p>
            <a:pPr marL="285750" indent="-285750">
              <a:buFont typeface="Arial" panose="020B0604020202020204" pitchFamily="34" charset="0"/>
              <a:buChar char="•"/>
            </a:pPr>
            <a:r>
              <a:rPr lang="en-US" sz="1600" dirty="0"/>
              <a:t>Unspecified</a:t>
            </a:r>
          </a:p>
          <a:p>
            <a:pPr marL="285750" indent="-285750">
              <a:buFont typeface="Arial" panose="020B0604020202020204" pitchFamily="34" charset="0"/>
              <a:buChar char="•"/>
            </a:pPr>
            <a:r>
              <a:rPr lang="en-US" sz="1600" dirty="0"/>
              <a:t>Other</a:t>
            </a:r>
          </a:p>
        </p:txBody>
      </p:sp>
      <p:sp>
        <p:nvSpPr>
          <p:cNvPr id="8" name="Slide Number Placeholder 2">
            <a:extLst>
              <a:ext uri="{FF2B5EF4-FFF2-40B4-BE49-F238E27FC236}">
                <a16:creationId xmlns:a16="http://schemas.microsoft.com/office/drawing/2014/main" id="{A9290A45-E794-408A-927C-6AA2E36EA2DE}"/>
              </a:ext>
            </a:extLst>
          </p:cNvPr>
          <p:cNvSpPr txBox="1">
            <a:spLocks/>
          </p:cNvSpPr>
          <p:nvPr/>
        </p:nvSpPr>
        <p:spPr>
          <a:xfrm>
            <a:off x="11392887" y="6313134"/>
            <a:ext cx="614556" cy="366183"/>
          </a:xfrm>
          <a:prstGeom prst="rect">
            <a:avLst/>
          </a:prstGeom>
        </p:spPr>
        <p:txBody>
          <a:bodyPr vert="horz" lIns="91440" tIns="45720" rIns="91440" bIns="45720" rtlCol="0" anchor="ctr"/>
          <a:lstStyle>
            <a:defPPr>
              <a:defRPr lang="en-US"/>
            </a:defPPr>
            <a:lvl1pPr marL="0" algn="r" defTabSz="914400" rtl="0" eaLnBrk="1" latinLnBrk="0" hangingPunct="1">
              <a:defRPr sz="1067"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78"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457178" rtl="0" eaLnBrk="0" fontAlgn="base" latinLnBrk="0" hangingPunct="0">
                <a:lnSpc>
                  <a:spcPct val="100000"/>
                </a:lnSpc>
                <a:spcBef>
                  <a:spcPct val="0"/>
                </a:spcBef>
                <a:spcAft>
                  <a:spcPct val="0"/>
                </a:spcAft>
                <a:buClrTx/>
                <a:buSzTx/>
                <a:buFontTx/>
                <a:buNone/>
                <a:tabLst/>
                <a:defRPr/>
              </a:pPr>
              <a:t>36</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35096913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4C4D9-7364-B076-DB1B-39448F208F04}"/>
              </a:ext>
            </a:extLst>
          </p:cNvPr>
          <p:cNvSpPr>
            <a:spLocks noGrp="1"/>
          </p:cNvSpPr>
          <p:nvPr>
            <p:ph type="title"/>
          </p:nvPr>
        </p:nvSpPr>
        <p:spPr/>
        <p:txBody>
          <a:bodyPr/>
          <a:lstStyle/>
          <a:p>
            <a:r>
              <a:rPr lang="en-US" dirty="0">
                <a:cs typeface="Calibri"/>
              </a:rPr>
              <a:t>Hansen's Disease: Prior Residence</a:t>
            </a:r>
            <a:endParaRPr lang="en-US" dirty="0"/>
          </a:p>
        </p:txBody>
      </p:sp>
      <p:pic>
        <p:nvPicPr>
          <p:cNvPr id="5" name="Picture 5" descr="Displayed is a screenshot of the Prior Residence data section within the draft Hansen's Disease MMG guide.  This section includes data elements on Prior Residence and Date Arrived in US.">
            <a:extLst>
              <a:ext uri="{FF2B5EF4-FFF2-40B4-BE49-F238E27FC236}">
                <a16:creationId xmlns:a16="http://schemas.microsoft.com/office/drawing/2014/main" id="{23CC8FD4-C6E4-29B1-FF7B-288E7714F3BD}"/>
              </a:ext>
            </a:extLst>
          </p:cNvPr>
          <p:cNvPicPr>
            <a:picLocks noGrp="1" noChangeAspect="1"/>
          </p:cNvPicPr>
          <p:nvPr>
            <p:ph sz="quarter" idx="4"/>
          </p:nvPr>
        </p:nvPicPr>
        <p:blipFill rotWithShape="1">
          <a:blip r:embed="rId3"/>
          <a:srcRect t="13712"/>
          <a:stretch/>
        </p:blipFill>
        <p:spPr>
          <a:xfrm>
            <a:off x="443737" y="1690688"/>
            <a:ext cx="11050526" cy="1590640"/>
          </a:xfrm>
        </p:spPr>
      </p:pic>
      <p:sp>
        <p:nvSpPr>
          <p:cNvPr id="3" name="TextBox 2">
            <a:extLst>
              <a:ext uri="{FF2B5EF4-FFF2-40B4-BE49-F238E27FC236}">
                <a16:creationId xmlns:a16="http://schemas.microsoft.com/office/drawing/2014/main" id="{A80FDFBA-1094-47DE-BDA4-040A6E4B5CFA}"/>
              </a:ext>
            </a:extLst>
          </p:cNvPr>
          <p:cNvSpPr txBox="1"/>
          <p:nvPr/>
        </p:nvSpPr>
        <p:spPr>
          <a:xfrm>
            <a:off x="711200" y="5236844"/>
            <a:ext cx="10515600" cy="1107996"/>
          </a:xfrm>
          <a:prstGeom prst="rect">
            <a:avLst/>
          </a:prstGeom>
          <a:noFill/>
        </p:spPr>
        <p:txBody>
          <a:bodyPr wrap="square" rtlCol="0">
            <a:spAutoFit/>
          </a:bodyPr>
          <a:lstStyle/>
          <a:p>
            <a:pPr>
              <a:spcBef>
                <a:spcPts val="600"/>
              </a:spcBef>
            </a:pPr>
            <a:r>
              <a:rPr lang="en-US" sz="2200" b="1" dirty="0"/>
              <a:t>Question for consideration: </a:t>
            </a:r>
            <a:r>
              <a:rPr lang="en-US" sz="2200" dirty="0"/>
              <a:t>What is the most manageable format to capture prior residences?  It is currently a free text field.  Would it be easier to implement if it was a repeating variable capturing each location separately?</a:t>
            </a:r>
          </a:p>
        </p:txBody>
      </p:sp>
      <p:sp>
        <p:nvSpPr>
          <p:cNvPr id="6" name="Slide Number Placeholder 2">
            <a:extLst>
              <a:ext uri="{FF2B5EF4-FFF2-40B4-BE49-F238E27FC236}">
                <a16:creationId xmlns:a16="http://schemas.microsoft.com/office/drawing/2014/main" id="{5D95649B-AAE2-4E91-9EF2-F3A21F0FA1B0}"/>
              </a:ext>
            </a:extLst>
          </p:cNvPr>
          <p:cNvSpPr txBox="1">
            <a:spLocks/>
          </p:cNvSpPr>
          <p:nvPr/>
        </p:nvSpPr>
        <p:spPr>
          <a:xfrm>
            <a:off x="11392887" y="6313134"/>
            <a:ext cx="614556" cy="366183"/>
          </a:xfrm>
          <a:prstGeom prst="rect">
            <a:avLst/>
          </a:prstGeom>
        </p:spPr>
        <p:txBody>
          <a:bodyPr vert="horz" lIns="91440" tIns="45720" rIns="91440" bIns="45720" rtlCol="0" anchor="ctr"/>
          <a:lstStyle>
            <a:defPPr>
              <a:defRPr lang="en-US"/>
            </a:defPPr>
            <a:lvl1pPr marL="0" algn="r" defTabSz="914400" rtl="0" eaLnBrk="1" latinLnBrk="0" hangingPunct="1">
              <a:defRPr sz="1067"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78"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457178" rtl="0" eaLnBrk="0" fontAlgn="base" latinLnBrk="0" hangingPunct="0">
                <a:lnSpc>
                  <a:spcPct val="100000"/>
                </a:lnSpc>
                <a:spcBef>
                  <a:spcPct val="0"/>
                </a:spcBef>
                <a:spcAft>
                  <a:spcPct val="0"/>
                </a:spcAft>
                <a:buClrTx/>
                <a:buSzTx/>
                <a:buFontTx/>
                <a:buNone/>
                <a:tabLst/>
                <a:defRPr/>
              </a:pPr>
              <a:t>37</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818529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9ABF9-281E-2BC1-6ED7-FD3FED1013AE}"/>
              </a:ext>
            </a:extLst>
          </p:cNvPr>
          <p:cNvSpPr>
            <a:spLocks noGrp="1"/>
          </p:cNvSpPr>
          <p:nvPr>
            <p:ph type="title"/>
          </p:nvPr>
        </p:nvSpPr>
        <p:spPr>
          <a:xfrm>
            <a:off x="538164" y="150812"/>
            <a:ext cx="11118849" cy="1325563"/>
          </a:xfrm>
        </p:spPr>
        <p:txBody>
          <a:bodyPr/>
          <a:lstStyle/>
          <a:p>
            <a:r>
              <a:rPr lang="en-US" dirty="0">
                <a:cs typeface="Calibri"/>
              </a:rPr>
              <a:t>Hansen's Disease: Household Contacts Variables</a:t>
            </a:r>
            <a:endParaRPr lang="en-US" dirty="0"/>
          </a:p>
        </p:txBody>
      </p:sp>
      <p:pic>
        <p:nvPicPr>
          <p:cNvPr id="12" name="Picture 11" descr="Displayed is a screenshot of the Household Contacts data sections within the draft Hansen's Disease MMG guide.  This section includes data elements: Household Contact Examined, Number of Household Contacts, Additional Cases, Household Contact Previously Diagnosed, Number of Household Contacts Previously Diagnosed, and Relationship to Known of Suspected Contact.">
            <a:extLst>
              <a:ext uri="{FF2B5EF4-FFF2-40B4-BE49-F238E27FC236}">
                <a16:creationId xmlns:a16="http://schemas.microsoft.com/office/drawing/2014/main" id="{48C756AB-26A2-480E-AA43-94BCD85DACAD}"/>
              </a:ext>
            </a:extLst>
          </p:cNvPr>
          <p:cNvPicPr>
            <a:picLocks noChangeAspect="1"/>
          </p:cNvPicPr>
          <p:nvPr/>
        </p:nvPicPr>
        <p:blipFill rotWithShape="1">
          <a:blip r:embed="rId3"/>
          <a:srcRect t="670" r="675" b="838"/>
          <a:stretch/>
        </p:blipFill>
        <p:spPr>
          <a:xfrm>
            <a:off x="955657" y="1562100"/>
            <a:ext cx="10280686" cy="3733800"/>
          </a:xfrm>
          <a:prstGeom prst="rect">
            <a:avLst/>
          </a:prstGeom>
        </p:spPr>
      </p:pic>
      <p:sp>
        <p:nvSpPr>
          <p:cNvPr id="13" name="TextBox 12">
            <a:extLst>
              <a:ext uri="{FF2B5EF4-FFF2-40B4-BE49-F238E27FC236}">
                <a16:creationId xmlns:a16="http://schemas.microsoft.com/office/drawing/2014/main" id="{27E78321-1CD3-4335-895A-B2B738DD51FD}"/>
              </a:ext>
            </a:extLst>
          </p:cNvPr>
          <p:cNvSpPr txBox="1"/>
          <p:nvPr/>
        </p:nvSpPr>
        <p:spPr>
          <a:xfrm>
            <a:off x="803258" y="5582270"/>
            <a:ext cx="10515600" cy="769441"/>
          </a:xfrm>
          <a:prstGeom prst="rect">
            <a:avLst/>
          </a:prstGeom>
          <a:noFill/>
        </p:spPr>
        <p:txBody>
          <a:bodyPr wrap="square" rtlCol="0">
            <a:spAutoFit/>
          </a:bodyPr>
          <a:lstStyle/>
          <a:p>
            <a:pPr>
              <a:spcBef>
                <a:spcPts val="600"/>
              </a:spcBef>
            </a:pPr>
            <a:r>
              <a:rPr lang="en-US" sz="2200" b="1" dirty="0"/>
              <a:t>Question for consideration: </a:t>
            </a:r>
            <a:r>
              <a:rPr lang="en-US" sz="2200" dirty="0"/>
              <a:t>Does your jurisdiction capture information about household contacts within a case record?  Or is this information captured elsewhere?  </a:t>
            </a:r>
          </a:p>
        </p:txBody>
      </p:sp>
      <p:sp>
        <p:nvSpPr>
          <p:cNvPr id="5" name="Slide Number Placeholder 2">
            <a:extLst>
              <a:ext uri="{FF2B5EF4-FFF2-40B4-BE49-F238E27FC236}">
                <a16:creationId xmlns:a16="http://schemas.microsoft.com/office/drawing/2014/main" id="{6734B10E-9655-4EE9-96C2-49DBA420AB0E}"/>
              </a:ext>
            </a:extLst>
          </p:cNvPr>
          <p:cNvSpPr txBox="1">
            <a:spLocks/>
          </p:cNvSpPr>
          <p:nvPr/>
        </p:nvSpPr>
        <p:spPr>
          <a:xfrm>
            <a:off x="11392887" y="6313134"/>
            <a:ext cx="614556" cy="366183"/>
          </a:xfrm>
          <a:prstGeom prst="rect">
            <a:avLst/>
          </a:prstGeom>
        </p:spPr>
        <p:txBody>
          <a:bodyPr vert="horz" lIns="91440" tIns="45720" rIns="91440" bIns="45720" rtlCol="0" anchor="ctr"/>
          <a:lstStyle>
            <a:defPPr>
              <a:defRPr lang="en-US"/>
            </a:defPPr>
            <a:lvl1pPr marL="0" algn="r" defTabSz="914400" rtl="0" eaLnBrk="1" latinLnBrk="0" hangingPunct="1">
              <a:defRPr sz="1067"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78"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457178" rtl="0" eaLnBrk="0" fontAlgn="base" latinLnBrk="0" hangingPunct="0">
                <a:lnSpc>
                  <a:spcPct val="100000"/>
                </a:lnSpc>
                <a:spcBef>
                  <a:spcPct val="0"/>
                </a:spcBef>
                <a:spcAft>
                  <a:spcPct val="0"/>
                </a:spcAft>
                <a:buClrTx/>
                <a:buSzTx/>
                <a:buFontTx/>
                <a:buNone/>
                <a:tabLst/>
                <a:defRPr/>
              </a:pPr>
              <a:t>38</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3735864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87BE3-1B13-4437-969A-646B1F70844A}"/>
              </a:ext>
            </a:extLst>
          </p:cNvPr>
          <p:cNvSpPr>
            <a:spLocks noGrp="1"/>
          </p:cNvSpPr>
          <p:nvPr>
            <p:ph type="title"/>
          </p:nvPr>
        </p:nvSpPr>
        <p:spPr>
          <a:xfrm>
            <a:off x="467590" y="365125"/>
            <a:ext cx="11328169" cy="1325563"/>
          </a:xfrm>
        </p:spPr>
        <p:txBody>
          <a:bodyPr/>
          <a:lstStyle/>
          <a:p>
            <a:r>
              <a:rPr lang="en-US" dirty="0"/>
              <a:t>Hansen’s Disease: Biopsy and Skin Smear Repeating Group</a:t>
            </a:r>
          </a:p>
        </p:txBody>
      </p:sp>
      <p:pic>
        <p:nvPicPr>
          <p:cNvPr id="6" name="Picture 5" descr="Displayed is a screenshot of the picklist for Skin Smear Interpretation within the draft Hansen's Disease MMG guide.">
            <a:extLst>
              <a:ext uri="{FF2B5EF4-FFF2-40B4-BE49-F238E27FC236}">
                <a16:creationId xmlns:a16="http://schemas.microsoft.com/office/drawing/2014/main" id="{953EAB61-FF97-4CA4-95EF-BA0EAA0AA071}"/>
              </a:ext>
            </a:extLst>
          </p:cNvPr>
          <p:cNvPicPr>
            <a:picLocks noChangeAspect="1"/>
          </p:cNvPicPr>
          <p:nvPr/>
        </p:nvPicPr>
        <p:blipFill rotWithShape="1">
          <a:blip r:embed="rId3"/>
          <a:srcRect r="25914"/>
          <a:stretch/>
        </p:blipFill>
        <p:spPr>
          <a:xfrm>
            <a:off x="7987876" y="3635566"/>
            <a:ext cx="3960545" cy="3003462"/>
          </a:xfrm>
          <a:prstGeom prst="rect">
            <a:avLst/>
          </a:prstGeom>
        </p:spPr>
      </p:pic>
      <p:cxnSp>
        <p:nvCxnSpPr>
          <p:cNvPr id="13" name="Connector: Elbow 12" descr="Arrow">
            <a:extLst>
              <a:ext uri="{FF2B5EF4-FFF2-40B4-BE49-F238E27FC236}">
                <a16:creationId xmlns:a16="http://schemas.microsoft.com/office/drawing/2014/main" id="{F4E49A52-864A-458D-9710-04311EB0C40C}"/>
              </a:ext>
            </a:extLst>
          </p:cNvPr>
          <p:cNvCxnSpPr>
            <a:cxnSpLocks/>
            <a:endCxn id="6" idx="0"/>
          </p:cNvCxnSpPr>
          <p:nvPr/>
        </p:nvCxnSpPr>
        <p:spPr>
          <a:xfrm rot="16200000" flipH="1">
            <a:off x="8988705" y="2656122"/>
            <a:ext cx="1432194" cy="526694"/>
          </a:xfrm>
          <a:prstGeom prst="bentConnector3">
            <a:avLst>
              <a:gd name="adj1" fmla="val 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descr="Displayed is a screenshot of the Diagnostic Repeating Group within the draft Hansen's Disease MMG guide.  This section includes data elements: Biopsy Interpretation, Skin Smear Interpretation, and Specimen Collection Date + Time.">
            <a:extLst>
              <a:ext uri="{FF2B5EF4-FFF2-40B4-BE49-F238E27FC236}">
                <a16:creationId xmlns:a16="http://schemas.microsoft.com/office/drawing/2014/main" id="{46DA7D00-D6A7-405C-B8D7-383A35FAF1B4}"/>
              </a:ext>
            </a:extLst>
          </p:cNvPr>
          <p:cNvPicPr>
            <a:picLocks noChangeAspect="1"/>
          </p:cNvPicPr>
          <p:nvPr/>
        </p:nvPicPr>
        <p:blipFill>
          <a:blip r:embed="rId4"/>
          <a:stretch>
            <a:fillRect/>
          </a:stretch>
        </p:blipFill>
        <p:spPr>
          <a:xfrm>
            <a:off x="138696" y="1480186"/>
            <a:ext cx="9302760" cy="1855604"/>
          </a:xfrm>
          <a:prstGeom prst="rect">
            <a:avLst/>
          </a:prstGeom>
        </p:spPr>
      </p:pic>
      <p:sp>
        <p:nvSpPr>
          <p:cNvPr id="7" name="Slide Number Placeholder 2">
            <a:extLst>
              <a:ext uri="{FF2B5EF4-FFF2-40B4-BE49-F238E27FC236}">
                <a16:creationId xmlns:a16="http://schemas.microsoft.com/office/drawing/2014/main" id="{95853AD0-2D11-4EA9-8F02-CA8F65598F95}"/>
              </a:ext>
            </a:extLst>
          </p:cNvPr>
          <p:cNvSpPr txBox="1">
            <a:spLocks/>
          </p:cNvSpPr>
          <p:nvPr/>
        </p:nvSpPr>
        <p:spPr>
          <a:xfrm>
            <a:off x="11392887" y="6313134"/>
            <a:ext cx="614556" cy="366183"/>
          </a:xfrm>
          <a:prstGeom prst="rect">
            <a:avLst/>
          </a:prstGeom>
        </p:spPr>
        <p:txBody>
          <a:bodyPr vert="horz" lIns="91440" tIns="45720" rIns="91440" bIns="45720" rtlCol="0" anchor="ctr"/>
          <a:lstStyle>
            <a:defPPr>
              <a:defRPr lang="en-US"/>
            </a:defPPr>
            <a:lvl1pPr marL="0" algn="r" defTabSz="914400" rtl="0" eaLnBrk="1" latinLnBrk="0" hangingPunct="1">
              <a:defRPr sz="1067"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78"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457178" rtl="0" eaLnBrk="0" fontAlgn="base" latinLnBrk="0" hangingPunct="0">
                <a:lnSpc>
                  <a:spcPct val="100000"/>
                </a:lnSpc>
                <a:spcBef>
                  <a:spcPct val="0"/>
                </a:spcBef>
                <a:spcAft>
                  <a:spcPct val="0"/>
                </a:spcAft>
                <a:buClrTx/>
                <a:buSzTx/>
                <a:buFontTx/>
                <a:buNone/>
                <a:tabLst/>
                <a:defRPr/>
              </a:pPr>
              <a:t>39</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2780764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64821B6-F0CF-574A-9F45-03DA964BA202}"/>
              </a:ext>
            </a:extLst>
          </p:cNvPr>
          <p:cNvSpPr>
            <a:spLocks noGrp="1"/>
          </p:cNvSpPr>
          <p:nvPr>
            <p:ph type="title"/>
          </p:nvPr>
        </p:nvSpPr>
        <p:spPr/>
        <p:txBody>
          <a:bodyPr>
            <a:normAutofit fontScale="90000"/>
          </a:bodyPr>
          <a:lstStyle/>
          <a:p>
            <a:pPr algn="ctr"/>
            <a:r>
              <a:rPr lang="en-US" dirty="0"/>
              <a:t>COVID-19 HL7 Data Implementation In-progress</a:t>
            </a:r>
          </a:p>
        </p:txBody>
      </p:sp>
      <p:sp>
        <p:nvSpPr>
          <p:cNvPr id="4" name="Slide Number Placeholder 3">
            <a:extLst>
              <a:ext uri="{FF2B5EF4-FFF2-40B4-BE49-F238E27FC236}">
                <a16:creationId xmlns:a16="http://schemas.microsoft.com/office/drawing/2014/main" id="{09643721-4B33-1341-B291-C2A0DF164B57}"/>
              </a:ext>
            </a:extLst>
          </p:cNvPr>
          <p:cNvSpPr>
            <a:spLocks noGrp="1"/>
          </p:cNvSpPr>
          <p:nvPr>
            <p:ph type="sldNum" sz="quarter" idx="4"/>
          </p:nvPr>
        </p:nvSpPr>
        <p:spPr/>
        <p:txBody>
          <a:bodyPr/>
          <a:lstStyle/>
          <a:p>
            <a:pPr defTabSz="457178" eaLnBrk="0" fontAlgn="base" hangingPunct="0">
              <a:spcBef>
                <a:spcPct val="0"/>
              </a:spcBef>
              <a:spcAft>
                <a:spcPct val="0"/>
              </a:spcAft>
              <a:defRPr/>
            </a:pPr>
            <a:fld id="{39D59B3E-F2E5-164E-B82C-1166B3CC2CE2}" type="slidenum">
              <a:rPr lang="en-US" altLang="en-US" b="1" smtClean="0">
                <a:solidFill>
                  <a:srgbClr val="28434E"/>
                </a:solidFill>
              </a:rPr>
              <a:pPr defTabSz="457178" eaLnBrk="0" fontAlgn="base" hangingPunct="0">
                <a:spcBef>
                  <a:spcPct val="0"/>
                </a:spcBef>
                <a:spcAft>
                  <a:spcPct val="0"/>
                </a:spcAft>
                <a:defRPr/>
              </a:pPr>
              <a:t>4</a:t>
            </a:fld>
            <a:endParaRPr lang="en-US" altLang="en-US" b="1" dirty="0">
              <a:solidFill>
                <a:srgbClr val="28434E"/>
              </a:solidFill>
            </a:endParaRPr>
          </a:p>
        </p:txBody>
      </p:sp>
      <p:sp>
        <p:nvSpPr>
          <p:cNvPr id="2" name="TextBox 1">
            <a:extLst>
              <a:ext uri="{FF2B5EF4-FFF2-40B4-BE49-F238E27FC236}">
                <a16:creationId xmlns:a16="http://schemas.microsoft.com/office/drawing/2014/main" id="{AB96FA29-CB95-474B-8C99-E0D69773FFC8}"/>
              </a:ext>
            </a:extLst>
          </p:cNvPr>
          <p:cNvSpPr txBox="1"/>
          <p:nvPr/>
        </p:nvSpPr>
        <p:spPr>
          <a:xfrm>
            <a:off x="10047138" y="5636025"/>
            <a:ext cx="1345749" cy="646331"/>
          </a:xfrm>
          <a:prstGeom prst="rect">
            <a:avLst/>
          </a:prstGeom>
          <a:noFill/>
        </p:spPr>
        <p:txBody>
          <a:bodyPr wrap="square" rtlCol="0">
            <a:spAutoFit/>
          </a:bodyPr>
          <a:lstStyle/>
          <a:p>
            <a:pPr defTabSz="457189">
              <a:defRPr/>
            </a:pPr>
            <a:r>
              <a:rPr lang="en-US" b="1" dirty="0">
                <a:solidFill>
                  <a:srgbClr val="28434E"/>
                </a:solidFill>
                <a:latin typeface="Calibri"/>
              </a:rPr>
              <a:t>Status as of 7/26/2022</a:t>
            </a:r>
          </a:p>
        </p:txBody>
      </p:sp>
      <p:pic>
        <p:nvPicPr>
          <p:cNvPr id="5" name="Picture 4" descr="As of July 22, 2022 we now have jurisdictions in various stages of &#10;COVID-19 HL7 Data implementation In Progress. &#10;implementing GenV2 for COVID-19, the modified COVID-19 MMG which ONLY includes Vaccine data (referred to as COVID Lite), and the full MMG. &#10;&#10;The map shown here is restricted to COVID-19 case reports sent through HL7 and shows the highest level of guide achievement for jurisdictions.&#10;&#10;Alaska, Oregon, Utah, Kansas, Idaho, Indiana, and Kentucky (in bright green) previously sending GenV2 messages are now sending the full MMG which includes vaccine data. &#10;&#10;Currently there are 5 jurisdictions including, Georgia, Florida, Illinois, Massachusetts, and New Jersey (in medium green) in production for COVID Lite, and 21 jurisdictions  (in light green) in production for GenV2 COVID. &#10;&#10;Currently, there are 7 jurisdictions, including Alabama, Connecticut, Michigan, Mississippi, Nebraska, Virginia, Wisconsin onboarding for COVID-19 MMG (in dark blue). Anticipate other states to be going into production soon.  &#10;Not show on the map are states participating in cohorts that started in February of 2021. &#10;We have 6 NBS states working on the full MMG (AL, ME, MS, NE, TN, VA). &#10;&#10;Also not shown on the map are states participating in cohorts that have recently kicked off. &#10;We have a Lyme/TBRD Cohort with 3 jurisdictions (GA, MN, NJ) kicked off 5/3&#10;&#10;Non-COVID related - &#10;non- COVID related -Not shown on the map is Washington now Onboarding for Genv2 MMG.&#10;&#10;&#10;">
            <a:extLst>
              <a:ext uri="{FF2B5EF4-FFF2-40B4-BE49-F238E27FC236}">
                <a16:creationId xmlns:a16="http://schemas.microsoft.com/office/drawing/2014/main" id="{DF60DD42-DFAE-49AE-A773-AAB46C3B5A3A}"/>
              </a:ext>
            </a:extLst>
          </p:cNvPr>
          <p:cNvPicPr>
            <a:picLocks noChangeAspect="1"/>
          </p:cNvPicPr>
          <p:nvPr/>
        </p:nvPicPr>
        <p:blipFill>
          <a:blip r:embed="rId3"/>
          <a:stretch>
            <a:fillRect/>
          </a:stretch>
        </p:blipFill>
        <p:spPr>
          <a:xfrm>
            <a:off x="341523" y="1096160"/>
            <a:ext cx="9560023" cy="5659034"/>
          </a:xfrm>
          <a:prstGeom prst="rect">
            <a:avLst/>
          </a:prstGeom>
        </p:spPr>
      </p:pic>
    </p:spTree>
    <p:extLst>
      <p:ext uri="{BB962C8B-B14F-4D97-AF65-F5344CB8AC3E}">
        <p14:creationId xmlns:p14="http://schemas.microsoft.com/office/powerpoint/2010/main" val="27934163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818DD9-AB26-4290-BC58-526B0912AE02}"/>
              </a:ext>
            </a:extLst>
          </p:cNvPr>
          <p:cNvSpPr>
            <a:spLocks noGrp="1"/>
          </p:cNvSpPr>
          <p:nvPr>
            <p:ph type="title" idx="4294967295"/>
          </p:nvPr>
        </p:nvSpPr>
        <p:spPr>
          <a:xfrm>
            <a:off x="576263" y="4097338"/>
            <a:ext cx="11006137" cy="7651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bg1"/>
                </a:solidFill>
                <a:effectLst/>
                <a:uLnTx/>
                <a:uFillTx/>
                <a:latin typeface="+mn-lt"/>
                <a:ea typeface="+mn-ea"/>
                <a:cs typeface="+mn-cs"/>
              </a:rPr>
              <a:t>Common Sections across MMGs</a:t>
            </a:r>
          </a:p>
        </p:txBody>
      </p:sp>
    </p:spTree>
    <p:extLst>
      <p:ext uri="{BB962C8B-B14F-4D97-AF65-F5344CB8AC3E}">
        <p14:creationId xmlns:p14="http://schemas.microsoft.com/office/powerpoint/2010/main" val="12958929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8B3EA4-1AB2-4F41-8440-D1DF2A8588DD}"/>
              </a:ext>
            </a:extLst>
          </p:cNvPr>
          <p:cNvSpPr>
            <a:spLocks noGrp="1"/>
          </p:cNvSpPr>
          <p:nvPr>
            <p:ph type="title"/>
          </p:nvPr>
        </p:nvSpPr>
        <p:spPr>
          <a:xfrm>
            <a:off x="839788" y="365126"/>
            <a:ext cx="10515600" cy="1071334"/>
          </a:xfrm>
        </p:spPr>
        <p:txBody>
          <a:bodyPr/>
          <a:lstStyle/>
          <a:p>
            <a:r>
              <a:rPr lang="en-US" dirty="0"/>
              <a:t>Clinical Manifestations</a:t>
            </a:r>
          </a:p>
        </p:txBody>
      </p:sp>
      <p:sp>
        <p:nvSpPr>
          <p:cNvPr id="2" name="Content Placeholder 1">
            <a:extLst>
              <a:ext uri="{FF2B5EF4-FFF2-40B4-BE49-F238E27FC236}">
                <a16:creationId xmlns:a16="http://schemas.microsoft.com/office/drawing/2014/main" id="{867DECD0-0CB9-46FF-B406-6ED3E78D7D62}"/>
              </a:ext>
            </a:extLst>
          </p:cNvPr>
          <p:cNvSpPr>
            <a:spLocks noGrp="1"/>
          </p:cNvSpPr>
          <p:nvPr>
            <p:ph sz="half" idx="2"/>
          </p:nvPr>
        </p:nvSpPr>
        <p:spPr>
          <a:xfrm>
            <a:off x="838200" y="1339000"/>
            <a:ext cx="10515600" cy="3985082"/>
          </a:xfrm>
        </p:spPr>
        <p:txBody>
          <a:bodyPr/>
          <a:lstStyle/>
          <a:p>
            <a:r>
              <a:rPr lang="en-US" b="0" dirty="0">
                <a:solidFill>
                  <a:schemeClr val="tx1"/>
                </a:solidFill>
              </a:rPr>
              <a:t>Leptospirosis captures the presence/absence of a variety of symptoms:</a:t>
            </a:r>
          </a:p>
          <a:p>
            <a:endParaRPr lang="en-US" b="0" dirty="0">
              <a:solidFill>
                <a:schemeClr val="tx1"/>
              </a:solidFill>
            </a:endParaRPr>
          </a:p>
          <a:p>
            <a:endParaRPr lang="en-US" b="0" dirty="0">
              <a:solidFill>
                <a:schemeClr val="tx1"/>
              </a:solidFill>
            </a:endParaRPr>
          </a:p>
          <a:p>
            <a:endParaRPr lang="en-US" b="0" dirty="0">
              <a:solidFill>
                <a:schemeClr val="tx1"/>
              </a:solidFill>
            </a:endParaRPr>
          </a:p>
          <a:p>
            <a:pPr marL="0" indent="0">
              <a:buNone/>
            </a:pPr>
            <a:endParaRPr lang="en-US" sz="1800" b="0" dirty="0">
              <a:solidFill>
                <a:schemeClr val="tx1"/>
              </a:solidFill>
            </a:endParaRPr>
          </a:p>
          <a:p>
            <a:r>
              <a:rPr lang="en-US" b="0" dirty="0">
                <a:solidFill>
                  <a:schemeClr val="tx1"/>
                </a:solidFill>
              </a:rPr>
              <a:t>Brucellosis also includes an onset date field for each symptom:</a:t>
            </a:r>
          </a:p>
          <a:p>
            <a:endParaRPr lang="en-US" b="0" dirty="0">
              <a:solidFill>
                <a:schemeClr val="tx1"/>
              </a:solidFill>
            </a:endParaRPr>
          </a:p>
        </p:txBody>
      </p:sp>
      <p:pic>
        <p:nvPicPr>
          <p:cNvPr id="15" name="Picture 14" descr="Displayed is a screenshot of the Clinical Manifestations Repeating Group within the draft leptospirosis MMG guide.  This section includes data elements: Clinical Manifestations and Clinical Manifestations Indicator. ">
            <a:extLst>
              <a:ext uri="{FF2B5EF4-FFF2-40B4-BE49-F238E27FC236}">
                <a16:creationId xmlns:a16="http://schemas.microsoft.com/office/drawing/2014/main" id="{55872A55-A745-4640-8B42-EB048B34CB0D}"/>
              </a:ext>
            </a:extLst>
          </p:cNvPr>
          <p:cNvPicPr>
            <a:picLocks noChangeAspect="1"/>
          </p:cNvPicPr>
          <p:nvPr/>
        </p:nvPicPr>
        <p:blipFill>
          <a:blip r:embed="rId3"/>
          <a:stretch>
            <a:fillRect/>
          </a:stretch>
        </p:blipFill>
        <p:spPr>
          <a:xfrm>
            <a:off x="231211" y="1742258"/>
            <a:ext cx="11729577" cy="1336152"/>
          </a:xfrm>
          <a:prstGeom prst="rect">
            <a:avLst/>
          </a:prstGeom>
        </p:spPr>
      </p:pic>
      <p:pic>
        <p:nvPicPr>
          <p:cNvPr id="17" name="Picture 16" descr="Displayed is a screenshot of the Clinical Manifestations Repeating Group within the draft brucellosis MMG guide.  This section includes data elements: Clinical Manifestations, Clinical Manifestations Indicator, and Date of Symptom Onset. ">
            <a:extLst>
              <a:ext uri="{FF2B5EF4-FFF2-40B4-BE49-F238E27FC236}">
                <a16:creationId xmlns:a16="http://schemas.microsoft.com/office/drawing/2014/main" id="{A0493754-D3DA-435A-9290-7F3D9A442197}"/>
              </a:ext>
            </a:extLst>
          </p:cNvPr>
          <p:cNvPicPr>
            <a:picLocks noChangeAspect="1"/>
          </p:cNvPicPr>
          <p:nvPr/>
        </p:nvPicPr>
        <p:blipFill>
          <a:blip r:embed="rId4"/>
          <a:stretch>
            <a:fillRect/>
          </a:stretch>
        </p:blipFill>
        <p:spPr>
          <a:xfrm>
            <a:off x="158662" y="3973230"/>
            <a:ext cx="11874674" cy="1698958"/>
          </a:xfrm>
          <a:prstGeom prst="rect">
            <a:avLst/>
          </a:prstGeom>
        </p:spPr>
      </p:pic>
      <p:sp>
        <p:nvSpPr>
          <p:cNvPr id="6" name="TextBox 5">
            <a:extLst>
              <a:ext uri="{FF2B5EF4-FFF2-40B4-BE49-F238E27FC236}">
                <a16:creationId xmlns:a16="http://schemas.microsoft.com/office/drawing/2014/main" id="{9926B013-1597-46FE-9758-AE88B65B4182}"/>
              </a:ext>
            </a:extLst>
          </p:cNvPr>
          <p:cNvSpPr txBox="1"/>
          <p:nvPr/>
        </p:nvSpPr>
        <p:spPr>
          <a:xfrm>
            <a:off x="838199" y="5834181"/>
            <a:ext cx="10515600" cy="769441"/>
          </a:xfrm>
          <a:prstGeom prst="rect">
            <a:avLst/>
          </a:prstGeom>
          <a:noFill/>
        </p:spPr>
        <p:txBody>
          <a:bodyPr wrap="square" rtlCol="0">
            <a:spAutoFit/>
          </a:bodyPr>
          <a:lstStyle/>
          <a:p>
            <a:pPr>
              <a:spcBef>
                <a:spcPts val="600"/>
              </a:spcBef>
            </a:pPr>
            <a:r>
              <a:rPr lang="en-US" sz="2200" b="1" dirty="0"/>
              <a:t>Question for consideration: </a:t>
            </a:r>
            <a:r>
              <a:rPr lang="en-US" sz="2200" dirty="0"/>
              <a:t>Is it feasible to capture the date of onset for each symptom?  Or does your jurisdiction primarily capture a single date of illness onset?</a:t>
            </a:r>
          </a:p>
        </p:txBody>
      </p:sp>
      <p:sp>
        <p:nvSpPr>
          <p:cNvPr id="7" name="Slide Number Placeholder 2">
            <a:extLst>
              <a:ext uri="{FF2B5EF4-FFF2-40B4-BE49-F238E27FC236}">
                <a16:creationId xmlns:a16="http://schemas.microsoft.com/office/drawing/2014/main" id="{636FC8FB-0FF4-4020-A407-864844F96914}"/>
              </a:ext>
            </a:extLst>
          </p:cNvPr>
          <p:cNvSpPr txBox="1">
            <a:spLocks/>
          </p:cNvSpPr>
          <p:nvPr/>
        </p:nvSpPr>
        <p:spPr>
          <a:xfrm>
            <a:off x="11392887" y="6313134"/>
            <a:ext cx="614556" cy="366183"/>
          </a:xfrm>
          <a:prstGeom prst="rect">
            <a:avLst/>
          </a:prstGeom>
        </p:spPr>
        <p:txBody>
          <a:bodyPr vert="horz" lIns="91440" tIns="45720" rIns="91440" bIns="45720" rtlCol="0" anchor="ctr"/>
          <a:lstStyle>
            <a:defPPr>
              <a:defRPr lang="en-US"/>
            </a:defPPr>
            <a:lvl1pPr marL="0" algn="r" defTabSz="914400" rtl="0" eaLnBrk="1" latinLnBrk="0" hangingPunct="1">
              <a:defRPr sz="1067"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78"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457178" rtl="0" eaLnBrk="0" fontAlgn="base" latinLnBrk="0" hangingPunct="0">
                <a:lnSpc>
                  <a:spcPct val="100000"/>
                </a:lnSpc>
                <a:spcBef>
                  <a:spcPct val="0"/>
                </a:spcBef>
                <a:spcAft>
                  <a:spcPct val="0"/>
                </a:spcAft>
                <a:buClrTx/>
                <a:buSzTx/>
                <a:buFontTx/>
                <a:buNone/>
                <a:tabLst/>
                <a:defRPr/>
              </a:pPr>
              <a:t>41</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19076661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8B3EA4-1AB2-4F41-8440-D1DF2A8588DD}"/>
              </a:ext>
            </a:extLst>
          </p:cNvPr>
          <p:cNvSpPr>
            <a:spLocks noGrp="1"/>
          </p:cNvSpPr>
          <p:nvPr>
            <p:ph type="title"/>
          </p:nvPr>
        </p:nvSpPr>
        <p:spPr>
          <a:xfrm>
            <a:off x="839788" y="365126"/>
            <a:ext cx="10515600" cy="920336"/>
          </a:xfrm>
        </p:spPr>
        <p:txBody>
          <a:bodyPr/>
          <a:lstStyle/>
          <a:p>
            <a:r>
              <a:rPr lang="en-US" dirty="0"/>
              <a:t>Treatment and Post Exposure Prophylaxis (PEP)</a:t>
            </a:r>
          </a:p>
        </p:txBody>
      </p:sp>
      <p:sp>
        <p:nvSpPr>
          <p:cNvPr id="8" name="TextBox 7">
            <a:extLst>
              <a:ext uri="{FF2B5EF4-FFF2-40B4-BE49-F238E27FC236}">
                <a16:creationId xmlns:a16="http://schemas.microsoft.com/office/drawing/2014/main" id="{480128A1-4138-4A5D-9A95-BE0FED00ADC1}"/>
              </a:ext>
            </a:extLst>
          </p:cNvPr>
          <p:cNvSpPr txBox="1"/>
          <p:nvPr/>
        </p:nvSpPr>
        <p:spPr>
          <a:xfrm>
            <a:off x="384048" y="1381850"/>
            <a:ext cx="3657600" cy="5165517"/>
          </a:xfrm>
          <a:prstGeom prst="rect">
            <a:avLst/>
          </a:prstGeom>
          <a:noFill/>
          <a:ln w="19050">
            <a:solidFill>
              <a:srgbClr val="016A70"/>
            </a:solidFill>
          </a:ln>
        </p:spPr>
        <p:txBody>
          <a:bodyPr wrap="square" rtlCol="0">
            <a:spAutoFit/>
          </a:bodyPr>
          <a:lstStyle/>
          <a:p>
            <a:pPr>
              <a:spcBef>
                <a:spcPts val="200"/>
              </a:spcBef>
            </a:pPr>
            <a:r>
              <a:rPr lang="en-US" sz="2000" b="1" dirty="0">
                <a:solidFill>
                  <a:srgbClr val="016A70"/>
                </a:solidFill>
              </a:rPr>
              <a:t>Brucellosis</a:t>
            </a:r>
            <a:endParaRPr lang="en-US" sz="2000" dirty="0">
              <a:solidFill>
                <a:srgbClr val="016A70"/>
              </a:solidFill>
            </a:endParaRPr>
          </a:p>
          <a:p>
            <a:pPr marL="285750" indent="-285750">
              <a:spcBef>
                <a:spcPts val="200"/>
              </a:spcBef>
              <a:buFont typeface="Arial" panose="020B0604020202020204" pitchFamily="34" charset="0"/>
              <a:buChar char="•"/>
            </a:pPr>
            <a:r>
              <a:rPr lang="en-US" dirty="0"/>
              <a:t>Did subject receive any antimicrobials for this illness or following exposure?</a:t>
            </a:r>
          </a:p>
          <a:p>
            <a:pPr>
              <a:spcBef>
                <a:spcPts val="200"/>
              </a:spcBef>
            </a:pPr>
            <a:endParaRPr lang="en-US" dirty="0"/>
          </a:p>
          <a:p>
            <a:pPr marL="285750" indent="-285750">
              <a:spcBef>
                <a:spcPts val="200"/>
              </a:spcBef>
              <a:buFont typeface="Arial" panose="020B0604020202020204" pitchFamily="34" charset="0"/>
              <a:buChar char="•"/>
            </a:pPr>
            <a:r>
              <a:rPr lang="en-US" dirty="0"/>
              <a:t>Repeating group for all antimicrobials taken:</a:t>
            </a:r>
          </a:p>
          <a:p>
            <a:pPr marL="742950" lvl="1" indent="-285750">
              <a:spcBef>
                <a:spcPts val="200"/>
              </a:spcBef>
              <a:buFont typeface="Arial" panose="020B0604020202020204" pitchFamily="34" charset="0"/>
              <a:buChar char="•"/>
            </a:pPr>
            <a:r>
              <a:rPr lang="en-US" dirty="0"/>
              <a:t>Treatment or Prophylaxis?</a:t>
            </a:r>
          </a:p>
          <a:p>
            <a:pPr marL="1200150" lvl="2" indent="-285750">
              <a:spcBef>
                <a:spcPts val="200"/>
              </a:spcBef>
              <a:buFont typeface="Arial" panose="020B0604020202020204" pitchFamily="34" charset="0"/>
              <a:buChar char="•"/>
            </a:pPr>
            <a:r>
              <a:rPr lang="en-US" dirty="0"/>
              <a:t>Antimicrobial Name</a:t>
            </a:r>
          </a:p>
          <a:p>
            <a:pPr marL="1200150" lvl="2" indent="-285750">
              <a:spcBef>
                <a:spcPts val="200"/>
              </a:spcBef>
              <a:buFont typeface="Arial" panose="020B0604020202020204" pitchFamily="34" charset="0"/>
              <a:buChar char="•"/>
            </a:pPr>
            <a:r>
              <a:rPr lang="en-US" dirty="0"/>
              <a:t>Dose Administered</a:t>
            </a:r>
          </a:p>
          <a:p>
            <a:pPr marL="1200150" lvl="2" indent="-285750">
              <a:spcBef>
                <a:spcPts val="200"/>
              </a:spcBef>
              <a:buFont typeface="Arial" panose="020B0604020202020204" pitchFamily="34" charset="0"/>
              <a:buChar char="•"/>
            </a:pPr>
            <a:r>
              <a:rPr lang="en-US" dirty="0"/>
              <a:t>Dose Units</a:t>
            </a:r>
          </a:p>
          <a:p>
            <a:pPr marL="1200150" lvl="2" indent="-285750">
              <a:spcBef>
                <a:spcPts val="200"/>
              </a:spcBef>
              <a:buFont typeface="Arial" panose="020B0604020202020204" pitchFamily="34" charset="0"/>
              <a:buChar char="•"/>
            </a:pPr>
            <a:r>
              <a:rPr lang="en-US" dirty="0"/>
              <a:t>Start Date</a:t>
            </a:r>
          </a:p>
          <a:p>
            <a:pPr marL="1200150" lvl="2" indent="-285750">
              <a:spcBef>
                <a:spcPts val="200"/>
              </a:spcBef>
              <a:buFont typeface="Arial" panose="020B0604020202020204" pitchFamily="34" charset="0"/>
              <a:buChar char="•"/>
            </a:pPr>
            <a:r>
              <a:rPr lang="en-US" dirty="0"/>
              <a:t>End Date</a:t>
            </a:r>
          </a:p>
          <a:p>
            <a:pPr marL="1200150" lvl="2" indent="-285750">
              <a:spcBef>
                <a:spcPts val="200"/>
              </a:spcBef>
              <a:buFont typeface="Arial" panose="020B0604020202020204" pitchFamily="34" charset="0"/>
              <a:buChar char="•"/>
            </a:pPr>
            <a:r>
              <a:rPr lang="en-US" dirty="0"/>
              <a:t>Duration (days)</a:t>
            </a:r>
          </a:p>
          <a:p>
            <a:pPr marL="1200150" lvl="2" indent="-285750">
              <a:spcBef>
                <a:spcPts val="200"/>
              </a:spcBef>
              <a:buFont typeface="Arial" panose="020B0604020202020204" pitchFamily="34" charset="0"/>
              <a:buChar char="•"/>
            </a:pPr>
            <a:r>
              <a:rPr lang="en-US" dirty="0"/>
              <a:t>Completed Course?</a:t>
            </a:r>
          </a:p>
          <a:p>
            <a:pPr marL="1200150" lvl="2" indent="-285750">
              <a:spcBef>
                <a:spcPts val="200"/>
              </a:spcBef>
              <a:buFont typeface="Arial" panose="020B0604020202020204" pitchFamily="34" charset="0"/>
              <a:buChar char="•"/>
            </a:pPr>
            <a:r>
              <a:rPr lang="en-US" dirty="0"/>
              <a:t>Reason not Completed</a:t>
            </a:r>
          </a:p>
          <a:p>
            <a:pPr marL="1200150" lvl="2" indent="-285750">
              <a:spcBef>
                <a:spcPts val="200"/>
              </a:spcBef>
              <a:buFont typeface="Arial" panose="020B0604020202020204" pitchFamily="34" charset="0"/>
              <a:buChar char="•"/>
            </a:pPr>
            <a:endParaRPr lang="en-US" dirty="0"/>
          </a:p>
        </p:txBody>
      </p:sp>
      <p:sp>
        <p:nvSpPr>
          <p:cNvPr id="10" name="TextBox 9">
            <a:extLst>
              <a:ext uri="{FF2B5EF4-FFF2-40B4-BE49-F238E27FC236}">
                <a16:creationId xmlns:a16="http://schemas.microsoft.com/office/drawing/2014/main" id="{07FB8C5E-6599-4463-9B41-249174534BA2}"/>
              </a:ext>
            </a:extLst>
          </p:cNvPr>
          <p:cNvSpPr txBox="1"/>
          <p:nvPr/>
        </p:nvSpPr>
        <p:spPr>
          <a:xfrm>
            <a:off x="4267200" y="1381850"/>
            <a:ext cx="3657600" cy="5166360"/>
          </a:xfrm>
          <a:prstGeom prst="rect">
            <a:avLst/>
          </a:prstGeom>
          <a:noFill/>
          <a:ln w="19050">
            <a:solidFill>
              <a:srgbClr val="016A70"/>
            </a:solidFill>
          </a:ln>
        </p:spPr>
        <p:txBody>
          <a:bodyPr wrap="square" rtlCol="0">
            <a:spAutoFit/>
          </a:bodyPr>
          <a:lstStyle/>
          <a:p>
            <a:r>
              <a:rPr lang="en-US" sz="2000" b="1" dirty="0">
                <a:solidFill>
                  <a:srgbClr val="016A70"/>
                </a:solidFill>
              </a:rPr>
              <a:t>Hansen’s Disease</a:t>
            </a:r>
          </a:p>
          <a:p>
            <a:pPr marL="285750" indent="-285750">
              <a:spcBef>
                <a:spcPts val="200"/>
              </a:spcBef>
              <a:spcAft>
                <a:spcPts val="600"/>
              </a:spcAft>
              <a:buFont typeface="Arial" panose="020B0604020202020204" pitchFamily="34" charset="0"/>
              <a:buChar char="•"/>
            </a:pPr>
            <a:endParaRPr lang="en-US" dirty="0"/>
          </a:p>
          <a:p>
            <a:pPr marL="285750" indent="-285750">
              <a:spcBef>
                <a:spcPts val="200"/>
              </a:spcBef>
              <a:spcAft>
                <a:spcPts val="600"/>
              </a:spcAft>
              <a:buFont typeface="Arial" panose="020B0604020202020204" pitchFamily="34" charset="0"/>
              <a:buChar char="•"/>
            </a:pPr>
            <a:endParaRPr lang="en-US" dirty="0"/>
          </a:p>
          <a:p>
            <a:pPr marL="285750" indent="-285750">
              <a:spcBef>
                <a:spcPts val="200"/>
              </a:spcBef>
              <a:spcAft>
                <a:spcPts val="600"/>
              </a:spcAft>
              <a:buFont typeface="Arial" panose="020B0604020202020204" pitchFamily="34" charset="0"/>
              <a:buChar char="•"/>
            </a:pPr>
            <a:endParaRPr lang="en-US" dirty="0"/>
          </a:p>
          <a:p>
            <a:pPr marL="285750" indent="-285750">
              <a:spcBef>
                <a:spcPts val="200"/>
              </a:spcBef>
              <a:spcAft>
                <a:spcPts val="600"/>
              </a:spcAft>
              <a:buFont typeface="Arial" panose="020B0604020202020204" pitchFamily="34" charset="0"/>
              <a:buChar char="•"/>
            </a:pPr>
            <a:r>
              <a:rPr lang="en-US" dirty="0"/>
              <a:t>Repeating group for all antimicrobials taken by case subject OR household contact:</a:t>
            </a:r>
          </a:p>
          <a:p>
            <a:pPr marL="742950" lvl="1" indent="-285750">
              <a:spcBef>
                <a:spcPts val="200"/>
              </a:spcBef>
              <a:buFont typeface="Arial" panose="020B0604020202020204" pitchFamily="34" charset="0"/>
              <a:buChar char="•"/>
            </a:pPr>
            <a:r>
              <a:rPr lang="en-US" dirty="0"/>
              <a:t>Treatment or Prophylaxis?</a:t>
            </a:r>
          </a:p>
          <a:p>
            <a:pPr marL="1200150" lvl="2" indent="-285750">
              <a:spcBef>
                <a:spcPts val="200"/>
              </a:spcBef>
              <a:buFont typeface="Arial" panose="020B0604020202020204" pitchFamily="34" charset="0"/>
              <a:buChar char="•"/>
            </a:pPr>
            <a:r>
              <a:rPr lang="en-US" dirty="0"/>
              <a:t>Recipient of medication</a:t>
            </a:r>
          </a:p>
          <a:p>
            <a:pPr marL="1200150" lvl="2" indent="-285750">
              <a:spcBef>
                <a:spcPts val="200"/>
              </a:spcBef>
              <a:buFont typeface="Arial" panose="020B0604020202020204" pitchFamily="34" charset="0"/>
              <a:buChar char="•"/>
            </a:pPr>
            <a:r>
              <a:rPr lang="en-US" dirty="0"/>
              <a:t>Antimicrobial Name</a:t>
            </a:r>
          </a:p>
          <a:p>
            <a:pPr marL="1200150" lvl="2" indent="-285750">
              <a:spcBef>
                <a:spcPts val="200"/>
              </a:spcBef>
              <a:buFont typeface="Arial" panose="020B0604020202020204" pitchFamily="34" charset="0"/>
              <a:buChar char="•"/>
            </a:pPr>
            <a:r>
              <a:rPr lang="en-US" dirty="0"/>
              <a:t>Frequency Administered</a:t>
            </a:r>
          </a:p>
          <a:p>
            <a:pPr marL="1200150" lvl="2" indent="-285750">
              <a:spcBef>
                <a:spcPts val="200"/>
              </a:spcBef>
              <a:buFont typeface="Arial" panose="020B0604020202020204" pitchFamily="34" charset="0"/>
              <a:buChar char="•"/>
            </a:pPr>
            <a:r>
              <a:rPr lang="en-US" dirty="0"/>
              <a:t>Frequency Units</a:t>
            </a:r>
          </a:p>
          <a:p>
            <a:pPr marL="1200150" lvl="2" indent="-285750">
              <a:spcBef>
                <a:spcPts val="200"/>
              </a:spcBef>
              <a:buFont typeface="Arial" panose="020B0604020202020204" pitchFamily="34" charset="0"/>
              <a:buChar char="•"/>
            </a:pPr>
            <a:r>
              <a:rPr lang="en-US" dirty="0"/>
              <a:t>Start Date</a:t>
            </a:r>
          </a:p>
          <a:p>
            <a:pPr marL="1200150" lvl="2" indent="-285750">
              <a:spcBef>
                <a:spcPts val="200"/>
              </a:spcBef>
              <a:buFont typeface="Arial" panose="020B0604020202020204" pitchFamily="34" charset="0"/>
              <a:buChar char="•"/>
            </a:pPr>
            <a:r>
              <a:rPr lang="en-US" dirty="0"/>
              <a:t>End Date</a:t>
            </a:r>
          </a:p>
          <a:p>
            <a:pPr marL="1200150" lvl="2" indent="-285750">
              <a:spcBef>
                <a:spcPts val="200"/>
              </a:spcBef>
              <a:buFont typeface="Arial" panose="020B0604020202020204" pitchFamily="34" charset="0"/>
              <a:buChar char="•"/>
            </a:pPr>
            <a:r>
              <a:rPr lang="en-US" dirty="0"/>
              <a:t>Duration </a:t>
            </a:r>
          </a:p>
          <a:p>
            <a:pPr marL="1200150" lvl="2" indent="-285750">
              <a:spcBef>
                <a:spcPts val="200"/>
              </a:spcBef>
              <a:buFont typeface="Arial" panose="020B0604020202020204" pitchFamily="34" charset="0"/>
              <a:buChar char="•"/>
            </a:pPr>
            <a:r>
              <a:rPr lang="en-US" dirty="0"/>
              <a:t>Duration Units</a:t>
            </a:r>
            <a:endParaRPr lang="en-US" b="1" dirty="0">
              <a:solidFill>
                <a:srgbClr val="016A70"/>
              </a:solidFill>
            </a:endParaRPr>
          </a:p>
        </p:txBody>
      </p:sp>
      <p:sp>
        <p:nvSpPr>
          <p:cNvPr id="11" name="TextBox 10">
            <a:extLst>
              <a:ext uri="{FF2B5EF4-FFF2-40B4-BE49-F238E27FC236}">
                <a16:creationId xmlns:a16="http://schemas.microsoft.com/office/drawing/2014/main" id="{EA014A92-A6D9-4F60-A642-610CA003BB74}"/>
              </a:ext>
            </a:extLst>
          </p:cNvPr>
          <p:cNvSpPr txBox="1"/>
          <p:nvPr/>
        </p:nvSpPr>
        <p:spPr>
          <a:xfrm>
            <a:off x="8150352" y="1381850"/>
            <a:ext cx="3657600" cy="5165517"/>
          </a:xfrm>
          <a:prstGeom prst="rect">
            <a:avLst/>
          </a:prstGeom>
          <a:noFill/>
          <a:ln w="19050">
            <a:solidFill>
              <a:srgbClr val="016A70"/>
            </a:solidFill>
          </a:ln>
        </p:spPr>
        <p:txBody>
          <a:bodyPr wrap="square" rtlCol="0">
            <a:spAutoFit/>
          </a:bodyPr>
          <a:lstStyle/>
          <a:p>
            <a:r>
              <a:rPr lang="en-US" sz="2000" b="1" dirty="0">
                <a:solidFill>
                  <a:srgbClr val="016A70"/>
                </a:solidFill>
              </a:rPr>
              <a:t>Leptospirosis</a:t>
            </a:r>
          </a:p>
          <a:p>
            <a:pPr marL="285750" indent="-285750">
              <a:spcBef>
                <a:spcPts val="200"/>
              </a:spcBef>
              <a:buFont typeface="Arial" panose="020B0604020202020204" pitchFamily="34" charset="0"/>
              <a:buChar char="•"/>
            </a:pPr>
            <a:r>
              <a:rPr lang="en-US" dirty="0"/>
              <a:t>Were antimicrobials prescribed or administered to the patient for this illness?</a:t>
            </a:r>
          </a:p>
          <a:p>
            <a:pPr>
              <a:spcBef>
                <a:spcPts val="200"/>
              </a:spcBef>
            </a:pPr>
            <a:endParaRPr lang="en-US" dirty="0"/>
          </a:p>
          <a:p>
            <a:pPr marL="285750" indent="-285750">
              <a:spcBef>
                <a:spcPts val="200"/>
              </a:spcBef>
              <a:buFont typeface="Arial" panose="020B0604020202020204" pitchFamily="34" charset="0"/>
              <a:buChar char="•"/>
            </a:pPr>
            <a:r>
              <a:rPr lang="en-US" dirty="0"/>
              <a:t>Repeating group for all antimicrobials taken:</a:t>
            </a:r>
          </a:p>
          <a:p>
            <a:pPr marL="742950" lvl="1" indent="-285750">
              <a:spcBef>
                <a:spcPts val="200"/>
              </a:spcBef>
              <a:buFont typeface="Arial" panose="020B0604020202020204" pitchFamily="34" charset="0"/>
              <a:buChar char="•"/>
            </a:pPr>
            <a:r>
              <a:rPr lang="en-US" dirty="0"/>
              <a:t>Antimicrobial Name</a:t>
            </a:r>
          </a:p>
          <a:p>
            <a:pPr marL="742950" lvl="1" indent="-285750">
              <a:spcBef>
                <a:spcPts val="200"/>
              </a:spcBef>
              <a:buFont typeface="Arial" panose="020B0604020202020204" pitchFamily="34" charset="0"/>
              <a:buChar char="•"/>
            </a:pPr>
            <a:r>
              <a:rPr lang="en-US" dirty="0"/>
              <a:t>Start Date</a:t>
            </a:r>
          </a:p>
          <a:p>
            <a:pPr marL="742950" lvl="1" indent="-285750">
              <a:spcBef>
                <a:spcPts val="200"/>
              </a:spcBef>
              <a:buFont typeface="Arial" panose="020B0604020202020204" pitchFamily="34" charset="0"/>
              <a:buChar char="•"/>
            </a:pPr>
            <a:endParaRPr lang="en-US" dirty="0"/>
          </a:p>
          <a:p>
            <a:pPr marL="742950" lvl="1" indent="-285750">
              <a:spcBef>
                <a:spcPts val="200"/>
              </a:spcBef>
              <a:buFont typeface="Arial" panose="020B0604020202020204" pitchFamily="34" charset="0"/>
              <a:buChar char="•"/>
            </a:pPr>
            <a:endParaRPr lang="en-US" dirty="0"/>
          </a:p>
          <a:p>
            <a:pPr marL="742950" lvl="1" indent="-285750">
              <a:spcBef>
                <a:spcPts val="200"/>
              </a:spcBef>
              <a:buFont typeface="Arial" panose="020B0604020202020204" pitchFamily="34" charset="0"/>
              <a:buChar char="•"/>
            </a:pPr>
            <a:endParaRPr lang="en-US" dirty="0"/>
          </a:p>
          <a:p>
            <a:pPr marL="742950" lvl="1" indent="-285750">
              <a:spcBef>
                <a:spcPts val="200"/>
              </a:spcBef>
              <a:buFont typeface="Arial" panose="020B0604020202020204" pitchFamily="34" charset="0"/>
              <a:buChar char="•"/>
            </a:pPr>
            <a:endParaRPr lang="en-US" dirty="0"/>
          </a:p>
          <a:p>
            <a:pPr marL="742950" lvl="1" indent="-285750">
              <a:spcBef>
                <a:spcPts val="200"/>
              </a:spcBef>
              <a:buFont typeface="Arial" panose="020B0604020202020204" pitchFamily="34" charset="0"/>
              <a:buChar char="•"/>
            </a:pPr>
            <a:endParaRPr lang="en-US" dirty="0"/>
          </a:p>
          <a:p>
            <a:pPr marL="742950" lvl="1" indent="-285750">
              <a:spcBef>
                <a:spcPts val="200"/>
              </a:spcBef>
              <a:buFont typeface="Arial" panose="020B0604020202020204" pitchFamily="34" charset="0"/>
              <a:buChar char="•"/>
            </a:pPr>
            <a:endParaRPr lang="en-US" dirty="0"/>
          </a:p>
          <a:p>
            <a:pPr marL="742950" lvl="1" indent="-285750">
              <a:spcBef>
                <a:spcPts val="200"/>
              </a:spcBef>
              <a:buFont typeface="Arial" panose="020B0604020202020204" pitchFamily="34" charset="0"/>
              <a:buChar char="•"/>
            </a:pPr>
            <a:endParaRPr lang="en-US" dirty="0"/>
          </a:p>
          <a:p>
            <a:pPr marL="742950" lvl="1" indent="-285750">
              <a:spcBef>
                <a:spcPts val="200"/>
              </a:spcBef>
              <a:buFont typeface="Arial" panose="020B0604020202020204" pitchFamily="34" charset="0"/>
              <a:buChar char="•"/>
            </a:pPr>
            <a:endParaRPr lang="en-US" dirty="0"/>
          </a:p>
        </p:txBody>
      </p:sp>
      <p:sp>
        <p:nvSpPr>
          <p:cNvPr id="7" name="Slide Number Placeholder 2">
            <a:extLst>
              <a:ext uri="{FF2B5EF4-FFF2-40B4-BE49-F238E27FC236}">
                <a16:creationId xmlns:a16="http://schemas.microsoft.com/office/drawing/2014/main" id="{26E851E5-E087-4E7F-8EBA-02EA2E5EBA6C}"/>
              </a:ext>
            </a:extLst>
          </p:cNvPr>
          <p:cNvSpPr txBox="1">
            <a:spLocks/>
          </p:cNvSpPr>
          <p:nvPr/>
        </p:nvSpPr>
        <p:spPr>
          <a:xfrm>
            <a:off x="11500674" y="6364275"/>
            <a:ext cx="614556" cy="366183"/>
          </a:xfrm>
          <a:prstGeom prst="rect">
            <a:avLst/>
          </a:prstGeom>
        </p:spPr>
        <p:txBody>
          <a:bodyPr vert="horz" lIns="91440" tIns="45720" rIns="91440" bIns="45720" rtlCol="0" anchor="ctr"/>
          <a:lstStyle>
            <a:defPPr>
              <a:defRPr lang="en-US"/>
            </a:defPPr>
            <a:lvl1pPr marL="0" algn="r" defTabSz="914400" rtl="0" eaLnBrk="1" latinLnBrk="0" hangingPunct="1">
              <a:defRPr sz="1067"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78"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457178" rtl="0" eaLnBrk="0" fontAlgn="base" latinLnBrk="0" hangingPunct="0">
                <a:lnSpc>
                  <a:spcPct val="100000"/>
                </a:lnSpc>
                <a:spcBef>
                  <a:spcPct val="0"/>
                </a:spcBef>
                <a:spcAft>
                  <a:spcPct val="0"/>
                </a:spcAft>
                <a:buClrTx/>
                <a:buSzTx/>
                <a:buFontTx/>
                <a:buNone/>
                <a:tabLst/>
                <a:defRPr/>
              </a:pPr>
              <a:t>42</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28942509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0CF3F-0E4A-40E2-A39A-A8AB3D5B896D}"/>
              </a:ext>
            </a:extLst>
          </p:cNvPr>
          <p:cNvSpPr>
            <a:spLocks noGrp="1"/>
          </p:cNvSpPr>
          <p:nvPr>
            <p:ph type="title"/>
          </p:nvPr>
        </p:nvSpPr>
        <p:spPr/>
        <p:txBody>
          <a:bodyPr/>
          <a:lstStyle/>
          <a:p>
            <a:r>
              <a:rPr lang="en-US" dirty="0"/>
              <a:t>Treatment and Post Exposure Prophylaxis (PEP)</a:t>
            </a:r>
          </a:p>
        </p:txBody>
      </p:sp>
      <p:sp>
        <p:nvSpPr>
          <p:cNvPr id="10" name="Content Placeholder 9">
            <a:extLst>
              <a:ext uri="{FF2B5EF4-FFF2-40B4-BE49-F238E27FC236}">
                <a16:creationId xmlns:a16="http://schemas.microsoft.com/office/drawing/2014/main" id="{20B0172D-7FB1-42BD-B0CB-E9DA0355DE44}"/>
              </a:ext>
            </a:extLst>
          </p:cNvPr>
          <p:cNvSpPr>
            <a:spLocks noGrp="1"/>
          </p:cNvSpPr>
          <p:nvPr>
            <p:ph sz="half" idx="2"/>
          </p:nvPr>
        </p:nvSpPr>
        <p:spPr>
          <a:xfrm>
            <a:off x="836612" y="1452944"/>
            <a:ext cx="10279316" cy="475488"/>
          </a:xfrm>
        </p:spPr>
        <p:txBody>
          <a:bodyPr/>
          <a:lstStyle/>
          <a:p>
            <a:r>
              <a:rPr lang="en-US" dirty="0"/>
              <a:t>Example of Brucellosis Repeating Group</a:t>
            </a:r>
          </a:p>
        </p:txBody>
      </p:sp>
      <p:pic>
        <p:nvPicPr>
          <p:cNvPr id="6" name="Picture 5" descr="Displayed is a screenshot of an example of the Treatment and Prophylaxis Repeating Group within the draft brucellosis MMG guide.">
            <a:extLst>
              <a:ext uri="{FF2B5EF4-FFF2-40B4-BE49-F238E27FC236}">
                <a16:creationId xmlns:a16="http://schemas.microsoft.com/office/drawing/2014/main" id="{B2C3429F-E189-40B3-B535-140745822448}"/>
              </a:ext>
            </a:extLst>
          </p:cNvPr>
          <p:cNvPicPr>
            <a:picLocks noChangeAspect="1"/>
          </p:cNvPicPr>
          <p:nvPr/>
        </p:nvPicPr>
        <p:blipFill rotWithShape="1">
          <a:blip r:embed="rId2"/>
          <a:srcRect t="1" r="6320" b="31526"/>
          <a:stretch/>
        </p:blipFill>
        <p:spPr>
          <a:xfrm>
            <a:off x="166012" y="1928433"/>
            <a:ext cx="11620515" cy="3780036"/>
          </a:xfrm>
          <a:prstGeom prst="rect">
            <a:avLst/>
          </a:prstGeom>
        </p:spPr>
      </p:pic>
      <p:cxnSp>
        <p:nvCxnSpPr>
          <p:cNvPr id="8" name="Straight Arrow Connector 7" descr="Arrow">
            <a:extLst>
              <a:ext uri="{FF2B5EF4-FFF2-40B4-BE49-F238E27FC236}">
                <a16:creationId xmlns:a16="http://schemas.microsoft.com/office/drawing/2014/main" id="{B7BF153C-51B7-42EE-A24C-BF1C2C151BED}"/>
              </a:ext>
            </a:extLst>
          </p:cNvPr>
          <p:cNvCxnSpPr>
            <a:cxnSpLocks/>
          </p:cNvCxnSpPr>
          <p:nvPr/>
        </p:nvCxnSpPr>
        <p:spPr>
          <a:xfrm flipH="1" flipV="1">
            <a:off x="10756303" y="2407920"/>
            <a:ext cx="536448" cy="0"/>
          </a:xfrm>
          <a:prstGeom prst="straightConnector1">
            <a:avLst/>
          </a:prstGeom>
          <a:ln w="57150">
            <a:solidFill>
              <a:srgbClr val="016A7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descr="Arrow">
            <a:extLst>
              <a:ext uri="{FF2B5EF4-FFF2-40B4-BE49-F238E27FC236}">
                <a16:creationId xmlns:a16="http://schemas.microsoft.com/office/drawing/2014/main" id="{A2765A13-6734-4C4A-BE68-4A268CB71F70}"/>
              </a:ext>
            </a:extLst>
          </p:cNvPr>
          <p:cNvCxnSpPr>
            <a:cxnSpLocks/>
          </p:cNvCxnSpPr>
          <p:nvPr/>
        </p:nvCxnSpPr>
        <p:spPr>
          <a:xfrm flipH="1" flipV="1">
            <a:off x="11646319" y="4157472"/>
            <a:ext cx="536448" cy="0"/>
          </a:xfrm>
          <a:prstGeom prst="straightConnector1">
            <a:avLst/>
          </a:prstGeom>
          <a:ln w="57150">
            <a:solidFill>
              <a:srgbClr val="016A70"/>
            </a:solidFill>
            <a:tailEnd type="triangle"/>
          </a:ln>
        </p:spPr>
        <p:style>
          <a:lnRef idx="1">
            <a:schemeClr val="accent1"/>
          </a:lnRef>
          <a:fillRef idx="0">
            <a:schemeClr val="accent1"/>
          </a:fillRef>
          <a:effectRef idx="0">
            <a:schemeClr val="accent1"/>
          </a:effectRef>
          <a:fontRef idx="minor">
            <a:schemeClr val="tx1"/>
          </a:fontRef>
        </p:style>
      </p:cxnSp>
      <p:sp>
        <p:nvSpPr>
          <p:cNvPr id="7" name="Slide Number Placeholder 2">
            <a:extLst>
              <a:ext uri="{FF2B5EF4-FFF2-40B4-BE49-F238E27FC236}">
                <a16:creationId xmlns:a16="http://schemas.microsoft.com/office/drawing/2014/main" id="{31E6314C-CC30-4CB0-A44E-DA22668E3219}"/>
              </a:ext>
            </a:extLst>
          </p:cNvPr>
          <p:cNvSpPr txBox="1">
            <a:spLocks/>
          </p:cNvSpPr>
          <p:nvPr/>
        </p:nvSpPr>
        <p:spPr>
          <a:xfrm>
            <a:off x="11392887" y="6313134"/>
            <a:ext cx="614556" cy="366183"/>
          </a:xfrm>
          <a:prstGeom prst="rect">
            <a:avLst/>
          </a:prstGeom>
        </p:spPr>
        <p:txBody>
          <a:bodyPr vert="horz" lIns="91440" tIns="45720" rIns="91440" bIns="45720" rtlCol="0" anchor="ctr"/>
          <a:lstStyle>
            <a:defPPr>
              <a:defRPr lang="en-US"/>
            </a:defPPr>
            <a:lvl1pPr marL="0" algn="r" defTabSz="914400" rtl="0" eaLnBrk="1" latinLnBrk="0" hangingPunct="1">
              <a:defRPr sz="1067"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78"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457178" rtl="0" eaLnBrk="0" fontAlgn="base" latinLnBrk="0" hangingPunct="0">
                <a:lnSpc>
                  <a:spcPct val="100000"/>
                </a:lnSpc>
                <a:spcBef>
                  <a:spcPct val="0"/>
                </a:spcBef>
                <a:spcAft>
                  <a:spcPct val="0"/>
                </a:spcAft>
                <a:buClrTx/>
                <a:buSzTx/>
                <a:buFontTx/>
                <a:buNone/>
                <a:tabLst/>
                <a:defRPr/>
              </a:pPr>
              <a:t>43</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34545523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8B3EA4-1AB2-4F41-8440-D1DF2A8588DD}"/>
              </a:ext>
            </a:extLst>
          </p:cNvPr>
          <p:cNvSpPr>
            <a:spLocks noGrp="1"/>
          </p:cNvSpPr>
          <p:nvPr>
            <p:ph type="title"/>
          </p:nvPr>
        </p:nvSpPr>
        <p:spPr>
          <a:xfrm>
            <a:off x="839788" y="365126"/>
            <a:ext cx="10515600" cy="767483"/>
          </a:xfrm>
        </p:spPr>
        <p:txBody>
          <a:bodyPr/>
          <a:lstStyle/>
          <a:p>
            <a:r>
              <a:rPr lang="en-US" dirty="0"/>
              <a:t>Treatment and Post Exposure Prophylaxis (PEP)</a:t>
            </a:r>
          </a:p>
        </p:txBody>
      </p:sp>
      <p:sp>
        <p:nvSpPr>
          <p:cNvPr id="2" name="Content Placeholder 1">
            <a:extLst>
              <a:ext uri="{FF2B5EF4-FFF2-40B4-BE49-F238E27FC236}">
                <a16:creationId xmlns:a16="http://schemas.microsoft.com/office/drawing/2014/main" id="{47CE86E2-E013-4E7C-BBF7-FC93C2BAA69A}"/>
              </a:ext>
            </a:extLst>
          </p:cNvPr>
          <p:cNvSpPr>
            <a:spLocks noGrp="1"/>
          </p:cNvSpPr>
          <p:nvPr>
            <p:ph sz="half" idx="2"/>
          </p:nvPr>
        </p:nvSpPr>
        <p:spPr>
          <a:xfrm>
            <a:off x="999744" y="1132609"/>
            <a:ext cx="10352468" cy="5472998"/>
          </a:xfrm>
        </p:spPr>
        <p:txBody>
          <a:bodyPr vert="horz" lIns="91440" tIns="45720" rIns="91440" bIns="45720" rtlCol="0" anchor="t">
            <a:normAutofit fontScale="92500" lnSpcReduction="10000"/>
          </a:bodyPr>
          <a:lstStyle/>
          <a:p>
            <a:pPr>
              <a:spcBef>
                <a:spcPts val="600"/>
              </a:spcBef>
              <a:spcAft>
                <a:spcPts val="600"/>
              </a:spcAft>
            </a:pPr>
            <a:r>
              <a:rPr lang="en-US" sz="2800" dirty="0"/>
              <a:t>Questions for consideration:</a:t>
            </a:r>
          </a:p>
          <a:p>
            <a:pPr lvl="1">
              <a:spcBef>
                <a:spcPts val="600"/>
              </a:spcBef>
              <a:spcAft>
                <a:spcPts val="600"/>
              </a:spcAft>
            </a:pPr>
            <a:r>
              <a:rPr lang="en-US" dirty="0"/>
              <a:t>For Brucellosis and Hansen’s Disease: </a:t>
            </a:r>
            <a:endParaRPr lang="en-US" dirty="0">
              <a:cs typeface="Calibri"/>
            </a:endParaRPr>
          </a:p>
          <a:p>
            <a:pPr lvl="2">
              <a:spcBef>
                <a:spcPts val="600"/>
              </a:spcBef>
              <a:spcAft>
                <a:spcPts val="600"/>
              </a:spcAft>
            </a:pPr>
            <a:r>
              <a:rPr lang="en-US" dirty="0"/>
              <a:t>Is it feasible for your jurisdiction to capture treatment and PEP in the same repeating group?</a:t>
            </a:r>
            <a:endParaRPr lang="en-US" dirty="0">
              <a:cs typeface="Calibri"/>
            </a:endParaRPr>
          </a:p>
          <a:p>
            <a:pPr lvl="2">
              <a:spcBef>
                <a:spcPts val="600"/>
              </a:spcBef>
              <a:spcAft>
                <a:spcPts val="600"/>
              </a:spcAft>
            </a:pPr>
            <a:r>
              <a:rPr lang="en-US" dirty="0"/>
              <a:t>We are asking about antimicrobials received rather than antimicrobials prescribed.  Does your jurisdiction primarily capture information on antimicrobials prescribed or antimicrobials obtained?</a:t>
            </a:r>
            <a:endParaRPr lang="en-US" dirty="0">
              <a:cs typeface="Calibri"/>
            </a:endParaRPr>
          </a:p>
          <a:p>
            <a:pPr lvl="3">
              <a:spcBef>
                <a:spcPts val="600"/>
              </a:spcBef>
              <a:spcAft>
                <a:spcPts val="600"/>
              </a:spcAft>
            </a:pPr>
            <a:r>
              <a:rPr lang="en-US" sz="1900" dirty="0">
                <a:effectLst/>
                <a:ea typeface="Calibri" panose="020F0502020204030204" pitchFamily="34" charset="0"/>
              </a:rPr>
              <a:t>Is it feasible for your jurisdiction to capture whether medications are being completed as prescribed?</a:t>
            </a:r>
            <a:endParaRPr lang="en-US" sz="1900" dirty="0"/>
          </a:p>
          <a:p>
            <a:pPr lvl="1">
              <a:spcBef>
                <a:spcPts val="600"/>
              </a:spcBef>
              <a:spcAft>
                <a:spcPts val="600"/>
              </a:spcAft>
            </a:pPr>
            <a:r>
              <a:rPr lang="en-US" dirty="0"/>
              <a:t>For Hansen’s Disease: </a:t>
            </a:r>
            <a:endParaRPr lang="en-US" dirty="0">
              <a:cs typeface="Calibri"/>
            </a:endParaRPr>
          </a:p>
          <a:p>
            <a:pPr lvl="2">
              <a:spcBef>
                <a:spcPts val="600"/>
              </a:spcBef>
              <a:spcAft>
                <a:spcPts val="600"/>
              </a:spcAft>
            </a:pPr>
            <a:r>
              <a:rPr lang="en-US" dirty="0"/>
              <a:t>Does your jurisdiction capture information on medications taken by close contacts?</a:t>
            </a:r>
            <a:endParaRPr lang="en-US" dirty="0">
              <a:cs typeface="Calibri"/>
            </a:endParaRPr>
          </a:p>
          <a:p>
            <a:pPr lvl="2">
              <a:spcBef>
                <a:spcPts val="600"/>
              </a:spcBef>
              <a:spcAft>
                <a:spcPts val="600"/>
              </a:spcAft>
            </a:pPr>
            <a:r>
              <a:rPr lang="en-US" dirty="0"/>
              <a:t>Is it feasible for your jurisdiction to capture medication information for the case and close contacts in the same repeating group?</a:t>
            </a:r>
            <a:endParaRPr lang="en-US" dirty="0">
              <a:cs typeface="Calibri"/>
            </a:endParaRPr>
          </a:p>
          <a:p>
            <a:pPr lvl="1">
              <a:spcBef>
                <a:spcPts val="600"/>
              </a:spcBef>
              <a:spcAft>
                <a:spcPts val="600"/>
              </a:spcAft>
            </a:pPr>
            <a:r>
              <a:rPr lang="en-US" dirty="0"/>
              <a:t>For Leptospirosis: </a:t>
            </a:r>
            <a:endParaRPr lang="en-US" dirty="0">
              <a:cs typeface="Calibri"/>
            </a:endParaRPr>
          </a:p>
          <a:p>
            <a:pPr lvl="2">
              <a:spcBef>
                <a:spcPts val="600"/>
              </a:spcBef>
              <a:spcAft>
                <a:spcPts val="600"/>
              </a:spcAft>
            </a:pPr>
            <a:r>
              <a:rPr lang="en-US" dirty="0"/>
              <a:t>Would it be easier to implement the leptospirosis treatment repeating group if it more closely aligned to the brucellosis and Hansen’s Disease groups, even if it means capturing more information?</a:t>
            </a:r>
            <a:endParaRPr lang="en-US" dirty="0">
              <a:cs typeface="Calibri"/>
            </a:endParaRPr>
          </a:p>
        </p:txBody>
      </p:sp>
      <p:sp>
        <p:nvSpPr>
          <p:cNvPr id="5" name="Slide Number Placeholder 2">
            <a:extLst>
              <a:ext uri="{FF2B5EF4-FFF2-40B4-BE49-F238E27FC236}">
                <a16:creationId xmlns:a16="http://schemas.microsoft.com/office/drawing/2014/main" id="{E4C96AD5-33E4-4577-AE18-222329938BCA}"/>
              </a:ext>
            </a:extLst>
          </p:cNvPr>
          <p:cNvSpPr txBox="1">
            <a:spLocks/>
          </p:cNvSpPr>
          <p:nvPr/>
        </p:nvSpPr>
        <p:spPr>
          <a:xfrm>
            <a:off x="11392887" y="6313134"/>
            <a:ext cx="614556" cy="366183"/>
          </a:xfrm>
          <a:prstGeom prst="rect">
            <a:avLst/>
          </a:prstGeom>
        </p:spPr>
        <p:txBody>
          <a:bodyPr vert="horz" lIns="91440" tIns="45720" rIns="91440" bIns="45720" rtlCol="0" anchor="ctr"/>
          <a:lstStyle>
            <a:defPPr>
              <a:defRPr lang="en-US"/>
            </a:defPPr>
            <a:lvl1pPr marL="0" algn="r" defTabSz="914400" rtl="0" eaLnBrk="1" latinLnBrk="0" hangingPunct="1">
              <a:defRPr sz="1067"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78"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457178" rtl="0" eaLnBrk="0" fontAlgn="base" latinLnBrk="0" hangingPunct="0">
                <a:lnSpc>
                  <a:spcPct val="100000"/>
                </a:lnSpc>
                <a:spcBef>
                  <a:spcPct val="0"/>
                </a:spcBef>
                <a:spcAft>
                  <a:spcPct val="0"/>
                </a:spcAft>
                <a:buClrTx/>
                <a:buSzTx/>
                <a:buFontTx/>
                <a:buNone/>
                <a:tabLst/>
                <a:defRPr/>
              </a:pPr>
              <a:t>44</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869497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8EB48-9DC0-42E4-A625-2D1A72A9AE96}"/>
              </a:ext>
            </a:extLst>
          </p:cNvPr>
          <p:cNvSpPr>
            <a:spLocks noGrp="1"/>
          </p:cNvSpPr>
          <p:nvPr>
            <p:ph type="title"/>
          </p:nvPr>
        </p:nvSpPr>
        <p:spPr/>
        <p:txBody>
          <a:bodyPr/>
          <a:lstStyle/>
          <a:p>
            <a:r>
              <a:rPr lang="en-US" dirty="0"/>
              <a:t>Travel History</a:t>
            </a:r>
          </a:p>
        </p:txBody>
      </p:sp>
      <p:sp>
        <p:nvSpPr>
          <p:cNvPr id="3" name="Content Placeholder 2">
            <a:extLst>
              <a:ext uri="{FF2B5EF4-FFF2-40B4-BE49-F238E27FC236}">
                <a16:creationId xmlns:a16="http://schemas.microsoft.com/office/drawing/2014/main" id="{601A6BE5-16C5-446A-90CC-5665089C2CF6}"/>
              </a:ext>
            </a:extLst>
          </p:cNvPr>
          <p:cNvSpPr>
            <a:spLocks noGrp="1"/>
          </p:cNvSpPr>
          <p:nvPr>
            <p:ph sz="half" idx="2"/>
          </p:nvPr>
        </p:nvSpPr>
        <p:spPr>
          <a:xfrm>
            <a:off x="169622" y="1448801"/>
            <a:ext cx="5157787" cy="4360863"/>
          </a:xfrm>
        </p:spPr>
        <p:txBody>
          <a:bodyPr/>
          <a:lstStyle/>
          <a:p>
            <a:pPr marL="0" indent="0">
              <a:buNone/>
            </a:pPr>
            <a:r>
              <a:rPr lang="en-US" dirty="0"/>
              <a:t>Brucellosis</a:t>
            </a:r>
          </a:p>
        </p:txBody>
      </p:sp>
      <p:sp>
        <p:nvSpPr>
          <p:cNvPr id="4" name="Content Placeholder 3">
            <a:extLst>
              <a:ext uri="{FF2B5EF4-FFF2-40B4-BE49-F238E27FC236}">
                <a16:creationId xmlns:a16="http://schemas.microsoft.com/office/drawing/2014/main" id="{EF0A62A5-AE2F-467C-9638-DECE72B3B272}"/>
              </a:ext>
            </a:extLst>
          </p:cNvPr>
          <p:cNvSpPr>
            <a:spLocks noGrp="1"/>
          </p:cNvSpPr>
          <p:nvPr>
            <p:ph sz="quarter" idx="4"/>
          </p:nvPr>
        </p:nvSpPr>
        <p:spPr>
          <a:xfrm>
            <a:off x="6169024" y="1448801"/>
            <a:ext cx="5183188" cy="4360863"/>
          </a:xfrm>
        </p:spPr>
        <p:txBody>
          <a:bodyPr/>
          <a:lstStyle/>
          <a:p>
            <a:pPr marL="0" indent="0">
              <a:buNone/>
            </a:pPr>
            <a:r>
              <a:rPr lang="en-US" dirty="0"/>
              <a:t>Leptospirosis</a:t>
            </a:r>
          </a:p>
        </p:txBody>
      </p:sp>
      <p:pic>
        <p:nvPicPr>
          <p:cNvPr id="10" name="Picture 9" descr="Displayed is a screenshot of the Travel History data section within the draft leptospirosis MMG guide.  This section includes data elements: Travel, Travel Outside the USA, Domestic Travel, Travel Exposure Window, International Travel Destinations, Travel State, Date of Arrival to Travel Destination, and Date of Departure from Travel Destination. ">
            <a:extLst>
              <a:ext uri="{FF2B5EF4-FFF2-40B4-BE49-F238E27FC236}">
                <a16:creationId xmlns:a16="http://schemas.microsoft.com/office/drawing/2014/main" id="{68EFF30A-01EB-42CD-8632-5C39040E0DE1}"/>
              </a:ext>
            </a:extLst>
          </p:cNvPr>
          <p:cNvPicPr>
            <a:picLocks noChangeAspect="1"/>
          </p:cNvPicPr>
          <p:nvPr/>
        </p:nvPicPr>
        <p:blipFill>
          <a:blip r:embed="rId3"/>
          <a:stretch>
            <a:fillRect/>
          </a:stretch>
        </p:blipFill>
        <p:spPr>
          <a:xfrm>
            <a:off x="6100662" y="1885645"/>
            <a:ext cx="5917127" cy="4607229"/>
          </a:xfrm>
          <a:prstGeom prst="rect">
            <a:avLst/>
          </a:prstGeom>
        </p:spPr>
      </p:pic>
      <p:pic>
        <p:nvPicPr>
          <p:cNvPr id="12" name="Picture 11" descr="Displayed is a screenshot of the Travel History data section within the draft brucellosis MMG guide.  This section includes data elements: Travel, Travel Outside the USA, Domestic Travel, Travel Exposure Window, International Travel Destinations, Travel State, Date of Arrival to Travel Destination, and Date of Departure from Travel Destination. ">
            <a:extLst>
              <a:ext uri="{FF2B5EF4-FFF2-40B4-BE49-F238E27FC236}">
                <a16:creationId xmlns:a16="http://schemas.microsoft.com/office/drawing/2014/main" id="{6D0AE816-4AE6-45C6-A70B-D6C677234F17}"/>
              </a:ext>
            </a:extLst>
          </p:cNvPr>
          <p:cNvPicPr>
            <a:picLocks noChangeAspect="1"/>
          </p:cNvPicPr>
          <p:nvPr/>
        </p:nvPicPr>
        <p:blipFill>
          <a:blip r:embed="rId4"/>
          <a:stretch>
            <a:fillRect/>
          </a:stretch>
        </p:blipFill>
        <p:spPr>
          <a:xfrm>
            <a:off x="174211" y="1885646"/>
            <a:ext cx="5706681" cy="4607229"/>
          </a:xfrm>
          <a:prstGeom prst="rect">
            <a:avLst/>
          </a:prstGeom>
        </p:spPr>
      </p:pic>
      <p:sp>
        <p:nvSpPr>
          <p:cNvPr id="7" name="Slide Number Placeholder 2">
            <a:extLst>
              <a:ext uri="{FF2B5EF4-FFF2-40B4-BE49-F238E27FC236}">
                <a16:creationId xmlns:a16="http://schemas.microsoft.com/office/drawing/2014/main" id="{269D05D9-FA43-40D3-9383-97D7EAC06717}"/>
              </a:ext>
            </a:extLst>
          </p:cNvPr>
          <p:cNvSpPr txBox="1">
            <a:spLocks/>
          </p:cNvSpPr>
          <p:nvPr/>
        </p:nvSpPr>
        <p:spPr>
          <a:xfrm>
            <a:off x="11352212" y="6402781"/>
            <a:ext cx="614556" cy="366183"/>
          </a:xfrm>
          <a:prstGeom prst="rect">
            <a:avLst/>
          </a:prstGeom>
        </p:spPr>
        <p:txBody>
          <a:bodyPr vert="horz" lIns="91440" tIns="45720" rIns="91440" bIns="45720" rtlCol="0" anchor="ctr"/>
          <a:lstStyle>
            <a:defPPr>
              <a:defRPr lang="en-US"/>
            </a:defPPr>
            <a:lvl1pPr marL="0" algn="r" defTabSz="914400" rtl="0" eaLnBrk="1" latinLnBrk="0" hangingPunct="1">
              <a:defRPr sz="1067"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78"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457178" rtl="0" eaLnBrk="0" fontAlgn="base" latinLnBrk="0" hangingPunct="0">
                <a:lnSpc>
                  <a:spcPct val="100000"/>
                </a:lnSpc>
                <a:spcBef>
                  <a:spcPct val="0"/>
                </a:spcBef>
                <a:spcAft>
                  <a:spcPct val="0"/>
                </a:spcAft>
                <a:buClrTx/>
                <a:buSzTx/>
                <a:buFontTx/>
                <a:buNone/>
                <a:tabLst/>
                <a:defRPr/>
              </a:pPr>
              <a:t>45</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3026734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9ABF9-281E-2BC1-6ED7-FD3FED1013AE}"/>
              </a:ext>
            </a:extLst>
          </p:cNvPr>
          <p:cNvSpPr>
            <a:spLocks noGrp="1"/>
          </p:cNvSpPr>
          <p:nvPr>
            <p:ph type="title"/>
          </p:nvPr>
        </p:nvSpPr>
        <p:spPr>
          <a:xfrm>
            <a:off x="538164" y="150812"/>
            <a:ext cx="11118849" cy="1325563"/>
          </a:xfrm>
        </p:spPr>
        <p:txBody>
          <a:bodyPr/>
          <a:lstStyle/>
          <a:p>
            <a:r>
              <a:rPr lang="en-US" dirty="0">
                <a:cs typeface="Calibri"/>
              </a:rPr>
              <a:t>Next Steps</a:t>
            </a:r>
            <a:endParaRPr lang="en-US" dirty="0"/>
          </a:p>
        </p:txBody>
      </p:sp>
      <p:sp>
        <p:nvSpPr>
          <p:cNvPr id="5" name="Slide Number Placeholder 2">
            <a:extLst>
              <a:ext uri="{FF2B5EF4-FFF2-40B4-BE49-F238E27FC236}">
                <a16:creationId xmlns:a16="http://schemas.microsoft.com/office/drawing/2014/main" id="{6734B10E-9655-4EE9-96C2-49DBA420AB0E}"/>
              </a:ext>
            </a:extLst>
          </p:cNvPr>
          <p:cNvSpPr txBox="1">
            <a:spLocks/>
          </p:cNvSpPr>
          <p:nvPr/>
        </p:nvSpPr>
        <p:spPr>
          <a:xfrm>
            <a:off x="11392887" y="6313134"/>
            <a:ext cx="614556" cy="366183"/>
          </a:xfrm>
          <a:prstGeom prst="rect">
            <a:avLst/>
          </a:prstGeom>
        </p:spPr>
        <p:txBody>
          <a:bodyPr vert="horz" lIns="91440" tIns="45720" rIns="91440" bIns="45720" rtlCol="0" anchor="ctr"/>
          <a:lstStyle>
            <a:defPPr>
              <a:defRPr lang="en-US"/>
            </a:defPPr>
            <a:lvl1pPr marL="0" algn="r" defTabSz="914400" rtl="0" eaLnBrk="1" latinLnBrk="0" hangingPunct="1">
              <a:defRPr sz="1067"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78"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457178" rtl="0" eaLnBrk="0" fontAlgn="base" latinLnBrk="0" hangingPunct="0">
                <a:lnSpc>
                  <a:spcPct val="100000"/>
                </a:lnSpc>
                <a:spcBef>
                  <a:spcPct val="0"/>
                </a:spcBef>
                <a:spcAft>
                  <a:spcPct val="0"/>
                </a:spcAft>
                <a:buClrTx/>
                <a:buSzTx/>
                <a:buFontTx/>
                <a:buNone/>
                <a:tabLst/>
                <a:defRPr/>
              </a:pPr>
              <a:t>46</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
        <p:nvSpPr>
          <p:cNvPr id="7" name="TextBox 6">
            <a:extLst>
              <a:ext uri="{FF2B5EF4-FFF2-40B4-BE49-F238E27FC236}">
                <a16:creationId xmlns:a16="http://schemas.microsoft.com/office/drawing/2014/main" id="{8E07E4E2-0B30-436E-B5E2-524503013503}"/>
              </a:ext>
            </a:extLst>
          </p:cNvPr>
          <p:cNvSpPr txBox="1"/>
          <p:nvPr/>
        </p:nvSpPr>
        <p:spPr>
          <a:xfrm>
            <a:off x="612105" y="1311008"/>
            <a:ext cx="13136945" cy="4781052"/>
          </a:xfrm>
          <a:prstGeom prst="rect">
            <a:avLst/>
          </a:prstGeom>
          <a:noFill/>
        </p:spPr>
        <p:txBody>
          <a:bodyPr wrap="square">
            <a:spAutoFit/>
          </a:bodyPr>
          <a:lstStyle/>
          <a:p>
            <a:pPr lvl="1" indent="-457200" defTabSz="914377">
              <a:spcBef>
                <a:spcPts val="600"/>
              </a:spcBef>
              <a:spcAft>
                <a:spcPts val="600"/>
              </a:spcAft>
              <a:buClr>
                <a:srgbClr val="016A70"/>
              </a:buClr>
              <a:buFont typeface="Arial" panose="020B0604020202020204" pitchFamily="34" charset="0"/>
              <a:buChar char="•"/>
              <a:defRPr/>
            </a:pPr>
            <a:r>
              <a:rPr lang="en-US" sz="3200" b="1" dirty="0">
                <a:solidFill>
                  <a:srgbClr val="016A70"/>
                </a:solidFill>
                <a:latin typeface="Calibri" panose="020F0502020204030204"/>
              </a:rPr>
              <a:t>Please provide feedback by </a:t>
            </a:r>
            <a:r>
              <a:rPr lang="en-US" sz="3200" b="1" u="sng" dirty="0">
                <a:solidFill>
                  <a:srgbClr val="016A70"/>
                </a:solidFill>
                <a:latin typeface="Calibri" panose="020F0502020204030204"/>
              </a:rPr>
              <a:t>August 9, 2022</a:t>
            </a:r>
          </a:p>
          <a:p>
            <a:pPr lvl="1" indent="-457200" defTabSz="914377">
              <a:spcBef>
                <a:spcPts val="600"/>
              </a:spcBef>
              <a:spcAft>
                <a:spcPts val="600"/>
              </a:spcAft>
              <a:buClr>
                <a:srgbClr val="016A70"/>
              </a:buClr>
              <a:buFont typeface="Arial" panose="020B0604020202020204" pitchFamily="34" charset="0"/>
              <a:buChar char="•"/>
              <a:defRPr/>
            </a:pPr>
            <a:r>
              <a:rPr lang="en-US" sz="3200" dirty="0">
                <a:solidFill>
                  <a:srgbClr val="000000"/>
                </a:solidFill>
                <a:latin typeface="Calibri" panose="020F0502020204030204"/>
              </a:rPr>
              <a:t>Email feedback to: edx@cdc.gov </a:t>
            </a:r>
            <a:endParaRPr lang="en-US" sz="3200" dirty="0">
              <a:solidFill>
                <a:srgbClr val="000000"/>
              </a:solidFill>
              <a:latin typeface="Calibri" panose="020F0502020204030204"/>
              <a:cs typeface="Calibri" panose="020F0502020204030204"/>
            </a:endParaRPr>
          </a:p>
          <a:p>
            <a:pPr lvl="1" indent="-457200" defTabSz="914377">
              <a:spcBef>
                <a:spcPts val="600"/>
              </a:spcBef>
              <a:spcAft>
                <a:spcPts val="600"/>
              </a:spcAft>
              <a:buClr>
                <a:srgbClr val="016A70"/>
              </a:buClr>
              <a:buFont typeface="Arial" panose="020B0604020202020204" pitchFamily="34" charset="0"/>
              <a:buChar char="•"/>
              <a:defRPr/>
            </a:pPr>
            <a:r>
              <a:rPr lang="en-US" sz="3200" dirty="0">
                <a:solidFill>
                  <a:srgbClr val="000000"/>
                </a:solidFill>
                <a:latin typeface="Calibri" panose="020F0502020204030204"/>
              </a:rPr>
              <a:t>Subject line: “Draft BSP v1.0 MMG Feedback” </a:t>
            </a:r>
            <a:endParaRPr lang="en-US" sz="3200" dirty="0">
              <a:solidFill>
                <a:srgbClr val="000000"/>
              </a:solidFill>
              <a:latin typeface="Calibri" panose="020F0502020204030204"/>
              <a:cs typeface="Calibri"/>
            </a:endParaRPr>
          </a:p>
          <a:p>
            <a:pPr lvl="1" indent="-457200" defTabSz="914377">
              <a:spcBef>
                <a:spcPts val="600"/>
              </a:spcBef>
              <a:spcAft>
                <a:spcPts val="600"/>
              </a:spcAft>
              <a:buClr>
                <a:srgbClr val="016A70"/>
              </a:buClr>
              <a:buFont typeface="Arial" panose="020B0604020202020204" pitchFamily="34" charset="0"/>
              <a:buChar char="•"/>
              <a:defRPr/>
            </a:pPr>
            <a:r>
              <a:rPr lang="en-US" sz="3200" dirty="0">
                <a:solidFill>
                  <a:srgbClr val="000000"/>
                </a:solidFill>
                <a:latin typeface="Calibri" panose="020F0502020204030204"/>
              </a:rPr>
              <a:t>Include</a:t>
            </a:r>
            <a:endParaRPr lang="en-US" sz="3200" dirty="0">
              <a:solidFill>
                <a:srgbClr val="000000"/>
              </a:solidFill>
              <a:latin typeface="Calibri" panose="020F0502020204030204"/>
              <a:cs typeface="Calibri"/>
            </a:endParaRPr>
          </a:p>
          <a:p>
            <a:pPr marL="914389" lvl="2" indent="-457200" defTabSz="914377">
              <a:spcBef>
                <a:spcPts val="600"/>
              </a:spcBef>
              <a:spcAft>
                <a:spcPts val="600"/>
              </a:spcAft>
              <a:buClr>
                <a:srgbClr val="000000"/>
              </a:buClr>
              <a:buFont typeface="Arial" panose="020B0604020202020204" pitchFamily="34" charset="0"/>
              <a:buChar char="•"/>
              <a:defRPr/>
            </a:pPr>
            <a:r>
              <a:rPr lang="en-US" sz="2667" dirty="0">
                <a:solidFill>
                  <a:srgbClr val="000000"/>
                </a:solidFill>
                <a:latin typeface="Calibri" panose="020F0502020204030204"/>
              </a:rPr>
              <a:t>Data Element (DE) Identifier Sent in HL7 Message or Data Element Name</a:t>
            </a:r>
            <a:endParaRPr lang="en-US" sz="2667" dirty="0">
              <a:solidFill>
                <a:srgbClr val="000000"/>
              </a:solidFill>
              <a:latin typeface="Calibri" panose="020F0502020204030204"/>
              <a:cs typeface="Calibri"/>
            </a:endParaRPr>
          </a:p>
          <a:p>
            <a:pPr marL="914389" lvl="2" indent="-457200" defTabSz="914377">
              <a:spcBef>
                <a:spcPts val="600"/>
              </a:spcBef>
              <a:spcAft>
                <a:spcPts val="600"/>
              </a:spcAft>
              <a:buClr>
                <a:srgbClr val="000000"/>
              </a:buClr>
              <a:buFont typeface="Arial" panose="020B0604020202020204" pitchFamily="34" charset="0"/>
              <a:buChar char="•"/>
              <a:defRPr/>
            </a:pPr>
            <a:r>
              <a:rPr lang="en-US" sz="2667" dirty="0">
                <a:solidFill>
                  <a:srgbClr val="000000"/>
                </a:solidFill>
                <a:latin typeface="Calibri" panose="020F0502020204030204"/>
              </a:rPr>
              <a:t>Comment/question/suggestion</a:t>
            </a:r>
            <a:endParaRPr lang="en-US" sz="2667" dirty="0">
              <a:solidFill>
                <a:srgbClr val="000000"/>
              </a:solidFill>
              <a:latin typeface="Calibri" panose="020F0502020204030204"/>
              <a:cs typeface="Calibri"/>
            </a:endParaRPr>
          </a:p>
          <a:p>
            <a:pPr marL="914389" lvl="2" indent="-457200" defTabSz="914377">
              <a:spcBef>
                <a:spcPts val="600"/>
              </a:spcBef>
              <a:spcAft>
                <a:spcPts val="600"/>
              </a:spcAft>
              <a:buClr>
                <a:srgbClr val="000000"/>
              </a:buClr>
              <a:buFont typeface="Arial" panose="020B0604020202020204" pitchFamily="34" charset="0"/>
              <a:buChar char="•"/>
              <a:defRPr/>
            </a:pPr>
            <a:r>
              <a:rPr lang="en-US" sz="2667" dirty="0">
                <a:solidFill>
                  <a:srgbClr val="000000"/>
                </a:solidFill>
                <a:latin typeface="Calibri" panose="020F0502020204030204"/>
              </a:rPr>
              <a:t>Evidence to support suggestion if possible</a:t>
            </a:r>
            <a:endParaRPr lang="en-US" sz="2667" dirty="0">
              <a:solidFill>
                <a:srgbClr val="000000"/>
              </a:solidFill>
              <a:latin typeface="Calibri" panose="020F0502020204030204"/>
              <a:cs typeface="Calibri"/>
            </a:endParaRPr>
          </a:p>
          <a:p>
            <a:pPr marL="914389" lvl="2" indent="-457200" defTabSz="914377">
              <a:spcBef>
                <a:spcPts val="600"/>
              </a:spcBef>
              <a:spcAft>
                <a:spcPts val="600"/>
              </a:spcAft>
              <a:buClr>
                <a:srgbClr val="000000"/>
              </a:buClr>
              <a:buFont typeface="Arial" panose="020B0604020202020204" pitchFamily="34" charset="0"/>
              <a:buChar char="•"/>
              <a:defRPr/>
            </a:pPr>
            <a:r>
              <a:rPr lang="en-US" sz="2667" dirty="0">
                <a:solidFill>
                  <a:srgbClr val="000000"/>
                </a:solidFill>
                <a:latin typeface="Calibri" panose="020F0502020204030204"/>
              </a:rPr>
              <a:t>Additional contact information (name, role and phone number)</a:t>
            </a:r>
            <a:endParaRPr lang="en-US" sz="2667" dirty="0">
              <a:solidFill>
                <a:srgbClr val="000000"/>
              </a:solidFill>
              <a:latin typeface="Calibri" panose="020F0502020204030204"/>
              <a:cs typeface="Calibri"/>
            </a:endParaRPr>
          </a:p>
        </p:txBody>
      </p:sp>
    </p:spTree>
    <p:extLst>
      <p:ext uri="{BB962C8B-B14F-4D97-AF65-F5344CB8AC3E}">
        <p14:creationId xmlns:p14="http://schemas.microsoft.com/office/powerpoint/2010/main" val="23659891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9ABF9-281E-2BC1-6ED7-FD3FED1013AE}"/>
              </a:ext>
            </a:extLst>
          </p:cNvPr>
          <p:cNvSpPr>
            <a:spLocks noGrp="1"/>
          </p:cNvSpPr>
          <p:nvPr>
            <p:ph type="title"/>
          </p:nvPr>
        </p:nvSpPr>
        <p:spPr>
          <a:xfrm>
            <a:off x="538164" y="150812"/>
            <a:ext cx="11118849" cy="1325563"/>
          </a:xfrm>
        </p:spPr>
        <p:txBody>
          <a:bodyPr/>
          <a:lstStyle/>
          <a:p>
            <a:r>
              <a:rPr lang="en-US" dirty="0">
                <a:cs typeface="Calibri"/>
              </a:rPr>
              <a:t>What happens after feedback is received? </a:t>
            </a:r>
            <a:endParaRPr lang="en-US" dirty="0"/>
          </a:p>
        </p:txBody>
      </p:sp>
      <p:sp>
        <p:nvSpPr>
          <p:cNvPr id="5" name="Slide Number Placeholder 2">
            <a:extLst>
              <a:ext uri="{FF2B5EF4-FFF2-40B4-BE49-F238E27FC236}">
                <a16:creationId xmlns:a16="http://schemas.microsoft.com/office/drawing/2014/main" id="{6734B10E-9655-4EE9-96C2-49DBA420AB0E}"/>
              </a:ext>
            </a:extLst>
          </p:cNvPr>
          <p:cNvSpPr txBox="1">
            <a:spLocks/>
          </p:cNvSpPr>
          <p:nvPr/>
        </p:nvSpPr>
        <p:spPr>
          <a:xfrm>
            <a:off x="11392887" y="6313134"/>
            <a:ext cx="614556" cy="366183"/>
          </a:xfrm>
          <a:prstGeom prst="rect">
            <a:avLst/>
          </a:prstGeom>
        </p:spPr>
        <p:txBody>
          <a:bodyPr vert="horz" lIns="91440" tIns="45720" rIns="91440" bIns="45720" rtlCol="0" anchor="ctr"/>
          <a:lstStyle>
            <a:defPPr>
              <a:defRPr lang="en-US"/>
            </a:defPPr>
            <a:lvl1pPr marL="0" algn="r" defTabSz="914400" rtl="0" eaLnBrk="1" latinLnBrk="0" hangingPunct="1">
              <a:defRPr sz="1067"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78"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457178" rtl="0" eaLnBrk="0" fontAlgn="base" latinLnBrk="0" hangingPunct="0">
                <a:lnSpc>
                  <a:spcPct val="100000"/>
                </a:lnSpc>
                <a:spcBef>
                  <a:spcPct val="0"/>
                </a:spcBef>
                <a:spcAft>
                  <a:spcPct val="0"/>
                </a:spcAft>
                <a:buClrTx/>
                <a:buSzTx/>
                <a:buFontTx/>
                <a:buNone/>
                <a:tabLst/>
                <a:defRPr/>
              </a:pPr>
              <a:t>47</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
        <p:nvSpPr>
          <p:cNvPr id="6" name="Content Placeholder 2">
            <a:extLst>
              <a:ext uri="{FF2B5EF4-FFF2-40B4-BE49-F238E27FC236}">
                <a16:creationId xmlns:a16="http://schemas.microsoft.com/office/drawing/2014/main" id="{932E7C22-1BF8-47EB-BFF2-D18CBBA2D1B4}"/>
              </a:ext>
            </a:extLst>
          </p:cNvPr>
          <p:cNvSpPr txBox="1">
            <a:spLocks/>
          </p:cNvSpPr>
          <p:nvPr/>
        </p:nvSpPr>
        <p:spPr>
          <a:xfrm>
            <a:off x="609601" y="1386033"/>
            <a:ext cx="10555705" cy="4196619"/>
          </a:xfrm>
          <a:prstGeom prst="rect">
            <a:avLst/>
          </a:prstGeom>
        </p:spPr>
        <p:txBody>
          <a:bodyPr lIns="121920" tIns="60960" rIns="121920" bIns="6096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lvl="1" indent="-457200" defTabSz="914377">
              <a:spcBef>
                <a:spcPts val="600"/>
              </a:spcBef>
              <a:spcAft>
                <a:spcPts val="600"/>
              </a:spcAft>
              <a:buClr>
                <a:srgbClr val="016A70"/>
              </a:buClr>
              <a:defRPr/>
            </a:pPr>
            <a:r>
              <a:rPr lang="en-US" sz="2667" dirty="0">
                <a:solidFill>
                  <a:srgbClr val="000000"/>
                </a:solidFill>
                <a:latin typeface="Calibri" panose="020F0502020204030204"/>
              </a:rPr>
              <a:t>Feedback will be reviewed by CDC</a:t>
            </a:r>
            <a:endParaRPr lang="en-US" sz="2667" dirty="0">
              <a:solidFill>
                <a:srgbClr val="000000"/>
              </a:solidFill>
              <a:latin typeface="Calibri" panose="020F0502020204030204"/>
              <a:cs typeface="Calibri"/>
            </a:endParaRPr>
          </a:p>
          <a:p>
            <a:pPr marL="914389" lvl="2" indent="-457200" defTabSz="914377">
              <a:spcBef>
                <a:spcPts val="600"/>
              </a:spcBef>
              <a:spcAft>
                <a:spcPts val="600"/>
              </a:spcAft>
              <a:buClr>
                <a:srgbClr val="000000"/>
              </a:buClr>
              <a:defRPr/>
            </a:pPr>
            <a:r>
              <a:rPr lang="en-US" sz="2667" dirty="0">
                <a:solidFill>
                  <a:srgbClr val="000000"/>
                </a:solidFill>
                <a:latin typeface="Calibri" panose="020F0502020204030204"/>
                <a:cs typeface="Calibri"/>
              </a:rPr>
              <a:t>Data Standardization and Assistance Team</a:t>
            </a:r>
          </a:p>
          <a:p>
            <a:pPr marL="914389" lvl="2" indent="-457200" defTabSz="914377">
              <a:spcBef>
                <a:spcPts val="600"/>
              </a:spcBef>
              <a:spcAft>
                <a:spcPts val="600"/>
              </a:spcAft>
              <a:buClr>
                <a:srgbClr val="000000"/>
              </a:buClr>
              <a:defRPr/>
            </a:pPr>
            <a:r>
              <a:rPr lang="en-US" sz="2667" dirty="0">
                <a:solidFill>
                  <a:srgbClr val="000000"/>
                </a:solidFill>
                <a:latin typeface="Calibri" panose="020F0502020204030204"/>
              </a:rPr>
              <a:t>CDC program staff</a:t>
            </a:r>
            <a:endParaRPr lang="en-US" sz="2667" dirty="0">
              <a:solidFill>
                <a:srgbClr val="000000"/>
              </a:solidFill>
              <a:latin typeface="Calibri" panose="020F0502020204030204"/>
              <a:cs typeface="Calibri"/>
            </a:endParaRPr>
          </a:p>
          <a:p>
            <a:pPr marL="457200" lvl="1" indent="-457200" defTabSz="914377">
              <a:spcBef>
                <a:spcPts val="600"/>
              </a:spcBef>
              <a:spcAft>
                <a:spcPts val="600"/>
              </a:spcAft>
              <a:buClr>
                <a:srgbClr val="016A70"/>
              </a:buClr>
              <a:defRPr/>
            </a:pPr>
            <a:r>
              <a:rPr lang="en-US" sz="2667" dirty="0">
                <a:solidFill>
                  <a:srgbClr val="000000"/>
                </a:solidFill>
                <a:latin typeface="Calibri" panose="020F0502020204030204"/>
              </a:rPr>
              <a:t>CDC will share the outcome of the reconciliation process with CSTE and external partners</a:t>
            </a:r>
            <a:endParaRPr lang="en-US" sz="2667" dirty="0">
              <a:solidFill>
                <a:srgbClr val="000000"/>
              </a:solidFill>
              <a:latin typeface="Calibri" panose="020F0502020204030204"/>
              <a:cs typeface="Calibri"/>
            </a:endParaRPr>
          </a:p>
          <a:p>
            <a:pPr marL="914389" lvl="2" indent="-457200" defTabSz="914377">
              <a:spcBef>
                <a:spcPts val="600"/>
              </a:spcBef>
              <a:spcAft>
                <a:spcPts val="600"/>
              </a:spcAft>
              <a:buClr>
                <a:srgbClr val="000000"/>
              </a:buClr>
              <a:defRPr/>
            </a:pPr>
            <a:r>
              <a:rPr lang="en-US" sz="2667" dirty="0">
                <a:solidFill>
                  <a:srgbClr val="000000"/>
                </a:solidFill>
                <a:latin typeface="Calibri" panose="020F0502020204030204"/>
              </a:rPr>
              <a:t>Issues/comments</a:t>
            </a:r>
            <a:endParaRPr lang="en-US" sz="2667" dirty="0">
              <a:solidFill>
                <a:srgbClr val="000000"/>
              </a:solidFill>
              <a:latin typeface="Calibri" panose="020F0502020204030204"/>
              <a:cs typeface="Calibri"/>
            </a:endParaRPr>
          </a:p>
          <a:p>
            <a:pPr marL="914389" lvl="2" indent="-457200" defTabSz="914377">
              <a:spcBef>
                <a:spcPts val="600"/>
              </a:spcBef>
              <a:spcAft>
                <a:spcPts val="600"/>
              </a:spcAft>
              <a:buClr>
                <a:srgbClr val="000000"/>
              </a:buClr>
              <a:defRPr/>
            </a:pPr>
            <a:r>
              <a:rPr lang="en-US" sz="2667" dirty="0">
                <a:solidFill>
                  <a:srgbClr val="000000"/>
                </a:solidFill>
                <a:latin typeface="Calibri" panose="020F0502020204030204"/>
              </a:rPr>
              <a:t>Outcome/how they were reconciled </a:t>
            </a:r>
            <a:endParaRPr lang="en-US" sz="2667" dirty="0">
              <a:solidFill>
                <a:srgbClr val="000000"/>
              </a:solidFill>
              <a:latin typeface="Calibri" panose="020F0502020204030204"/>
              <a:cs typeface="Calibri"/>
            </a:endParaRPr>
          </a:p>
          <a:p>
            <a:pPr marL="457200" lvl="1" indent="-457200" defTabSz="914377">
              <a:spcBef>
                <a:spcPts val="600"/>
              </a:spcBef>
              <a:spcAft>
                <a:spcPts val="600"/>
              </a:spcAft>
              <a:buClr>
                <a:srgbClr val="016A70"/>
              </a:buClr>
              <a:defRPr/>
            </a:pPr>
            <a:r>
              <a:rPr lang="en-US" sz="2667" dirty="0">
                <a:solidFill>
                  <a:srgbClr val="000000"/>
                </a:solidFill>
                <a:latin typeface="Calibri" panose="020F0502020204030204"/>
              </a:rPr>
              <a:t>RESULT: “Pilot Test-Ready” MMG Package for delivery to the TA team and MVPS</a:t>
            </a:r>
            <a:endParaRPr lang="en-US" sz="2667" dirty="0">
              <a:solidFill>
                <a:srgbClr val="000000"/>
              </a:solidFill>
              <a:latin typeface="Calibri" panose="020F0502020204030204"/>
              <a:cs typeface="Calibri"/>
            </a:endParaRPr>
          </a:p>
          <a:p>
            <a:pPr marL="0" lvl="1" indent="0" defTabSz="914377">
              <a:spcBef>
                <a:spcPts val="600"/>
              </a:spcBef>
              <a:spcAft>
                <a:spcPts val="600"/>
              </a:spcAft>
              <a:buClr>
                <a:srgbClr val="000000"/>
              </a:buClr>
              <a:buNone/>
              <a:defRPr/>
            </a:pPr>
            <a:endParaRPr lang="en-US" sz="2400" dirty="0">
              <a:solidFill>
                <a:prstClr val="black"/>
              </a:solidFill>
              <a:latin typeface="Calibri" panose="020F0502020204030204"/>
              <a:cs typeface="Calibri" panose="020F0502020204030204"/>
            </a:endParaRPr>
          </a:p>
          <a:p>
            <a:pPr marL="0" lvl="1" indent="0" defTabSz="914377">
              <a:spcBef>
                <a:spcPts val="600"/>
              </a:spcBef>
              <a:spcAft>
                <a:spcPts val="600"/>
              </a:spcAft>
              <a:buClr>
                <a:srgbClr val="9B4E9E"/>
              </a:buClr>
              <a:buNone/>
              <a:defRPr/>
            </a:pPr>
            <a:endParaRPr lang="en-US" sz="2400" dirty="0">
              <a:solidFill>
                <a:prstClr val="black"/>
              </a:solidFill>
              <a:latin typeface="Calibri" panose="020F0502020204030204"/>
              <a:cs typeface="Calibri" panose="020F0502020204030204"/>
            </a:endParaRPr>
          </a:p>
          <a:p>
            <a:pPr marL="290399" lvl="1" indent="-290399" defTabSz="914377">
              <a:spcBef>
                <a:spcPts val="600"/>
              </a:spcBef>
              <a:spcAft>
                <a:spcPts val="600"/>
              </a:spcAft>
              <a:buClr>
                <a:srgbClr val="9B4E9E"/>
              </a:buClr>
              <a:buFont typeface="Wingdings" panose="05000000000000000000" pitchFamily="2" charset="2"/>
              <a:buChar char="§"/>
              <a:defRPr/>
            </a:pPr>
            <a:endParaRPr lang="en-US" sz="2400" dirty="0">
              <a:solidFill>
                <a:prstClr val="black"/>
              </a:solidFill>
              <a:latin typeface="Calibri" panose="020F0502020204030204"/>
              <a:cs typeface="Calibri" panose="020F0502020204030204"/>
            </a:endParaRPr>
          </a:p>
        </p:txBody>
      </p:sp>
    </p:spTree>
    <p:extLst>
      <p:ext uri="{BB962C8B-B14F-4D97-AF65-F5344CB8AC3E}">
        <p14:creationId xmlns:p14="http://schemas.microsoft.com/office/powerpoint/2010/main" val="37216324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s of the U.S. Department of Health and Human Services and Centers for Disease Control and Prevention" title="LOGOS">
            <a:extLst>
              <a:ext uri="{FF2B5EF4-FFF2-40B4-BE49-F238E27FC236}">
                <a16:creationId xmlns:a16="http://schemas.microsoft.com/office/drawing/2014/main" id="{19451552-0A23-429F-9BAF-00370D6B60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3134" y="5816060"/>
            <a:ext cx="1529849" cy="877060"/>
          </a:xfrm>
          <a:prstGeom prst="rect">
            <a:avLst/>
          </a:prstGeom>
        </p:spPr>
      </p:pic>
      <p:sp>
        <p:nvSpPr>
          <p:cNvPr id="2" name="TextBox 1">
            <a:extLst>
              <a:ext uri="{FF2B5EF4-FFF2-40B4-BE49-F238E27FC236}">
                <a16:creationId xmlns:a16="http://schemas.microsoft.com/office/drawing/2014/main" id="{AF30EC9A-3489-44DA-8E1D-F0762A7A8A54}"/>
              </a:ext>
            </a:extLst>
          </p:cNvPr>
          <p:cNvSpPr txBox="1"/>
          <p:nvPr/>
        </p:nvSpPr>
        <p:spPr>
          <a:xfrm>
            <a:off x="1066990" y="1444219"/>
            <a:ext cx="10058020" cy="1384995"/>
          </a:xfrm>
          <a:prstGeom prst="rect">
            <a:avLst/>
          </a:prstGeom>
          <a:noFill/>
        </p:spPr>
        <p:txBody>
          <a:bodyPr wrap="square" rtlCol="0">
            <a:spAutoFit/>
          </a:bodyPr>
          <a:lstStyle/>
          <a:p>
            <a:pPr algn="ctr"/>
            <a:r>
              <a:rPr lang="en-US" sz="2800" b="1" dirty="0"/>
              <a:t>Bacterial Special Pathogens Branch</a:t>
            </a:r>
          </a:p>
          <a:p>
            <a:pPr algn="ctr"/>
            <a:r>
              <a:rPr lang="en-US" sz="2800" dirty="0">
                <a:hlinkClick r:id="rId3"/>
              </a:rPr>
              <a:t>bspb@cdc.gov</a:t>
            </a:r>
            <a:endParaRPr lang="en-US" sz="2800" dirty="0"/>
          </a:p>
          <a:p>
            <a:pPr algn="ctr"/>
            <a:r>
              <a:rPr lang="en-US" sz="2800" dirty="0"/>
              <a:t>404-639-1711</a:t>
            </a:r>
          </a:p>
        </p:txBody>
      </p:sp>
      <p:sp>
        <p:nvSpPr>
          <p:cNvPr id="3" name="Title 2">
            <a:extLst>
              <a:ext uri="{FF2B5EF4-FFF2-40B4-BE49-F238E27FC236}">
                <a16:creationId xmlns:a16="http://schemas.microsoft.com/office/drawing/2014/main" id="{AD412386-A007-44AB-ABE1-5A041F40BF9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Closing Slide</a:t>
            </a:r>
          </a:p>
        </p:txBody>
      </p:sp>
    </p:spTree>
    <p:extLst>
      <p:ext uri="{BB962C8B-B14F-4D97-AF65-F5344CB8AC3E}">
        <p14:creationId xmlns:p14="http://schemas.microsoft.com/office/powerpoint/2010/main" val="35960325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098BC506-A412-3140-B4BD-8417900863E8}"/>
              </a:ext>
            </a:extLst>
          </p:cNvPr>
          <p:cNvSpPr>
            <a:spLocks noGrp="1" noChangeArrowheads="1"/>
          </p:cNvSpPr>
          <p:nvPr>
            <p:ph type="title"/>
          </p:nvPr>
        </p:nvSpPr>
        <p:spPr>
          <a:xfrm>
            <a:off x="1353319" y="2182517"/>
            <a:ext cx="10534860" cy="1146049"/>
          </a:xfrm>
        </p:spPr>
        <p:txBody>
          <a:bodyPr/>
          <a:lstStyle/>
          <a:p>
            <a:r>
              <a:rPr lang="en-US" altLang="en-US" sz="4000" dirty="0"/>
              <a:t>Thank you! </a:t>
            </a:r>
            <a:br>
              <a:rPr lang="en-US" altLang="en-US" sz="4000" dirty="0"/>
            </a:br>
            <a:r>
              <a:rPr lang="en-US" altLang="en-US" sz="4000" dirty="0"/>
              <a:t>See you on August 16, 2022</a:t>
            </a:r>
          </a:p>
        </p:txBody>
      </p:sp>
      <p:sp>
        <p:nvSpPr>
          <p:cNvPr id="5" name="Content Placeholder 2"/>
          <p:cNvSpPr>
            <a:spLocks noGrp="1"/>
          </p:cNvSpPr>
          <p:nvPr>
            <p:ph sz="quarter" idx="13"/>
          </p:nvPr>
        </p:nvSpPr>
        <p:spPr>
          <a:xfrm>
            <a:off x="1353528" y="4162426"/>
            <a:ext cx="10534651" cy="1206500"/>
          </a:xfrm>
        </p:spPr>
        <p:txBody>
          <a:bodyPr/>
          <a:lstStyle/>
          <a:p>
            <a:r>
              <a:rPr lang="en-US" altLang="en-US" dirty="0">
                <a:latin typeface="AvenirNext LT Pro Regular" panose="020B0504020202020204" pitchFamily="34" charset="77"/>
              </a:rPr>
              <a:t>For more information, contact CDC</a:t>
            </a:r>
            <a:br>
              <a:rPr lang="en-US" altLang="en-US" dirty="0">
                <a:latin typeface="AvenirNext LT Pro Regular" panose="020B0504020202020204" pitchFamily="34" charset="77"/>
              </a:rPr>
            </a:br>
            <a:r>
              <a:rPr lang="en-US" altLang="en-US" dirty="0">
                <a:latin typeface="AvenirNext LT Pro Regular" panose="020B0504020202020204" pitchFamily="34" charset="77"/>
              </a:rPr>
              <a:t>1-800-CDC-INFO (232-4636)</a:t>
            </a:r>
            <a:br>
              <a:rPr lang="en-US" altLang="en-US" dirty="0">
                <a:latin typeface="AvenirNext LT Pro Regular" panose="020B0504020202020204" pitchFamily="34" charset="77"/>
              </a:rPr>
            </a:br>
            <a:r>
              <a:rPr lang="en-US" altLang="en-US" dirty="0">
                <a:latin typeface="AvenirNext LT Pro Regular" panose="020B0504020202020204" pitchFamily="34" charset="77"/>
              </a:rPr>
              <a:t>TTY: 1-888-232-6348      www.cdc.gov</a:t>
            </a:r>
          </a:p>
        </p:txBody>
      </p:sp>
      <p:pic>
        <p:nvPicPr>
          <p:cNvPr id="11" name="Picture Placeholder 3" descr="U.S. Department of Health and Human Services (HHS) logo and Centers for Disease Control and Prevention (CDC) logo.">
            <a:extLst>
              <a:ext uri="{FF2B5EF4-FFF2-40B4-BE49-F238E27FC236}">
                <a16:creationId xmlns:a16="http://schemas.microsoft.com/office/drawing/2014/main" id="{B48CD5E6-18A9-DA47-8C35-44E09524BD95}"/>
              </a:ext>
            </a:extLst>
          </p:cNvPr>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l="25659" r="25659"/>
          <a:stretch>
            <a:fillRect/>
          </a:stretch>
        </p:blipFill>
        <p:spPr/>
      </p:pic>
      <p:sp>
        <p:nvSpPr>
          <p:cNvPr id="6" name="Content Placeholder 4"/>
          <p:cNvSpPr>
            <a:spLocks noGrp="1"/>
          </p:cNvSpPr>
          <p:nvPr>
            <p:ph sz="quarter" idx="14"/>
          </p:nvPr>
        </p:nvSpPr>
        <p:spPr>
          <a:xfrm>
            <a:off x="2286000" y="6032501"/>
            <a:ext cx="6578600" cy="457200"/>
          </a:xfrm>
        </p:spPr>
        <p:txBody>
          <a:bodyPr/>
          <a:lstStyle/>
          <a:p>
            <a:r>
              <a:rPr lang="en-US" altLang="en-US" dirty="0">
                <a:latin typeface="AvenirNext LT Pro Regular" panose="020B0504020202020204" pitchFamily="34" charset="77"/>
              </a:rPr>
              <a:t>The findings and conclusions in this report are those of the authors and do not necessarily represent the official position of the Centers for Disease Control and Prevention.</a:t>
            </a:r>
          </a:p>
        </p:txBody>
      </p:sp>
      <p:pic>
        <p:nvPicPr>
          <p:cNvPr id="3" name="Graphic 2" descr="Open book with solid fill">
            <a:extLst>
              <a:ext uri="{FF2B5EF4-FFF2-40B4-BE49-F238E27FC236}">
                <a16:creationId xmlns:a16="http://schemas.microsoft.com/office/drawing/2014/main" id="{024A565E-4758-4329-B82F-8541E6D3F7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64060" y="399563"/>
            <a:ext cx="872040" cy="872040"/>
          </a:xfrm>
          <a:prstGeom prst="rect">
            <a:avLst/>
          </a:prstGeom>
        </p:spPr>
      </p:pic>
      <p:sp>
        <p:nvSpPr>
          <p:cNvPr id="9" name="Content Placeholder 2">
            <a:extLst>
              <a:ext uri="{FF2B5EF4-FFF2-40B4-BE49-F238E27FC236}">
                <a16:creationId xmlns:a16="http://schemas.microsoft.com/office/drawing/2014/main" id="{5A2EB627-918D-477A-BF68-56A5956A1DBC}"/>
              </a:ext>
            </a:extLst>
          </p:cNvPr>
          <p:cNvSpPr txBox="1">
            <a:spLocks/>
          </p:cNvSpPr>
          <p:nvPr/>
        </p:nvSpPr>
        <p:spPr bwMode="auto">
          <a:xfrm>
            <a:off x="9379162" y="1114129"/>
            <a:ext cx="2812839"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defTabSz="457189">
              <a:defRPr/>
            </a:pPr>
            <a:r>
              <a:rPr lang="en-US" altLang="en-US" sz="1733" dirty="0">
                <a:solidFill>
                  <a:srgbClr val="28434E"/>
                </a:solidFill>
                <a:latin typeface="AvenirNext LT Pro Regular" panose="020B0504020202020204" pitchFamily="34" charset="77"/>
                <a:hlinkClick r:id="rId6"/>
              </a:rPr>
              <a:t>Subscribe to </a:t>
            </a:r>
            <a:br>
              <a:rPr lang="en-US" altLang="en-US" sz="1733" dirty="0">
                <a:solidFill>
                  <a:srgbClr val="28434E"/>
                </a:solidFill>
                <a:latin typeface="AvenirNext LT Pro Regular" panose="020B0504020202020204" pitchFamily="34" charset="77"/>
                <a:hlinkClick r:id="rId6"/>
              </a:rPr>
            </a:br>
            <a:r>
              <a:rPr lang="en-US" altLang="en-US" sz="1733" i="1" dirty="0">
                <a:solidFill>
                  <a:srgbClr val="28434E"/>
                </a:solidFill>
                <a:latin typeface="AvenirNext LT Pro Regular" panose="020B0504020202020204" pitchFamily="34" charset="77"/>
                <a:hlinkClick r:id="rId6"/>
              </a:rPr>
              <a:t>Case Surveillance News</a:t>
            </a:r>
            <a:endParaRPr lang="en-US" altLang="en-US" sz="1733" dirty="0">
              <a:solidFill>
                <a:srgbClr val="28434E"/>
              </a:solidFill>
              <a:latin typeface="AvenirNext LT Pro Regular" panose="020B0504020202020204" pitchFamily="34" charset="77"/>
            </a:endParaRPr>
          </a:p>
        </p:txBody>
      </p:sp>
      <p:sp>
        <p:nvSpPr>
          <p:cNvPr id="12" name="Content Placeholder 2">
            <a:extLst>
              <a:ext uri="{FF2B5EF4-FFF2-40B4-BE49-F238E27FC236}">
                <a16:creationId xmlns:a16="http://schemas.microsoft.com/office/drawing/2014/main" id="{8F214545-B33A-4310-979C-BAEF4C046F70}"/>
              </a:ext>
            </a:extLst>
          </p:cNvPr>
          <p:cNvSpPr txBox="1">
            <a:spLocks/>
          </p:cNvSpPr>
          <p:nvPr/>
        </p:nvSpPr>
        <p:spPr bwMode="auto">
          <a:xfrm>
            <a:off x="9379161" y="3072238"/>
            <a:ext cx="2812839"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defTabSz="457189">
              <a:defRPr/>
            </a:pPr>
            <a:r>
              <a:rPr lang="en-US" altLang="en-US" sz="1733" dirty="0">
                <a:solidFill>
                  <a:srgbClr val="28434E"/>
                </a:solidFill>
                <a:latin typeface="AvenirNext LT Pro Regular" panose="020B0504020202020204" pitchFamily="34" charset="77"/>
                <a:hlinkClick r:id="rId7"/>
              </a:rPr>
              <a:t>Access NNDSS Technical Resource Center</a:t>
            </a:r>
            <a:endParaRPr lang="en-US" altLang="en-US" sz="1733" dirty="0">
              <a:solidFill>
                <a:srgbClr val="28434E"/>
              </a:solidFill>
              <a:latin typeface="AvenirNext LT Pro Regular" panose="020B0504020202020204" pitchFamily="34" charset="77"/>
            </a:endParaRPr>
          </a:p>
        </p:txBody>
      </p:sp>
      <p:sp>
        <p:nvSpPr>
          <p:cNvPr id="14" name="Content Placeholder 2">
            <a:extLst>
              <a:ext uri="{FF2B5EF4-FFF2-40B4-BE49-F238E27FC236}">
                <a16:creationId xmlns:a16="http://schemas.microsoft.com/office/drawing/2014/main" id="{5DE10D56-6F7E-47D2-9E8B-4A53597C1350}"/>
              </a:ext>
            </a:extLst>
          </p:cNvPr>
          <p:cNvSpPr txBox="1">
            <a:spLocks/>
          </p:cNvSpPr>
          <p:nvPr/>
        </p:nvSpPr>
        <p:spPr bwMode="auto">
          <a:xfrm>
            <a:off x="9367797" y="4862195"/>
            <a:ext cx="2812839"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defTabSz="457189">
              <a:defRPr/>
            </a:pPr>
            <a:r>
              <a:rPr lang="en-US" altLang="en-US" sz="1733" dirty="0">
                <a:solidFill>
                  <a:srgbClr val="28434E"/>
                </a:solidFill>
                <a:latin typeface="AvenirNext LT Pro Regular" panose="020B0504020202020204" pitchFamily="34" charset="77"/>
              </a:rPr>
              <a:t>Email </a:t>
            </a:r>
            <a:r>
              <a:rPr lang="en-US" altLang="en-US" sz="1733" dirty="0">
                <a:solidFill>
                  <a:srgbClr val="28434E"/>
                </a:solidFill>
                <a:latin typeface="AvenirNext LT Pro Regular" panose="020B0504020202020204" pitchFamily="34" charset="77"/>
                <a:hlinkClick r:id="rId8"/>
              </a:rPr>
              <a:t>edx@cdc.gov</a:t>
            </a:r>
            <a:r>
              <a:rPr lang="en-US" altLang="en-US" sz="1733" dirty="0">
                <a:solidFill>
                  <a:srgbClr val="28434E"/>
                </a:solidFill>
                <a:latin typeface="AvenirNext LT Pro Regular" panose="020B0504020202020204" pitchFamily="34" charset="77"/>
              </a:rPr>
              <a:t> for Technical Help or to Onboard HL7 Message Mapping Guides</a:t>
            </a:r>
          </a:p>
        </p:txBody>
      </p:sp>
      <p:pic>
        <p:nvPicPr>
          <p:cNvPr id="8" name="Graphic 7" descr="Cloud Computing with solid fill">
            <a:extLst>
              <a:ext uri="{FF2B5EF4-FFF2-40B4-BE49-F238E27FC236}">
                <a16:creationId xmlns:a16="http://schemas.microsoft.com/office/drawing/2014/main" id="{F9B14F5E-25E4-4883-9488-C2692B2AFA2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338196" y="3917103"/>
            <a:ext cx="981128" cy="981128"/>
          </a:xfrm>
          <a:prstGeom prst="rect">
            <a:avLst/>
          </a:prstGeom>
        </p:spPr>
      </p:pic>
      <p:pic>
        <p:nvPicPr>
          <p:cNvPr id="16" name="Graphic 15" descr="Blueprint with solid fill">
            <a:extLst>
              <a:ext uri="{FF2B5EF4-FFF2-40B4-BE49-F238E27FC236}">
                <a16:creationId xmlns:a16="http://schemas.microsoft.com/office/drawing/2014/main" id="{4EC2D1C5-6A22-48D2-B7D2-EA6887AD1AA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59179" y="2161132"/>
            <a:ext cx="981128" cy="981128"/>
          </a:xfrm>
          <a:prstGeom prst="rect">
            <a:avLst/>
          </a:prstGeom>
        </p:spPr>
      </p:pic>
    </p:spTree>
    <p:extLst>
      <p:ext uri="{BB962C8B-B14F-4D97-AF65-F5344CB8AC3E}">
        <p14:creationId xmlns:p14="http://schemas.microsoft.com/office/powerpoint/2010/main" val="315412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9BFC6929-DE9A-BA45-A432-042962964C2F}"/>
              </a:ext>
            </a:extLst>
          </p:cNvPr>
          <p:cNvSpPr>
            <a:spLocks noGrp="1" noChangeArrowheads="1"/>
          </p:cNvSpPr>
          <p:nvPr>
            <p:ph type="title"/>
          </p:nvPr>
        </p:nvSpPr>
        <p:spPr>
          <a:xfrm>
            <a:off x="0" y="1"/>
            <a:ext cx="11582400" cy="1096433"/>
          </a:xfrm>
        </p:spPr>
        <p:txBody>
          <a:bodyPr/>
          <a:lstStyle/>
          <a:p>
            <a:r>
              <a:rPr lang="en-US" altLang="en-US" dirty="0"/>
              <a:t>Update: NNDSS Onboarding Website</a:t>
            </a:r>
            <a:endParaRPr lang="en-US" altLang="en-US" dirty="0">
              <a:latin typeface="Avenir Next LT Pro Demi" panose="020B0704020202020204" pitchFamily="34" charset="0"/>
            </a:endParaRPr>
          </a:p>
        </p:txBody>
      </p:sp>
      <p:sp>
        <p:nvSpPr>
          <p:cNvPr id="18435" name="Slide Number Placeholder 3">
            <a:extLst>
              <a:ext uri="{FF2B5EF4-FFF2-40B4-BE49-F238E27FC236}">
                <a16:creationId xmlns:a16="http://schemas.microsoft.com/office/drawing/2014/main" id="{28A77B28-0B3D-CE4B-B340-CA907DD61E2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733">
                <a:solidFill>
                  <a:schemeClr val="tx1"/>
                </a:solidFill>
                <a:latin typeface="Calibri" panose="020F0502020204030204" pitchFamily="34" charset="0"/>
              </a:defRPr>
            </a:lvl1pPr>
            <a:lvl2pPr marL="990575" indent="-380990">
              <a:defRPr sz="1733">
                <a:solidFill>
                  <a:schemeClr val="tx1"/>
                </a:solidFill>
                <a:latin typeface="Calibri" panose="020F0502020204030204" pitchFamily="34" charset="0"/>
              </a:defRPr>
            </a:lvl2pPr>
            <a:lvl3pPr marL="1523962" indent="-304792">
              <a:defRPr sz="1733">
                <a:solidFill>
                  <a:schemeClr val="tx1"/>
                </a:solidFill>
                <a:latin typeface="Calibri" panose="020F0502020204030204" pitchFamily="34" charset="0"/>
              </a:defRPr>
            </a:lvl3pPr>
            <a:lvl4pPr marL="2133547" indent="-304792">
              <a:defRPr sz="1733">
                <a:solidFill>
                  <a:schemeClr val="tx1"/>
                </a:solidFill>
                <a:latin typeface="Calibri" panose="020F0502020204030204" pitchFamily="34" charset="0"/>
              </a:defRPr>
            </a:lvl4pPr>
            <a:lvl5pPr marL="2743131" indent="-304792">
              <a:defRPr sz="1733">
                <a:solidFill>
                  <a:schemeClr val="tx1"/>
                </a:solidFill>
                <a:latin typeface="Calibri" panose="020F0502020204030204" pitchFamily="34" charset="0"/>
              </a:defRPr>
            </a:lvl5pPr>
            <a:lvl6pPr marL="3352716" indent="-304792" defTabSz="457189" fontAlgn="base">
              <a:spcBef>
                <a:spcPct val="0"/>
              </a:spcBef>
              <a:spcAft>
                <a:spcPct val="0"/>
              </a:spcAft>
              <a:defRPr sz="1733">
                <a:solidFill>
                  <a:schemeClr val="tx1"/>
                </a:solidFill>
                <a:latin typeface="Calibri" panose="020F0502020204030204" pitchFamily="34" charset="0"/>
              </a:defRPr>
            </a:lvl6pPr>
            <a:lvl7pPr marL="3962301" indent="-304792" defTabSz="457189" fontAlgn="base">
              <a:spcBef>
                <a:spcPct val="0"/>
              </a:spcBef>
              <a:spcAft>
                <a:spcPct val="0"/>
              </a:spcAft>
              <a:defRPr sz="1733">
                <a:solidFill>
                  <a:schemeClr val="tx1"/>
                </a:solidFill>
                <a:latin typeface="Calibri" panose="020F0502020204030204" pitchFamily="34" charset="0"/>
              </a:defRPr>
            </a:lvl7pPr>
            <a:lvl8pPr marL="4571886" indent="-304792" defTabSz="457189" fontAlgn="base">
              <a:spcBef>
                <a:spcPct val="0"/>
              </a:spcBef>
              <a:spcAft>
                <a:spcPct val="0"/>
              </a:spcAft>
              <a:defRPr sz="1733">
                <a:solidFill>
                  <a:schemeClr val="tx1"/>
                </a:solidFill>
                <a:latin typeface="Calibri" panose="020F0502020204030204" pitchFamily="34" charset="0"/>
              </a:defRPr>
            </a:lvl8pPr>
            <a:lvl9pPr marL="5181470" indent="-304792" defTabSz="457189" fontAlgn="base">
              <a:spcBef>
                <a:spcPct val="0"/>
              </a:spcBef>
              <a:spcAft>
                <a:spcPct val="0"/>
              </a:spcAft>
              <a:defRPr sz="1733">
                <a:solidFill>
                  <a:schemeClr val="tx1"/>
                </a:solidFill>
                <a:latin typeface="Calibri" panose="020F0502020204030204" pitchFamily="34" charset="0"/>
              </a:defRPr>
            </a:lvl9pPr>
          </a:lstStyle>
          <a:p>
            <a:pPr marL="0" marR="0" lvl="0" indent="0" algn="r" defTabSz="457189" rtl="0" eaLnBrk="1" fontAlgn="base" latinLnBrk="0" hangingPunct="1">
              <a:lnSpc>
                <a:spcPct val="100000"/>
              </a:lnSpc>
              <a:spcBef>
                <a:spcPct val="0"/>
              </a:spcBef>
              <a:spcAft>
                <a:spcPct val="0"/>
              </a:spcAft>
              <a:buClrTx/>
              <a:buSzTx/>
              <a:buFontTx/>
              <a:buNone/>
              <a:tabLst/>
              <a:defRPr/>
            </a:pPr>
            <a:fld id="{39D59B3E-F2E5-164E-B82C-1166B3CC2CE2}" type="slidenum">
              <a:rPr kumimoji="0" lang="en-US" altLang="en-US" sz="1067" b="1" i="0" u="none" strike="noStrike" kern="1200" cap="none" spc="0" normalizeH="0" baseline="0" noProof="0">
                <a:ln>
                  <a:noFill/>
                </a:ln>
                <a:solidFill>
                  <a:srgbClr val="28434E"/>
                </a:solidFill>
                <a:effectLst/>
                <a:uLnTx/>
                <a:uFillTx/>
                <a:latin typeface="Avenir Next LT Pro" panose="020B0504020202020204" pitchFamily="34" charset="77"/>
              </a:rPr>
              <a:pPr marL="0" marR="0" lvl="0" indent="0" algn="r" defTabSz="457189" rtl="0" eaLnBrk="1" fontAlgn="base" latinLnBrk="0" hangingPunct="1">
                <a:lnSpc>
                  <a:spcPct val="100000"/>
                </a:lnSpc>
                <a:spcBef>
                  <a:spcPct val="0"/>
                </a:spcBef>
                <a:spcAft>
                  <a:spcPct val="0"/>
                </a:spcAft>
                <a:buClrTx/>
                <a:buSzTx/>
                <a:buFontTx/>
                <a:buNone/>
                <a:tabLst/>
                <a:defRPr/>
              </a:pPr>
              <a:t>5</a:t>
            </a:fld>
            <a:endParaRPr kumimoji="0" lang="en-US" altLang="en-US" sz="1067"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pic>
        <p:nvPicPr>
          <p:cNvPr id="1026" name="Picture 2" descr="3 Phases of MMG Implementation to include Pre-Onboarding, Onboarding, and Routine Notifications. Link to new website is included. ">
            <a:extLst>
              <a:ext uri="{FF2B5EF4-FFF2-40B4-BE49-F238E27FC236}">
                <a16:creationId xmlns:a16="http://schemas.microsoft.com/office/drawing/2014/main" id="{E74D301A-A64E-4719-B0CA-825F5497F6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96434"/>
            <a:ext cx="8201048" cy="55687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359477E-6C2C-4B4E-B360-96FF6C93A3CF}"/>
              </a:ext>
            </a:extLst>
          </p:cNvPr>
          <p:cNvSpPr txBox="1"/>
          <p:nvPr/>
        </p:nvSpPr>
        <p:spPr>
          <a:xfrm>
            <a:off x="8527774" y="2561070"/>
            <a:ext cx="3370986" cy="1735860"/>
          </a:xfrm>
          <a:prstGeom prst="rect">
            <a:avLst/>
          </a:prstGeom>
          <a:noFill/>
        </p:spPr>
        <p:txBody>
          <a:bodyPr wrap="square" rtlCol="0">
            <a:spAutoFit/>
          </a:bodyPr>
          <a:lstStyle/>
          <a:p>
            <a:r>
              <a:rPr lang="en-US" sz="2670" b="1" dirty="0">
                <a:solidFill>
                  <a:srgbClr val="00B050"/>
                </a:solidFill>
              </a:rPr>
              <a:t>UPDATED Content:  </a:t>
            </a:r>
            <a:r>
              <a:rPr lang="en-US" sz="2670" dirty="0">
                <a:hlinkClick r:id="rId4"/>
              </a:rPr>
              <a:t>https://www.cdc.gov/nndss/trc/onboarding/overview.html</a:t>
            </a:r>
            <a:r>
              <a:rPr lang="en-US" sz="2670" dirty="0"/>
              <a:t> </a:t>
            </a:r>
          </a:p>
        </p:txBody>
      </p:sp>
      <p:sp>
        <p:nvSpPr>
          <p:cNvPr id="2" name="Rectangle 1" descr="Location under Related Materials where the NNDSS Onboarding process document is once on the website.">
            <a:extLst>
              <a:ext uri="{FF2B5EF4-FFF2-40B4-BE49-F238E27FC236}">
                <a16:creationId xmlns:a16="http://schemas.microsoft.com/office/drawing/2014/main" id="{6A26EF96-D368-42FA-B7AC-45CE66E155B3}"/>
              </a:ext>
            </a:extLst>
          </p:cNvPr>
          <p:cNvSpPr/>
          <p:nvPr/>
        </p:nvSpPr>
        <p:spPr>
          <a:xfrm>
            <a:off x="165253" y="6092328"/>
            <a:ext cx="3591499" cy="374573"/>
          </a:xfrm>
          <a:prstGeom prst="rect">
            <a:avLst/>
          </a:prstGeom>
          <a:no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511F107-376D-4C77-9035-C6469C1FB81C}"/>
              </a:ext>
            </a:extLst>
          </p:cNvPr>
          <p:cNvSpPr txBox="1"/>
          <p:nvPr/>
        </p:nvSpPr>
        <p:spPr>
          <a:xfrm>
            <a:off x="3756752" y="6295873"/>
            <a:ext cx="2747612" cy="369332"/>
          </a:xfrm>
          <a:prstGeom prst="rect">
            <a:avLst/>
          </a:prstGeom>
          <a:noFill/>
        </p:spPr>
        <p:txBody>
          <a:bodyPr wrap="none" rtlCol="0">
            <a:spAutoFit/>
          </a:bodyPr>
          <a:lstStyle/>
          <a:p>
            <a:r>
              <a:rPr lang="en-US" dirty="0">
                <a:solidFill>
                  <a:schemeClr val="accent1"/>
                </a:solidFill>
              </a:rPr>
              <a:t>Detailed process document</a:t>
            </a:r>
          </a:p>
        </p:txBody>
      </p:sp>
    </p:spTree>
    <p:extLst>
      <p:ext uri="{BB962C8B-B14F-4D97-AF65-F5344CB8AC3E}">
        <p14:creationId xmlns:p14="http://schemas.microsoft.com/office/powerpoint/2010/main" val="290757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BA5927-2FCF-4AF1-9659-40C3C9F3A69F}"/>
              </a:ext>
            </a:extLst>
          </p:cNvPr>
          <p:cNvSpPr>
            <a:spLocks noGrp="1"/>
          </p:cNvSpPr>
          <p:nvPr>
            <p:ph type="title"/>
          </p:nvPr>
        </p:nvSpPr>
        <p:spPr>
          <a:xfrm>
            <a:off x="-1" y="-1"/>
            <a:ext cx="11522464" cy="1096161"/>
          </a:xfrm>
        </p:spPr>
        <p:txBody>
          <a:bodyPr>
            <a:noAutofit/>
          </a:bodyPr>
          <a:lstStyle/>
          <a:p>
            <a:r>
              <a:rPr lang="en-US" sz="3300" dirty="0"/>
              <a:t>Updated Tuberculosis and Latent TB Infection (LTBI) MMG </a:t>
            </a:r>
          </a:p>
        </p:txBody>
      </p:sp>
      <p:sp>
        <p:nvSpPr>
          <p:cNvPr id="5" name="Content Placeholder 4">
            <a:extLst>
              <a:ext uri="{FF2B5EF4-FFF2-40B4-BE49-F238E27FC236}">
                <a16:creationId xmlns:a16="http://schemas.microsoft.com/office/drawing/2014/main" id="{45847CC2-11C5-4C6A-9BA1-67F1A900F24E}"/>
              </a:ext>
            </a:extLst>
          </p:cNvPr>
          <p:cNvSpPr>
            <a:spLocks noGrp="1"/>
          </p:cNvSpPr>
          <p:nvPr>
            <p:ph idx="1"/>
          </p:nvPr>
        </p:nvSpPr>
        <p:spPr>
          <a:xfrm>
            <a:off x="374520" y="1096039"/>
            <a:ext cx="11018369" cy="4768048"/>
          </a:xfrm>
        </p:spPr>
        <p:txBody>
          <a:bodyPr vert="horz" lIns="91440" tIns="45720" rIns="91440" bIns="45720" rtlCol="0" anchor="t">
            <a:normAutofit fontScale="92500" lnSpcReduction="10000"/>
          </a:bodyPr>
          <a:lstStyle/>
          <a:p>
            <a:pPr marL="0" lvl="1" indent="0">
              <a:spcAft>
                <a:spcPts val="600"/>
              </a:spcAft>
              <a:buClr>
                <a:schemeClr val="accent2"/>
              </a:buClr>
              <a:buNone/>
            </a:pPr>
            <a:r>
              <a:rPr lang="en-US" sz="2600" dirty="0">
                <a:solidFill>
                  <a:srgbClr val="28434E"/>
                </a:solidFill>
                <a:latin typeface="Avenir Next LT Pro"/>
                <a:hlinkClick r:id="rId3"/>
              </a:rPr>
              <a:t>Version 3.0.3</a:t>
            </a:r>
            <a:r>
              <a:rPr lang="en-US" sz="2600" b="1" dirty="0">
                <a:solidFill>
                  <a:srgbClr val="28434E"/>
                </a:solidFill>
                <a:latin typeface="Avenir Next LT Pro"/>
                <a:hlinkClick r:id="rId3"/>
              </a:rPr>
              <a:t> </a:t>
            </a:r>
            <a:r>
              <a:rPr lang="en-US" sz="2600" dirty="0">
                <a:latin typeface="Avenir Next LT Pro"/>
              </a:rPr>
              <a:t>is the most current</a:t>
            </a:r>
            <a:endParaRPr lang="en-US" sz="2600" dirty="0">
              <a:latin typeface="Avenir Next LT Pro" panose="020B0504020202020204" pitchFamily="34" charset="0"/>
            </a:endParaRPr>
          </a:p>
          <a:p>
            <a:pPr marL="1053439" lvl="2" indent="-608950">
              <a:spcAft>
                <a:spcPts val="600"/>
              </a:spcAft>
            </a:pPr>
            <a:r>
              <a:rPr lang="en-US" sz="2200" dirty="0">
                <a:latin typeface="Avenir Next LT Pro"/>
                <a:cs typeface="Calibri"/>
              </a:rPr>
              <a:t>Updates CDC priorities to the 1, 2, 3 categories</a:t>
            </a:r>
          </a:p>
          <a:p>
            <a:pPr marL="1053439" lvl="2" indent="-608950"/>
            <a:r>
              <a:rPr lang="en-US" sz="2200" dirty="0">
                <a:latin typeface="Avenir Next LT Pro"/>
                <a:cs typeface="Calibri"/>
              </a:rPr>
              <a:t>Includes four updated TB, one updated LTBI, and two new LTBI test scenarios for a total of seven test scenarios</a:t>
            </a:r>
          </a:p>
          <a:p>
            <a:pPr marL="1053439" lvl="2" indent="-608950"/>
            <a:r>
              <a:rPr lang="en-US" sz="2200" dirty="0">
                <a:latin typeface="Avenir Next LT Pro"/>
                <a:cs typeface="Calibri"/>
              </a:rPr>
              <a:t>Integrates Generic v2.0.1 updates into the test case scenario worksheets</a:t>
            </a:r>
          </a:p>
          <a:p>
            <a:pPr marL="1053439" lvl="2" indent="-608950"/>
            <a:r>
              <a:rPr lang="en-US" sz="2200" dirty="0">
                <a:latin typeface="Avenir Next LT Pro"/>
                <a:cs typeface="Calibri"/>
              </a:rPr>
              <a:t>Corrects sample segments and implementation notes in data elements tab</a:t>
            </a:r>
          </a:p>
          <a:p>
            <a:pPr marL="1053439" lvl="2" indent="-608950"/>
            <a:r>
              <a:rPr lang="en-US" sz="2200" dirty="0">
                <a:latin typeface="Avenir Next LT Pro"/>
                <a:cs typeface="Calibri"/>
              </a:rPr>
              <a:t>Provides </a:t>
            </a:r>
            <a:r>
              <a:rPr lang="en-US" sz="2200" dirty="0">
                <a:latin typeface="Avenir Next LT Pro"/>
                <a:cs typeface="Calibri"/>
                <a:hlinkClick r:id="rId4"/>
              </a:rPr>
              <a:t>new URL </a:t>
            </a:r>
            <a:r>
              <a:rPr lang="en-US" sz="2200" dirty="0">
                <a:latin typeface="Avenir Next LT Pro"/>
                <a:cs typeface="Calibri"/>
              </a:rPr>
              <a:t>for Census Tract of Case-Patient Residence (PID-11.10) census tract value lookup</a:t>
            </a:r>
          </a:p>
          <a:p>
            <a:pPr marL="1053439" lvl="2" indent="-608950"/>
            <a:endParaRPr lang="en-US" sz="1100" dirty="0">
              <a:cs typeface="Calibri"/>
            </a:endParaRPr>
          </a:p>
          <a:p>
            <a:pPr marL="44450" lvl="1" indent="0">
              <a:buNone/>
            </a:pPr>
            <a:r>
              <a:rPr lang="en-US" sz="2600" dirty="0">
                <a:latin typeface="Avenir Next LT Pro"/>
                <a:cs typeface="Calibri"/>
              </a:rPr>
              <a:t>Value Set Updates</a:t>
            </a:r>
          </a:p>
          <a:p>
            <a:pPr marL="1053439" lvl="2" indent="-608950"/>
            <a:r>
              <a:rPr lang="en-US" sz="2200" u="sng" dirty="0">
                <a:solidFill>
                  <a:srgbClr val="17468F"/>
                </a:solidFill>
                <a:latin typeface="Avenir Next LT Pro"/>
                <a:ea typeface="+mn-lt"/>
                <a:cs typeface="+mn-lt"/>
                <a:hlinkClick r:id="rId5">
                  <a:extLst>
                    <a:ext uri="{A12FA001-AC4F-418D-AE19-62706E023703}">
                      <ahyp:hlinkClr xmlns:ahyp="http://schemas.microsoft.com/office/drawing/2018/hyperlinkcolor" val="tx"/>
                    </a:ext>
                  </a:extLst>
                </a:hlinkClick>
              </a:rPr>
              <a:t>Version </a:t>
            </a:r>
            <a:r>
              <a:rPr lang="en-US" sz="2200" u="sng" dirty="0">
                <a:solidFill>
                  <a:srgbClr val="17468F"/>
                </a:solidFill>
                <a:latin typeface="Avenir Next LT Pro"/>
                <a:cs typeface="Calibri"/>
                <a:hlinkClick r:id="rId6">
                  <a:extLst>
                    <a:ext uri="{A12FA001-AC4F-418D-AE19-62706E023703}">
                      <ahyp:hlinkClr xmlns:ahyp="http://schemas.microsoft.com/office/drawing/2018/hyperlinkcolor" val="tx"/>
                    </a:ext>
                  </a:extLst>
                </a:hlinkClick>
              </a:rPr>
              <a:t>7</a:t>
            </a:r>
            <a:r>
              <a:rPr lang="en-US" sz="2200" u="sng" dirty="0">
                <a:solidFill>
                  <a:srgbClr val="17468F"/>
                </a:solidFill>
                <a:latin typeface="Avenir Next LT Pro"/>
                <a:hlinkClick r:id="rId6">
                  <a:extLst>
                    <a:ext uri="{A12FA001-AC4F-418D-AE19-62706E023703}">
                      <ahyp:hlinkClr xmlns:ahyp="http://schemas.microsoft.com/office/drawing/2018/hyperlinkcolor" val="tx"/>
                    </a:ext>
                  </a:extLst>
                </a:hlinkClick>
              </a:rPr>
              <a:t> </a:t>
            </a:r>
            <a:r>
              <a:rPr lang="en-US" sz="2200" dirty="0">
                <a:latin typeface="Avenir Next LT Pro"/>
              </a:rPr>
              <a:t>is the most up-to-date version of the PHIN VADS TB and LTBI Case Notification View</a:t>
            </a:r>
          </a:p>
          <a:p>
            <a:pPr marL="1053439" lvl="2" indent="-608950"/>
            <a:r>
              <a:rPr lang="en-US" sz="2200" dirty="0">
                <a:latin typeface="Avenir Next LT Pro"/>
              </a:rPr>
              <a:t>Corrected spelling of preferred concept code “Para-Aminosalicylic acid” in value set </a:t>
            </a:r>
            <a:r>
              <a:rPr lang="en-US" sz="2200" dirty="0">
                <a:latin typeface="Avenir Next LT Pro"/>
                <a:hlinkClick r:id="rId7"/>
              </a:rPr>
              <a:t>PHVS_Medications_TB </a:t>
            </a:r>
            <a:r>
              <a:rPr lang="en-US" sz="2200" dirty="0">
                <a:latin typeface="Avenir Next LT Pro"/>
              </a:rPr>
              <a:t>&amp; </a:t>
            </a:r>
            <a:r>
              <a:rPr lang="en-US" sz="2200" dirty="0">
                <a:latin typeface="Avenir Next LT Pro"/>
                <a:hlinkClick r:id="rId8"/>
              </a:rPr>
              <a:t>PHVS_SusceptibilityTestType_TB</a:t>
            </a:r>
            <a:endParaRPr lang="en-US" sz="2200" dirty="0"/>
          </a:p>
        </p:txBody>
      </p:sp>
      <p:sp>
        <p:nvSpPr>
          <p:cNvPr id="3" name="Slide Number Placeholder 2">
            <a:extLst>
              <a:ext uri="{FF2B5EF4-FFF2-40B4-BE49-F238E27FC236}">
                <a16:creationId xmlns:a16="http://schemas.microsoft.com/office/drawing/2014/main" id="{A73BEDCC-4712-4794-AA2F-4FB55F4F6A35}"/>
              </a:ext>
            </a:extLst>
          </p:cNvPr>
          <p:cNvSpPr>
            <a:spLocks noGrp="1"/>
          </p:cNvSpPr>
          <p:nvPr>
            <p:ph type="sldNum" sz="quarter" idx="4"/>
          </p:nvPr>
        </p:nvSpPr>
        <p:spPr/>
        <p:txBody>
          <a:bodyPr/>
          <a:lstStyle/>
          <a:p>
            <a:pPr defTabSz="457178" eaLnBrk="0" fontAlgn="base" hangingPunct="0">
              <a:spcBef>
                <a:spcPct val="0"/>
              </a:spcBef>
              <a:spcAft>
                <a:spcPct val="0"/>
              </a:spcAft>
              <a:defRPr/>
            </a:pPr>
            <a:fld id="{39D59B3E-F2E5-164E-B82C-1166B3CC2CE2}" type="slidenum">
              <a:rPr lang="en-US" altLang="en-US" b="1">
                <a:solidFill>
                  <a:srgbClr val="28434E"/>
                </a:solidFill>
              </a:rPr>
              <a:pPr defTabSz="457178" eaLnBrk="0" fontAlgn="base" hangingPunct="0">
                <a:spcBef>
                  <a:spcPct val="0"/>
                </a:spcBef>
                <a:spcAft>
                  <a:spcPct val="0"/>
                </a:spcAft>
                <a:defRPr/>
              </a:pPr>
              <a:t>6</a:t>
            </a:fld>
            <a:endParaRPr lang="en-US" altLang="en-US" b="1" dirty="0">
              <a:solidFill>
                <a:srgbClr val="28434E"/>
              </a:solidFill>
            </a:endParaRPr>
          </a:p>
        </p:txBody>
      </p:sp>
      <p:sp>
        <p:nvSpPr>
          <p:cNvPr id="6" name="TextBox 5">
            <a:extLst>
              <a:ext uri="{FF2B5EF4-FFF2-40B4-BE49-F238E27FC236}">
                <a16:creationId xmlns:a16="http://schemas.microsoft.com/office/drawing/2014/main" id="{86AC15AE-AB1F-49D2-B1D4-34695247A289}"/>
              </a:ext>
            </a:extLst>
          </p:cNvPr>
          <p:cNvSpPr txBox="1"/>
          <p:nvPr/>
        </p:nvSpPr>
        <p:spPr>
          <a:xfrm>
            <a:off x="623978" y="5971431"/>
            <a:ext cx="11153424" cy="707886"/>
          </a:xfrm>
          <a:prstGeom prst="rect">
            <a:avLst/>
          </a:prstGeom>
          <a:noFill/>
        </p:spPr>
        <p:txBody>
          <a:bodyPr wrap="square" lIns="91440" tIns="45720" rIns="91440" bIns="45720" anchor="t">
            <a:spAutoFit/>
          </a:bodyPr>
          <a:lstStyle/>
          <a:p>
            <a:pPr defTabSz="1219140">
              <a:defRPr/>
            </a:pPr>
            <a:r>
              <a:rPr lang="en-US" sz="1000" dirty="0">
                <a:solidFill>
                  <a:srgbClr val="000000"/>
                </a:solidFill>
                <a:latin typeface="Avenir Next LT Pro"/>
                <a:cs typeface="Calibri"/>
                <a:sym typeface="Arial"/>
              </a:rPr>
              <a:t>Tuberculosis and Latent TB Infection MMG v3.0.3: </a:t>
            </a:r>
            <a:r>
              <a:rPr lang="en-US" sz="1000" dirty="0">
                <a:solidFill>
                  <a:srgbClr val="000000"/>
                </a:solidFill>
                <a:latin typeface="Avenir Next LT Pro"/>
                <a:cs typeface="Calibri"/>
                <a:sym typeface="Arial"/>
                <a:hlinkClick r:id="rId3"/>
              </a:rPr>
              <a:t>https://ndc.services.cdc.gov/mmgpage/tuberculosis-and-latent-tb-infection-message-mapping-guide/</a:t>
            </a:r>
            <a:endParaRPr lang="en-US" sz="1000" dirty="0">
              <a:solidFill>
                <a:srgbClr val="000000"/>
              </a:solidFill>
              <a:latin typeface="Avenir Next LT Pro"/>
              <a:cs typeface="Calibri"/>
              <a:sym typeface="Arial"/>
            </a:endParaRPr>
          </a:p>
          <a:p>
            <a:pPr defTabSz="1219140">
              <a:defRPr/>
            </a:pPr>
            <a:r>
              <a:rPr lang="en-US" sz="1000" dirty="0">
                <a:solidFill>
                  <a:srgbClr val="000000"/>
                </a:solidFill>
                <a:latin typeface="Avenir Next LT Pro"/>
                <a:cs typeface="Calibri"/>
                <a:sym typeface="Arial"/>
              </a:rPr>
              <a:t>PHIN VADS Tuberculosis and LTBI Case Notification View version 7: </a:t>
            </a:r>
            <a:r>
              <a:rPr lang="en-US" sz="1000" dirty="0">
                <a:solidFill>
                  <a:srgbClr val="000000"/>
                </a:solidFill>
                <a:latin typeface="Avenir Next LT Pro"/>
                <a:cs typeface="Calibri"/>
                <a:sym typeface="Arial"/>
                <a:hlinkClick r:id="rId5"/>
              </a:rPr>
              <a:t>https://phinvads.cdc.gov/vads/ViewView.action?id=A1286853-27EC-EC11-81AF-005056ABE2F0</a:t>
            </a:r>
            <a:endParaRPr lang="en-US" sz="1000" dirty="0">
              <a:solidFill>
                <a:srgbClr val="000000"/>
              </a:solidFill>
              <a:latin typeface="Avenir Next LT Pro"/>
              <a:cs typeface="Calibri"/>
              <a:sym typeface="Arial"/>
            </a:endParaRPr>
          </a:p>
          <a:p>
            <a:pPr defTabSz="1219140">
              <a:defRPr/>
            </a:pPr>
            <a:r>
              <a:rPr lang="en-US" sz="1000" dirty="0">
                <a:solidFill>
                  <a:srgbClr val="000000"/>
                </a:solidFill>
                <a:latin typeface="Avenir Next LT Pro"/>
                <a:cs typeface="Calibri"/>
                <a:sym typeface="Arial"/>
              </a:rPr>
              <a:t>PHVS_Medications_TB value set version 3: </a:t>
            </a:r>
            <a:r>
              <a:rPr lang="en-US" sz="1000" dirty="0">
                <a:solidFill>
                  <a:srgbClr val="000000"/>
                </a:solidFill>
                <a:latin typeface="Avenir Next LT Pro"/>
                <a:cs typeface="Calibri"/>
                <a:sym typeface="Arial"/>
                <a:hlinkClick r:id="rId7"/>
              </a:rPr>
              <a:t>https://phinvads.cdc.gov/vads/ViewValueSet.action?id=51D7CC55-283E-4E7B-AC1A-CBC133C4E285 </a:t>
            </a:r>
            <a:br>
              <a:rPr lang="en-US" sz="1000" dirty="0">
                <a:solidFill>
                  <a:srgbClr val="000000"/>
                </a:solidFill>
                <a:latin typeface="Avenir Next LT Pro"/>
                <a:cs typeface="Calibri"/>
                <a:sym typeface="Arial"/>
              </a:rPr>
            </a:br>
            <a:r>
              <a:rPr lang="en-US" sz="1000" dirty="0">
                <a:solidFill>
                  <a:srgbClr val="000000"/>
                </a:solidFill>
                <a:latin typeface="Avenir Next LT Pro"/>
                <a:cs typeface="Calibri"/>
                <a:sym typeface="Arial"/>
              </a:rPr>
              <a:t>PHVS_SusceptibilityTestType_TB version 3:</a:t>
            </a:r>
            <a:r>
              <a:rPr lang="en-US" sz="1000" dirty="0">
                <a:solidFill>
                  <a:srgbClr val="000000"/>
                </a:solidFill>
                <a:latin typeface="Avenir Next LT Pro"/>
                <a:cs typeface="Calibri"/>
                <a:sym typeface="Arial"/>
                <a:hlinkClick r:id="rId8"/>
              </a:rPr>
              <a:t> https://phinvads.cdc.gov/vads/ViewValueSet.action?id=983BBA74-C532-424A-9A3D-35F692E147FD</a:t>
            </a:r>
            <a:endParaRPr lang="en-US" sz="1000" dirty="0">
              <a:solidFill>
                <a:srgbClr val="28434E"/>
              </a:solidFill>
              <a:latin typeface="Avenir Next LT Pro"/>
            </a:endParaRPr>
          </a:p>
        </p:txBody>
      </p:sp>
    </p:spTree>
    <p:extLst>
      <p:ext uri="{BB962C8B-B14F-4D97-AF65-F5344CB8AC3E}">
        <p14:creationId xmlns:p14="http://schemas.microsoft.com/office/powerpoint/2010/main" val="2357332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52FD1-D3CF-E64E-80F8-969122C1B16B}"/>
              </a:ext>
            </a:extLst>
          </p:cNvPr>
          <p:cNvSpPr>
            <a:spLocks noGrp="1"/>
          </p:cNvSpPr>
          <p:nvPr>
            <p:ph type="title"/>
          </p:nvPr>
        </p:nvSpPr>
        <p:spPr>
          <a:xfrm>
            <a:off x="552449" y="3264667"/>
            <a:ext cx="10987617" cy="896992"/>
          </a:xfrm>
        </p:spPr>
        <p:txBody>
          <a:bodyPr/>
          <a:lstStyle/>
          <a:p>
            <a:r>
              <a:rPr lang="en-US" sz="4533" dirty="0"/>
              <a:t>Case Surveillance Updates </a:t>
            </a:r>
          </a:p>
        </p:txBody>
      </p:sp>
      <p:sp>
        <p:nvSpPr>
          <p:cNvPr id="5" name="Text Placeholder 2">
            <a:extLst>
              <a:ext uri="{FF2B5EF4-FFF2-40B4-BE49-F238E27FC236}">
                <a16:creationId xmlns:a16="http://schemas.microsoft.com/office/drawing/2014/main" id="{BCD16CC9-A5E6-4385-A147-D99CA3BE18AB}"/>
              </a:ext>
            </a:extLst>
          </p:cNvPr>
          <p:cNvSpPr txBox="1">
            <a:spLocks/>
          </p:cNvSpPr>
          <p:nvPr/>
        </p:nvSpPr>
        <p:spPr>
          <a:xfrm>
            <a:off x="552449" y="4731084"/>
            <a:ext cx="10363200" cy="568325"/>
          </a:xfrm>
          <a:prstGeom prst="rect">
            <a:avLst/>
          </a:prstGeom>
        </p:spPr>
        <p:txBody>
          <a:bodyPr>
            <a:normAutofit lnSpcReduction="10000"/>
          </a:bodyPr>
          <a:lstStyle>
            <a:lvl1pPr marL="0" indent="0" algn="l" defTabSz="342900" rtl="0" eaLnBrk="1" latinLnBrk="0" hangingPunct="1">
              <a:spcBef>
                <a:spcPct val="20000"/>
              </a:spcBef>
              <a:buFont typeface="Arial"/>
              <a:buNone/>
              <a:defRPr sz="24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latinLnBrk="0" hangingPunct="1">
              <a:spcBef>
                <a:spcPct val="20000"/>
              </a:spcBef>
              <a:buClr>
                <a:schemeClr val="tx1"/>
              </a:buClr>
              <a:buFont typeface="Arial" panose="020B0604020202020204" pitchFamily="34" charset="0"/>
              <a:buChar char="•"/>
              <a:defRPr sz="20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latinLnBrk="0" hangingPunct="1">
              <a:spcBef>
                <a:spcPct val="20000"/>
              </a:spcBef>
              <a:buClr>
                <a:schemeClr val="tx1"/>
              </a:buClr>
              <a:buFont typeface="Arial"/>
              <a:buChar char="•"/>
              <a:defRPr sz="18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latinLnBrk="0" hangingPunct="1">
              <a:spcBef>
                <a:spcPct val="20000"/>
              </a:spcBef>
              <a:buClr>
                <a:schemeClr val="tx1"/>
              </a:buClr>
              <a:buFont typeface="Arial"/>
              <a:buChar char="–"/>
              <a:defRPr sz="1400"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latinLnBrk="0" hangingPunct="1">
              <a:spcBef>
                <a:spcPct val="20000"/>
              </a:spcBef>
              <a:buClr>
                <a:schemeClr val="tx1"/>
              </a:buClr>
              <a:buFont typeface="Arial"/>
              <a:buChar char="»"/>
              <a:defRPr sz="1400"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defTabSz="457189">
              <a:defRPr/>
            </a:pPr>
            <a:r>
              <a:rPr lang="en-US" sz="3200" dirty="0">
                <a:solidFill>
                  <a:srgbClr val="28434E"/>
                </a:solidFill>
                <a:latin typeface="Calibri"/>
                <a:cs typeface="Calibri"/>
              </a:rPr>
              <a:t>Sara Johnston</a:t>
            </a:r>
            <a:endParaRPr lang="en-US" sz="3200" dirty="0">
              <a:solidFill>
                <a:srgbClr val="28434E"/>
              </a:solidFill>
            </a:endParaRPr>
          </a:p>
        </p:txBody>
      </p:sp>
      <p:sp>
        <p:nvSpPr>
          <p:cNvPr id="9" name="Text Placeholder 2">
            <a:extLst>
              <a:ext uri="{FF2B5EF4-FFF2-40B4-BE49-F238E27FC236}">
                <a16:creationId xmlns:a16="http://schemas.microsoft.com/office/drawing/2014/main" id="{EF323C02-87D6-4D02-93EE-7E15118B211D}"/>
              </a:ext>
            </a:extLst>
          </p:cNvPr>
          <p:cNvSpPr txBox="1">
            <a:spLocks/>
          </p:cNvSpPr>
          <p:nvPr/>
        </p:nvSpPr>
        <p:spPr>
          <a:xfrm>
            <a:off x="552449" y="5136176"/>
            <a:ext cx="10363200" cy="568325"/>
          </a:xfrm>
          <a:prstGeom prst="rect">
            <a:avLst/>
          </a:prstGeom>
        </p:spPr>
        <p:txBody>
          <a:bodyPr vert="horz" lIns="121920" tIns="60960" rIns="121920" bIns="60960" rtlCol="0" anchor="b">
            <a:normAutofit/>
          </a:bodyPr>
          <a:lstStyle>
            <a:lvl1pPr marL="0" indent="0" algn="l" defTabSz="914400" rtl="0" eaLnBrk="1" latinLnBrk="0" hangingPunct="1">
              <a:lnSpc>
                <a:spcPts val="2200"/>
              </a:lnSpc>
              <a:spcBef>
                <a:spcPts val="1000"/>
              </a:spcBef>
              <a:buFont typeface="Arial" panose="020B0604020202020204" pitchFamily="34" charset="0"/>
              <a:buNone/>
              <a:defRPr sz="2000" kern="1200" baseline="0">
                <a:solidFill>
                  <a:schemeClr val="bg2"/>
                </a:solidFill>
                <a:latin typeface="Calibri"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defTabSz="1219139">
              <a:lnSpc>
                <a:spcPts val="2933"/>
              </a:lnSpc>
              <a:spcBef>
                <a:spcPts val="1333"/>
              </a:spcBef>
              <a:defRPr/>
            </a:pPr>
            <a:r>
              <a:rPr lang="en-US" sz="2133" dirty="0">
                <a:solidFill>
                  <a:srgbClr val="28434E">
                    <a:lumMod val="60000"/>
                    <a:lumOff val="40000"/>
                  </a:srgbClr>
                </a:solidFill>
                <a:latin typeface="Calibri"/>
                <a:cs typeface="Calibri"/>
              </a:rPr>
              <a:t>NNDSS Program Lead  </a:t>
            </a:r>
          </a:p>
        </p:txBody>
      </p:sp>
      <p:sp>
        <p:nvSpPr>
          <p:cNvPr id="10" name="Text Placeholder 2">
            <a:extLst>
              <a:ext uri="{FF2B5EF4-FFF2-40B4-BE49-F238E27FC236}">
                <a16:creationId xmlns:a16="http://schemas.microsoft.com/office/drawing/2014/main" id="{B37278E5-0E0E-4D39-A995-D1350040FED9}"/>
              </a:ext>
            </a:extLst>
          </p:cNvPr>
          <p:cNvSpPr txBox="1">
            <a:spLocks/>
          </p:cNvSpPr>
          <p:nvPr/>
        </p:nvSpPr>
        <p:spPr>
          <a:xfrm>
            <a:off x="552449" y="5541268"/>
            <a:ext cx="10363200" cy="568325"/>
          </a:xfrm>
          <a:prstGeom prst="rect">
            <a:avLst/>
          </a:prstGeom>
        </p:spPr>
        <p:txBody>
          <a:bodyPr vert="horz" lIns="121920" tIns="60960" rIns="121920" bIns="60960" rtlCol="0" anchor="b">
            <a:normAutofit/>
          </a:bodyPr>
          <a:lstStyle>
            <a:lvl1pPr marL="0" indent="0" algn="l" defTabSz="914400" rtl="0" eaLnBrk="1" latinLnBrk="0" hangingPunct="1">
              <a:lnSpc>
                <a:spcPts val="2200"/>
              </a:lnSpc>
              <a:spcBef>
                <a:spcPts val="1000"/>
              </a:spcBef>
              <a:buFont typeface="Arial" panose="020B0604020202020204" pitchFamily="34" charset="0"/>
              <a:buNone/>
              <a:defRPr sz="2000" kern="1200" baseline="0">
                <a:solidFill>
                  <a:schemeClr val="bg2"/>
                </a:solidFill>
                <a:latin typeface="Calibri"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defTabSz="1219139">
              <a:lnSpc>
                <a:spcPts val="2933"/>
              </a:lnSpc>
              <a:spcBef>
                <a:spcPts val="1333"/>
              </a:spcBef>
              <a:defRPr/>
            </a:pPr>
            <a:r>
              <a:rPr lang="en-US" sz="2133" dirty="0">
                <a:solidFill>
                  <a:srgbClr val="28434E">
                    <a:lumMod val="60000"/>
                    <a:lumOff val="40000"/>
                  </a:srgbClr>
                </a:solidFill>
                <a:latin typeface="Calibri"/>
                <a:cs typeface="Calibri"/>
              </a:rPr>
              <a:t>Center for Surveillance, Epidemiology, and Laboratory Services </a:t>
            </a:r>
          </a:p>
        </p:txBody>
      </p:sp>
    </p:spTree>
    <p:extLst>
      <p:ext uri="{BB962C8B-B14F-4D97-AF65-F5344CB8AC3E}">
        <p14:creationId xmlns:p14="http://schemas.microsoft.com/office/powerpoint/2010/main" val="3557710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479C46-03ED-40C4-A175-D751182D3FA1}"/>
              </a:ext>
            </a:extLst>
          </p:cNvPr>
          <p:cNvSpPr>
            <a:spLocks noGrp="1"/>
          </p:cNvSpPr>
          <p:nvPr>
            <p:ph type="title"/>
          </p:nvPr>
        </p:nvSpPr>
        <p:spPr>
          <a:xfrm>
            <a:off x="457199" y="1269360"/>
            <a:ext cx="10839490" cy="1141737"/>
          </a:xfrm>
        </p:spPr>
        <p:txBody>
          <a:bodyPr/>
          <a:lstStyle/>
          <a:p>
            <a:r>
              <a:rPr lang="en-US" dirty="0"/>
              <a:t>Overview of Draft Brucellosis, Leptospirosis, and Hansen’s Disease MMGs for Review and Feedback</a:t>
            </a:r>
          </a:p>
        </p:txBody>
      </p:sp>
      <p:sp>
        <p:nvSpPr>
          <p:cNvPr id="5" name="Subtitle 4">
            <a:extLst>
              <a:ext uri="{FF2B5EF4-FFF2-40B4-BE49-F238E27FC236}">
                <a16:creationId xmlns:a16="http://schemas.microsoft.com/office/drawing/2014/main" id="{53619A65-6F2E-4536-98ED-6BEEA4FD8736}"/>
              </a:ext>
            </a:extLst>
          </p:cNvPr>
          <p:cNvSpPr>
            <a:spLocks noGrp="1"/>
          </p:cNvSpPr>
          <p:nvPr>
            <p:ph type="subTitle" idx="1"/>
          </p:nvPr>
        </p:nvSpPr>
        <p:spPr>
          <a:xfrm>
            <a:off x="457199" y="2783328"/>
            <a:ext cx="10237809" cy="1291344"/>
          </a:xfrm>
        </p:spPr>
        <p:txBody>
          <a:bodyPr>
            <a:normAutofit/>
          </a:bodyPr>
          <a:lstStyle/>
          <a:p>
            <a:r>
              <a:rPr lang="en-US" dirty="0"/>
              <a:t>Bacterial Special Pathogens Branch</a:t>
            </a:r>
          </a:p>
          <a:p>
            <a:r>
              <a:rPr lang="en-US" dirty="0"/>
              <a:t>Division of High Consequence Pathogens and Pathology</a:t>
            </a:r>
          </a:p>
        </p:txBody>
      </p:sp>
      <p:pic>
        <p:nvPicPr>
          <p:cNvPr id="7" name="Picture 7" descr="Leptospira spp. bacteria">
            <a:extLst>
              <a:ext uri="{FF2B5EF4-FFF2-40B4-BE49-F238E27FC236}">
                <a16:creationId xmlns:a16="http://schemas.microsoft.com/office/drawing/2014/main" id="{18836043-E5CE-050D-2BAD-796769C5E490}"/>
              </a:ext>
            </a:extLst>
          </p:cNvPr>
          <p:cNvPicPr>
            <a:picLocks noChangeAspect="1"/>
          </p:cNvPicPr>
          <p:nvPr/>
        </p:nvPicPr>
        <p:blipFill>
          <a:blip r:embed="rId3"/>
          <a:stretch>
            <a:fillRect/>
          </a:stretch>
        </p:blipFill>
        <p:spPr>
          <a:xfrm>
            <a:off x="4506686" y="4099865"/>
            <a:ext cx="3168733" cy="1997141"/>
          </a:xfrm>
          <a:prstGeom prst="rect">
            <a:avLst/>
          </a:prstGeom>
        </p:spPr>
      </p:pic>
      <p:pic>
        <p:nvPicPr>
          <p:cNvPr id="8" name="Picture 8" descr="Brucella spp. bacteria">
            <a:extLst>
              <a:ext uri="{FF2B5EF4-FFF2-40B4-BE49-F238E27FC236}">
                <a16:creationId xmlns:a16="http://schemas.microsoft.com/office/drawing/2014/main" id="{4E4B097E-11A4-BAAE-4038-D2EF5AE71ED0}"/>
              </a:ext>
            </a:extLst>
          </p:cNvPr>
          <p:cNvPicPr>
            <a:picLocks noChangeAspect="1"/>
          </p:cNvPicPr>
          <p:nvPr/>
        </p:nvPicPr>
        <p:blipFill>
          <a:blip r:embed="rId4"/>
          <a:stretch>
            <a:fillRect/>
          </a:stretch>
        </p:blipFill>
        <p:spPr>
          <a:xfrm>
            <a:off x="795647" y="4181900"/>
            <a:ext cx="3218212" cy="1912243"/>
          </a:xfrm>
          <a:prstGeom prst="rect">
            <a:avLst/>
          </a:prstGeom>
        </p:spPr>
      </p:pic>
      <p:pic>
        <p:nvPicPr>
          <p:cNvPr id="9" name="Picture 9" descr="This photomicrograph reveals some of the classic histopathologic changes found in a skin section from an individual with a case of the leprosy, which may have been the paucibacillary form of the disease, though this has not been confirmed.">
            <a:extLst>
              <a:ext uri="{FF2B5EF4-FFF2-40B4-BE49-F238E27FC236}">
                <a16:creationId xmlns:a16="http://schemas.microsoft.com/office/drawing/2014/main" id="{BF12900D-8C95-8602-36DF-4228D93F7EF2}"/>
              </a:ext>
            </a:extLst>
          </p:cNvPr>
          <p:cNvPicPr>
            <a:picLocks noChangeAspect="1"/>
          </p:cNvPicPr>
          <p:nvPr/>
        </p:nvPicPr>
        <p:blipFill>
          <a:blip r:embed="rId5"/>
          <a:stretch>
            <a:fillRect/>
          </a:stretch>
        </p:blipFill>
        <p:spPr>
          <a:xfrm>
            <a:off x="8049492" y="4185606"/>
            <a:ext cx="2901537" cy="1904829"/>
          </a:xfrm>
          <a:prstGeom prst="rect">
            <a:avLst/>
          </a:prstGeom>
        </p:spPr>
      </p:pic>
    </p:spTree>
    <p:extLst>
      <p:ext uri="{BB962C8B-B14F-4D97-AF65-F5344CB8AC3E}">
        <p14:creationId xmlns:p14="http://schemas.microsoft.com/office/powerpoint/2010/main" val="1758864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818DD9-AB26-4290-BC58-526B0912AE02}"/>
              </a:ext>
            </a:extLst>
          </p:cNvPr>
          <p:cNvSpPr>
            <a:spLocks noGrp="1"/>
          </p:cNvSpPr>
          <p:nvPr>
            <p:ph type="title" idx="4294967295"/>
          </p:nvPr>
        </p:nvSpPr>
        <p:spPr>
          <a:xfrm>
            <a:off x="576263" y="4097338"/>
            <a:ext cx="11006137" cy="7651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bg1"/>
                </a:solidFill>
                <a:effectLst/>
                <a:uLnTx/>
                <a:uFillTx/>
                <a:latin typeface="+mn-lt"/>
                <a:ea typeface="+mn-ea"/>
                <a:cs typeface="+mn-cs"/>
              </a:rPr>
              <a:t>Background</a:t>
            </a:r>
          </a:p>
        </p:txBody>
      </p:sp>
    </p:spTree>
    <p:extLst>
      <p:ext uri="{BB962C8B-B14F-4D97-AF65-F5344CB8AC3E}">
        <p14:creationId xmlns:p14="http://schemas.microsoft.com/office/powerpoint/2010/main" val="16477492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Theme">
  <a:themeElements>
    <a:clrScheme name="Custom 29">
      <a:dk1>
        <a:srgbClr val="28434E"/>
      </a:dk1>
      <a:lt1>
        <a:srgbClr val="FAD14C"/>
      </a:lt1>
      <a:dk2>
        <a:srgbClr val="7D98A4"/>
      </a:dk2>
      <a:lt2>
        <a:srgbClr val="FEFAE2"/>
      </a:lt2>
      <a:accent1>
        <a:srgbClr val="A20031"/>
      </a:accent1>
      <a:accent2>
        <a:srgbClr val="752F8A"/>
      </a:accent2>
      <a:accent3>
        <a:srgbClr val="0149A5"/>
      </a:accent3>
      <a:accent4>
        <a:srgbClr val="B5C5D2"/>
      </a:accent4>
      <a:accent5>
        <a:srgbClr val="FFEAB3"/>
      </a:accent5>
      <a:accent6>
        <a:srgbClr val="FEF7E0"/>
      </a:accent6>
      <a:hlink>
        <a:srgbClr val="29424D"/>
      </a:hlink>
      <a:folHlink>
        <a:srgbClr val="0E4C9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ELS-PPT-Template-04-11-2022.pptx" id="{B93D2BC9-4DC3-4AD2-9C51-1683E0054BB1}" vid="{F5F13B8C-A0C4-4CB0-8378-68CF4C691159}"/>
    </a:ext>
  </a:extLst>
</a:theme>
</file>

<file path=ppt/theme/theme3.xml><?xml version="1.0" encoding="utf-8"?>
<a:theme xmlns:a="http://schemas.openxmlformats.org/drawingml/2006/main" name="1_Default Theme">
  <a:themeElements>
    <a:clrScheme name="Custom 29">
      <a:dk1>
        <a:srgbClr val="28434E"/>
      </a:dk1>
      <a:lt1>
        <a:srgbClr val="FAD14C"/>
      </a:lt1>
      <a:dk2>
        <a:srgbClr val="7D98A4"/>
      </a:dk2>
      <a:lt2>
        <a:srgbClr val="FEFAE2"/>
      </a:lt2>
      <a:accent1>
        <a:srgbClr val="A20031"/>
      </a:accent1>
      <a:accent2>
        <a:srgbClr val="752F8A"/>
      </a:accent2>
      <a:accent3>
        <a:srgbClr val="0149A5"/>
      </a:accent3>
      <a:accent4>
        <a:srgbClr val="B5C5D2"/>
      </a:accent4>
      <a:accent5>
        <a:srgbClr val="FFEAB3"/>
      </a:accent5>
      <a:accent6>
        <a:srgbClr val="FEF7E0"/>
      </a:accent6>
      <a:hlink>
        <a:srgbClr val="29424D"/>
      </a:hlink>
      <a:folHlink>
        <a:srgbClr val="0E4C9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Default Theme">
  <a:themeElements>
    <a:clrScheme name="Custom 29">
      <a:dk1>
        <a:srgbClr val="28434E"/>
      </a:dk1>
      <a:lt1>
        <a:srgbClr val="FAD14C"/>
      </a:lt1>
      <a:dk2>
        <a:srgbClr val="7D98A4"/>
      </a:dk2>
      <a:lt2>
        <a:srgbClr val="FEFAE2"/>
      </a:lt2>
      <a:accent1>
        <a:srgbClr val="A20031"/>
      </a:accent1>
      <a:accent2>
        <a:srgbClr val="752F8A"/>
      </a:accent2>
      <a:accent3>
        <a:srgbClr val="0149A5"/>
      </a:accent3>
      <a:accent4>
        <a:srgbClr val="B5C5D2"/>
      </a:accent4>
      <a:accent5>
        <a:srgbClr val="FFEAB3"/>
      </a:accent5>
      <a:accent6>
        <a:srgbClr val="FEF7E0"/>
      </a:accent6>
      <a:hlink>
        <a:srgbClr val="29424D"/>
      </a:hlink>
      <a:folHlink>
        <a:srgbClr val="0E4C9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A477F68F2F9343951B98BC995DD51F" ma:contentTypeVersion="7" ma:contentTypeDescription="Create a new document." ma:contentTypeScope="" ma:versionID="7aff7f98ba27f20d14bb6d851eae3ff7">
  <xsd:schema xmlns:xsd="http://www.w3.org/2001/XMLSchema" xmlns:xs="http://www.w3.org/2001/XMLSchema" xmlns:p="http://schemas.microsoft.com/office/2006/metadata/properties" xmlns:ns2="ac88879c-8775-4fb3-bbeb-7d83bdfaa3b0" xmlns:ns3="ee43d889-edc4-48e1-b12c-dadc2f31c19b" targetNamespace="http://schemas.microsoft.com/office/2006/metadata/properties" ma:root="true" ma:fieldsID="01ce51623ac29560824dfc1c1adca9c6" ns2:_="" ns3:_="">
    <xsd:import namespace="ac88879c-8775-4fb3-bbeb-7d83bdfaa3b0"/>
    <xsd:import namespace="ee43d889-edc4-48e1-b12c-dadc2f31c19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88879c-8775-4fb3-bbeb-7d83bdfaa3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43d889-edc4-48e1-b12c-dadc2f31c19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ee43d889-edc4-48e1-b12c-dadc2f31c19b">
      <UserInfo>
        <DisplayName>O'Sullivan, Megan C. (CDC/DDID/NCEZID/DHCPP)</DisplayName>
        <AccountId>32</AccountId>
        <AccountType/>
      </UserInfo>
      <UserInfo>
        <DisplayName>Pearson, Christine (CDC/DDID/NCEZID/DHCPP)</DisplayName>
        <AccountId>82</AccountId>
        <AccountType/>
      </UserInfo>
      <UserInfo>
        <DisplayName>Negron, Maria (CDC/DDID/NCEZID/DHCPP)</DisplayName>
        <AccountId>12</AccountId>
        <AccountType/>
      </UserInfo>
      <UserInfo>
        <DisplayName>Roguski, Katherine (CDC/DDID/NCEZID/DHCPP)</DisplayName>
        <AccountId>36</AccountId>
        <AccountType/>
      </UserInfo>
      <UserInfo>
        <DisplayName>MacGurn, Amanda (CDC/DDID/NCEZID/DHCPP)</DisplayName>
        <AccountId>83</AccountId>
        <AccountType/>
      </UserInfo>
      <UserInfo>
        <DisplayName>McQuiston, Jennifer H. (CDC/DDID/NCEZID/DHCPP)</DisplayName>
        <AccountId>84</AccountId>
        <AccountType/>
      </UserInfo>
      <UserInfo>
        <DisplayName>Hoover, Michele (CDC/DDPHSS/CSELS/DHIS)</DisplayName>
        <AccountId>85</AccountId>
        <AccountType/>
      </UserInfo>
      <UserInfo>
        <DisplayName>Arshad, Shawn (CDC/DDPHSS/CSELS/DHIS) (CTR)</DisplayName>
        <AccountId>86</AccountId>
        <AccountType/>
      </UserInfo>
      <UserInfo>
        <DisplayName>Robinson, Tamara (CDC/DDPHSS/CSELS/DHIS) (CTR)</DisplayName>
        <AccountId>87</AccountId>
        <AccountType/>
      </UserInfo>
      <UserInfo>
        <DisplayName>Morrill, William E. (CDC/DDPHSS/CSELS/DHIS)</DisplayName>
        <AccountId>88</AccountId>
        <AccountType/>
      </UserInfo>
      <UserInfo>
        <DisplayName>Bhingarde, Jui (CDC/DDID/NCEZID/DHCPP)</DisplayName>
        <AccountId>38</AccountId>
        <AccountType/>
      </UserInfo>
      <UserInfo>
        <DisplayName>Phyathep, Christine (CDC/DDID/NCEZID/DHCPP)</DisplayName>
        <AccountId>26</AccountId>
        <AccountType/>
      </UserInfo>
      <UserInfo>
        <DisplayName>Tack, Danielle (CDC/DDPHSS/CSELS/DHIS)</DisplayName>
        <AccountId>65</AccountId>
        <AccountType/>
      </UserInfo>
    </SharedWithUsers>
  </documentManagement>
</p:properties>
</file>

<file path=customXml/itemProps1.xml><?xml version="1.0" encoding="utf-8"?>
<ds:datastoreItem xmlns:ds="http://schemas.openxmlformats.org/officeDocument/2006/customXml" ds:itemID="{9466E96A-6AA4-40A3-9B19-EBE1B61B7007}">
  <ds:schemaRefs>
    <ds:schemaRef ds:uri="http://schemas.microsoft.com/sharepoint/v3/contenttype/forms"/>
  </ds:schemaRefs>
</ds:datastoreItem>
</file>

<file path=customXml/itemProps2.xml><?xml version="1.0" encoding="utf-8"?>
<ds:datastoreItem xmlns:ds="http://schemas.openxmlformats.org/officeDocument/2006/customXml" ds:itemID="{CBBC81DB-5296-47DE-9CF6-A79DA211DE54}">
  <ds:schemaRefs>
    <ds:schemaRef ds:uri="ac88879c-8775-4fb3-bbeb-7d83bdfaa3b0"/>
    <ds:schemaRef ds:uri="ee43d889-edc4-48e1-b12c-dadc2f31c19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5F7B384B-4F1D-4709-9B2D-6AB2CE2F24D4}">
  <ds:schemaRefs>
    <ds:schemaRef ds:uri="http://schemas.microsoft.com/office/2006/documentManagement/types"/>
    <ds:schemaRef ds:uri="http://purl.org/dc/terms/"/>
    <ds:schemaRef ds:uri="http://purl.org/dc/dcmitype/"/>
    <ds:schemaRef ds:uri="http://www.w3.org/XML/1998/namespace"/>
    <ds:schemaRef ds:uri="ac88879c-8775-4fb3-bbeb-7d83bdfaa3b0"/>
    <ds:schemaRef ds:uri="http://purl.org/dc/elements/1.1/"/>
    <ds:schemaRef ds:uri="http://schemas.microsoft.com/office/infopath/2007/PartnerControls"/>
    <ds:schemaRef ds:uri="http://schemas.openxmlformats.org/package/2006/metadata/core-properties"/>
    <ds:schemaRef ds:uri="ee43d889-edc4-48e1-b12c-dadc2f31c19b"/>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1099</TotalTime>
  <Words>2149</Words>
  <Application>Microsoft Office PowerPoint</Application>
  <PresentationFormat>Widescreen</PresentationFormat>
  <Paragraphs>489</Paragraphs>
  <Slides>49</Slides>
  <Notes>34</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49</vt:i4>
      </vt:variant>
    </vt:vector>
  </HeadingPairs>
  <TitlesOfParts>
    <vt:vector size="61" baseType="lpstr">
      <vt:lpstr>Arial</vt:lpstr>
      <vt:lpstr>Avenir Next LT Pro</vt:lpstr>
      <vt:lpstr>Avenir Next LT Pro Demi</vt:lpstr>
      <vt:lpstr>AvenirNext LT Pro Regular</vt:lpstr>
      <vt:lpstr>Calibri</vt:lpstr>
      <vt:lpstr>Calibri Light</vt:lpstr>
      <vt:lpstr>Courier New</vt:lpstr>
      <vt:lpstr>Wingdings</vt:lpstr>
      <vt:lpstr>Office Theme</vt:lpstr>
      <vt:lpstr>2_Default Theme</vt:lpstr>
      <vt:lpstr>1_Default Theme</vt:lpstr>
      <vt:lpstr>3_Default Theme</vt:lpstr>
      <vt:lpstr>NNDSS eSHARE  July Special Session Webinar</vt:lpstr>
      <vt:lpstr>Agenda</vt:lpstr>
      <vt:lpstr>NNDSS Updates and Announcements </vt:lpstr>
      <vt:lpstr>COVID-19 HL7 Data Implementation In-progress</vt:lpstr>
      <vt:lpstr>Update: NNDSS Onboarding Website</vt:lpstr>
      <vt:lpstr>Updated Tuberculosis and Latent TB Infection (LTBI) MMG </vt:lpstr>
      <vt:lpstr>Case Surveillance Updates </vt:lpstr>
      <vt:lpstr>Overview of Draft Brucellosis, Leptospirosis, and Hansen’s Disease MMGs for Review and Feedback</vt:lpstr>
      <vt:lpstr>Background</vt:lpstr>
      <vt:lpstr>Brucellosis Background</vt:lpstr>
      <vt:lpstr>Leptospirosis Background</vt:lpstr>
      <vt:lpstr>Hansen’s Disease Background</vt:lpstr>
      <vt:lpstr>Message Mapping Guides</vt:lpstr>
      <vt:lpstr>Overview of Sections</vt:lpstr>
      <vt:lpstr>Leptospirosis-specific MMG Sections</vt:lpstr>
      <vt:lpstr>Leptospirosis: Subject Information</vt:lpstr>
      <vt:lpstr>Leptospirosis: Exposure Repeating Group </vt:lpstr>
      <vt:lpstr>Leptospirosis: Exposure Repeating Group Continued</vt:lpstr>
      <vt:lpstr>Leptospirosis: Exposure Repeating Group Continued</vt:lpstr>
      <vt:lpstr>Leptospirosis: Exposure Repeating Group Continued</vt:lpstr>
      <vt:lpstr>Leptospirosis: Exposure Repeating Group Example</vt:lpstr>
      <vt:lpstr>Leptospirosis: Exposure Repeating Group</vt:lpstr>
      <vt:lpstr>Leptospirosis: Rodent Data Elements</vt:lpstr>
      <vt:lpstr>Leptospirosis: Weather Repeating Group </vt:lpstr>
      <vt:lpstr>Leptospirosis: Laboratory Repeating Group</vt:lpstr>
      <vt:lpstr>Brucellosis-specific MMG Sections</vt:lpstr>
      <vt:lpstr>Brucellosis: Animal Exposure Repeating Group</vt:lpstr>
      <vt:lpstr>Note: You can select multiple activity types per animal</vt:lpstr>
      <vt:lpstr>Brucellosis: Animal Product Exposure Repeating Group</vt:lpstr>
      <vt:lpstr>Brucellosis: Animal Product Exposure Repeating Group Example</vt:lpstr>
      <vt:lpstr>Brucellosis: Lab/Vaccine Exposure Repeating Group</vt:lpstr>
      <vt:lpstr>Brucellosis: Epi-linked Contact Related Exposure</vt:lpstr>
      <vt:lpstr>Brucellosis: Epidemiology Lab Repeating Group</vt:lpstr>
      <vt:lpstr>Brucellosis: Epidemiology Lab Repeating Group Continued</vt:lpstr>
      <vt:lpstr>Hansen’s Disease-specific MMG Sections</vt:lpstr>
      <vt:lpstr>Hansen’s Disease: Subject Information</vt:lpstr>
      <vt:lpstr>Hansen's Disease: Prior Residence</vt:lpstr>
      <vt:lpstr>Hansen's Disease: Household Contacts Variables</vt:lpstr>
      <vt:lpstr>Hansen’s Disease: Biopsy and Skin Smear Repeating Group</vt:lpstr>
      <vt:lpstr>Common Sections across MMGs</vt:lpstr>
      <vt:lpstr>Clinical Manifestations</vt:lpstr>
      <vt:lpstr>Treatment and Post Exposure Prophylaxis (PEP)</vt:lpstr>
      <vt:lpstr>Treatment and Post Exposure Prophylaxis (PEP)</vt:lpstr>
      <vt:lpstr>Treatment and Post Exposure Prophylaxis (PEP)</vt:lpstr>
      <vt:lpstr>Travel History</vt:lpstr>
      <vt:lpstr>Next Steps</vt:lpstr>
      <vt:lpstr>What happens after feedback is received? </vt:lpstr>
      <vt:lpstr>Closing Slide</vt:lpstr>
      <vt:lpstr>Thank you!  See you on August 16, 2022</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eSHARE Special Session - July 2022</dc:title>
  <dc:subject>Draft Bacterial Special Pathogens Message Mapping Guides (MMGs): Overview and Jurisdiction Feedback</dc:subject>
  <dc:creator>CDC</dc:creator>
  <cp:keywords>eSHARE, NNDSS, National Notifiable Diseases Surveillance System,Message Mapping Guide, MMG, Bacterial Special Pathogens, Onboarding, website, Tuberculosis and Latent TB Infection, LTBI, value set updates, Brucellosis, Leptospirosis, Hansen's Disease, common exposure, risks, undercooked meat, infected animals, outdoors, recreational, bacteria, subject information, repeating groups, weather, lab, laboratory, household contacts, variables, clinical manifestations, treatment, post exposure Prophylaxis, PEP,Travel History </cp:keywords>
  <cp:lastModifiedBy>Laspina, Michael (CDC/DDPHSS/CSELS/DHIS)</cp:lastModifiedBy>
  <cp:revision>33</cp:revision>
  <dcterms:created xsi:type="dcterms:W3CDTF">2021-04-27T17:41:47Z</dcterms:created>
  <dcterms:modified xsi:type="dcterms:W3CDTF">2022-07-29T17:56:10Z</dcterms:modified>
  <cp:category>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2021-11-02T14:22:26Z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d2162ce7-95c6-4ea4-bcd1-6c0c3d6067d4</vt:lpwstr>
  </property>
  <property fmtid="{D5CDD505-2E9C-101B-9397-08002B2CF9AE}" pid="8" name="MSIP_Label_8af03ff0-41c5-4c41-b55e-fabb8fae94be_ContentBits">
    <vt:lpwstr>0</vt:lpwstr>
  </property>
  <property fmtid="{D5CDD505-2E9C-101B-9397-08002B2CF9AE}" pid="9" name="MediaServiceImageTags">
    <vt:lpwstr/>
  </property>
  <property fmtid="{D5CDD505-2E9C-101B-9397-08002B2CF9AE}" pid="10" name="ContentTypeId">
    <vt:lpwstr>0x01010043A477F68F2F9343951B98BC995DD51F</vt:lpwstr>
  </property>
</Properties>
</file>