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56" r:id="rId2"/>
    <p:sldId id="305" r:id="rId3"/>
    <p:sldId id="273" r:id="rId4"/>
    <p:sldId id="274" r:id="rId5"/>
    <p:sldId id="301" r:id="rId6"/>
    <p:sldId id="303" r:id="rId7"/>
    <p:sldId id="296" r:id="rId8"/>
    <p:sldId id="297" r:id="rId9"/>
    <p:sldId id="298" r:id="rId10"/>
    <p:sldId id="302" r:id="rId11"/>
    <p:sldId id="299" r:id="rId12"/>
    <p:sldId id="300" r:id="rId13"/>
    <p:sldId id="259" r:id="rId14"/>
    <p:sldId id="258" r:id="rId15"/>
    <p:sldId id="278" r:id="rId16"/>
    <p:sldId id="292" r:id="rId17"/>
    <p:sldId id="304" r:id="rId18"/>
    <p:sldId id="28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68" autoAdjust="0"/>
    <p:restoredTop sz="94671" autoAdjust="0"/>
  </p:normalViewPr>
  <p:slideViewPr>
    <p:cSldViewPr>
      <p:cViewPr varScale="1">
        <p:scale>
          <a:sx n="107" d="100"/>
          <a:sy n="107" d="100"/>
        </p:scale>
        <p:origin x="-64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AD992-D116-45A1-886A-CA85862FE0EC}" type="datetimeFigureOut">
              <a:rPr lang="en-US" smtClean="0"/>
              <a:pPr/>
              <a:t>11/26/2014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0BF2D-8167-4BFB-A678-4D5BFE940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473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34FE1-6764-4712-B897-B8468A1310CF}" type="datetimeFigureOut">
              <a:rPr lang="en-US" smtClean="0"/>
              <a:pPr/>
              <a:t>11/26/2014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7ADF8-33D5-4187-A636-7A932C7962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843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7ADF8-33D5-4187-A636-7A932C79620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2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6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3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65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1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8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8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47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737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14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werpoint_bg.t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6200"/>
            <a:ext cx="9144000" cy="62484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417320"/>
          </a:xfrm>
          <a:prstGeom prst="rect">
            <a:avLst/>
          </a:prstGeom>
          <a:solidFill>
            <a:srgbClr val="5D2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284094"/>
            <a:ext cx="9144000" cy="594360"/>
          </a:xfrm>
          <a:prstGeom prst="rect">
            <a:avLst/>
          </a:prstGeom>
          <a:solidFill>
            <a:srgbClr val="4F7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17" y="6353283"/>
            <a:ext cx="1554483" cy="455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211" y="6347600"/>
            <a:ext cx="302326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 smtClean="0">
                <a:solidFill>
                  <a:schemeClr val="bg1"/>
                </a:solidFill>
              </a:rPr>
              <a:t>Department of Health and Human Services</a:t>
            </a:r>
            <a:br>
              <a:rPr lang="en-US" sz="1100" dirty="0" smtClean="0">
                <a:solidFill>
                  <a:schemeClr val="bg1"/>
                </a:solidFill>
              </a:rPr>
            </a:br>
            <a:r>
              <a:rPr lang="en-US" sz="1100" dirty="0" smtClean="0">
                <a:solidFill>
                  <a:schemeClr val="bg1"/>
                </a:solidFill>
              </a:rPr>
              <a:t>Centers</a:t>
            </a:r>
            <a:r>
              <a:rPr lang="en-US" sz="1100" baseline="0" dirty="0" smtClean="0">
                <a:solidFill>
                  <a:schemeClr val="bg1"/>
                </a:solidFill>
              </a:rPr>
              <a:t> for Disease Control and Prevention</a:t>
            </a:r>
            <a:br>
              <a:rPr lang="en-US" sz="1100" baseline="0" dirty="0" smtClean="0">
                <a:solidFill>
                  <a:schemeClr val="bg1"/>
                </a:solidFill>
              </a:rPr>
            </a:br>
            <a:r>
              <a:rPr lang="en-US" sz="1100" baseline="0" dirty="0" smtClean="0">
                <a:solidFill>
                  <a:schemeClr val="bg1"/>
                </a:solidFill>
              </a:rPr>
              <a:t>National Institute for Occupational Safety and Health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D285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D285F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D285F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D285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D28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docs/2010-125/pdfs/2010-125.pdf" TargetMode="External"/><Relationship Id="rId2" Type="http://schemas.openxmlformats.org/officeDocument/2006/relationships/hyperlink" Target="http://www.cdc.gov/niosh/docs/2015-103/pdf/2015-103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pps.state.or.us/Forms/Served/de9062.pdf" TargetMode="External"/><Relationship Id="rId4" Type="http://schemas.openxmlformats.org/officeDocument/2006/relationships/hyperlink" Target="http://www.phsa.ca/NR/rdonlyres/6C69D638-8587-4096-A8AA-7D2B0141C3B2/59614/HandbookHomeandCommunityHealthcareWorkersHandbook.pd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962400"/>
          </a:xfrm>
          <a:solidFill>
            <a:srgbClr val="5D285F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Rockwell" pitchFamily="18" charset="0"/>
              </a:rPr>
              <a:t>Caring for Yourself  While Caring for Others</a:t>
            </a:r>
            <a:br>
              <a:rPr lang="en-US" sz="28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Module 4: </a:t>
            </a:r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Tips for Reducing </a:t>
            </a: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Exposure </a:t>
            </a:r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to </a:t>
            </a:r>
            <a:r>
              <a:rPr lang="en-US" sz="4000" b="1" dirty="0" err="1" smtClean="0">
                <a:solidFill>
                  <a:schemeClr val="bg1"/>
                </a:solidFill>
                <a:latin typeface="Rockwell" pitchFamily="18" charset="0"/>
              </a:rPr>
              <a:t>Bloodborne</a:t>
            </a: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 and</a:t>
            </a:r>
            <a:b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Other Infectious </a:t>
            </a:r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Diseases</a:t>
            </a:r>
            <a:endParaRPr lang="en-US" sz="40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600200"/>
          </a:xfrm>
        </p:spPr>
        <p:txBody>
          <a:bodyPr anchor="ctr"/>
          <a:lstStyle/>
          <a:p>
            <a:r>
              <a:rPr lang="en-US" sz="4000" b="1" dirty="0" smtClean="0">
                <a:solidFill>
                  <a:srgbClr val="5D285F"/>
                </a:solidFill>
                <a:latin typeface="Rockwell" pitchFamily="18" charset="0"/>
              </a:rPr>
              <a:t>Presenter’s Name</a:t>
            </a:r>
          </a:p>
          <a:p>
            <a:r>
              <a:rPr lang="en-US" sz="4000" b="1" dirty="0" smtClean="0">
                <a:solidFill>
                  <a:srgbClr val="5D285F"/>
                </a:solidFill>
                <a:latin typeface="Rockwell" pitchFamily="18" charset="0"/>
              </a:rPr>
              <a:t>Host Organization</a:t>
            </a:r>
            <a:endParaRPr lang="en-US" sz="4000" b="1" dirty="0">
              <a:solidFill>
                <a:srgbClr val="5D285F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8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4162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Because Clients are Often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 at Great Risk of Becoming Ill …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91845"/>
            <a:ext cx="4419600" cy="4343400"/>
          </a:xfrm>
        </p:spPr>
        <p:txBody>
          <a:bodyPr lIns="0" tIns="0" rIns="0" bIns="0"/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 smtClean="0">
                <a:latin typeface="Rockwell" pitchFamily="18" charset="0"/>
              </a:rPr>
              <a:t>Homecare workers need to … 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Avoid coming to work when they are sick.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Always cover their mouths and noses when sneezing or coughing—using tissue or their upper sleeve or elbow.</a:t>
            </a:r>
          </a:p>
          <a:p>
            <a:r>
              <a:rPr lang="en-US" sz="2400" dirty="0" smtClean="0">
                <a:latin typeface="Franklin Gothic Book" pitchFamily="34" charset="0"/>
              </a:rPr>
              <a:t>Always wash their hands or use alcohol </a:t>
            </a:r>
            <a:r>
              <a:rPr lang="en-US" sz="2400" dirty="0" err="1" smtClean="0">
                <a:latin typeface="Franklin Gothic Book" pitchFamily="34" charset="0"/>
              </a:rPr>
              <a:t>handrub</a:t>
            </a:r>
            <a:r>
              <a:rPr lang="en-US" sz="2400" dirty="0" smtClean="0">
                <a:latin typeface="Franklin Gothic Book" pitchFamily="34" charset="0"/>
              </a:rPr>
              <a:t> after coughing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or sneezing.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5" name="Group 4" descr="Woman sick in bed with tissues, tea and medicine." title="Image"/>
          <p:cNvGrpSpPr/>
          <p:nvPr/>
        </p:nvGrpSpPr>
        <p:grpSpPr>
          <a:xfrm>
            <a:off x="5493325" y="2272653"/>
            <a:ext cx="3162243" cy="2697890"/>
            <a:chOff x="5486399" y="2514600"/>
            <a:chExt cx="3162243" cy="2697890"/>
          </a:xfrm>
        </p:grpSpPr>
        <p:pic>
          <p:nvPicPr>
            <p:cNvPr id="2" name="Picture 1" descr="Woman sick in bed with tissues, tea and medicine." title="Image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9" r="15678"/>
            <a:stretch/>
          </p:blipFill>
          <p:spPr>
            <a:xfrm>
              <a:off x="5486399" y="2514600"/>
              <a:ext cx="3162243" cy="2697890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8216306" y="4707660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0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77962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What Advice 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Would You Give Ana</a:t>
            </a:r>
            <a:r>
              <a:rPr lang="en-US" sz="4000" b="1" dirty="0">
                <a:latin typeface="Rockwell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14800"/>
            <a:ext cx="7603067" cy="2073163"/>
          </a:xfrm>
        </p:spPr>
        <p:txBody>
          <a:bodyPr lIns="0" tIns="0" rIns="0" bIns="0"/>
          <a:lstStyle/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sz="2400" dirty="0" smtClean="0">
                <a:latin typeface="Franklin Gothic Book" pitchFamily="34" charset="0"/>
              </a:rPr>
              <a:t>She </a:t>
            </a:r>
            <a:r>
              <a:rPr lang="en-US" sz="2400" dirty="0">
                <a:latin typeface="Franklin Gothic Book" pitchFamily="34" charset="0"/>
              </a:rPr>
              <a:t>worriedly </a:t>
            </a:r>
            <a:r>
              <a:rPr lang="en-US" sz="2400" dirty="0" smtClean="0">
                <a:latin typeface="Franklin Gothic Book" pitchFamily="34" charset="0"/>
              </a:rPr>
              <a:t>exclaims, </a:t>
            </a:r>
            <a:r>
              <a:rPr lang="en-US" sz="2400" dirty="0">
                <a:latin typeface="Franklin Gothic Book" pitchFamily="34" charset="0"/>
              </a:rPr>
              <a:t>“</a:t>
            </a:r>
            <a:r>
              <a:rPr lang="en-US" sz="2400" dirty="0" smtClean="0">
                <a:latin typeface="Franklin Gothic Book" pitchFamily="34" charset="0"/>
              </a:rPr>
              <a:t>There</a:t>
            </a:r>
            <a:r>
              <a:rPr lang="en-US" sz="2400" dirty="0">
                <a:latin typeface="Franklin Gothic Book" pitchFamily="34" charset="0"/>
              </a:rPr>
              <a:t> </a:t>
            </a:r>
            <a:r>
              <a:rPr lang="en-US" sz="2400" dirty="0" smtClean="0">
                <a:latin typeface="Franklin Gothic Book" pitchFamily="34" charset="0"/>
              </a:rPr>
              <a:t>are </a:t>
            </a:r>
            <a:r>
              <a:rPr lang="en-US" sz="2400" dirty="0">
                <a:latin typeface="Franklin Gothic Book" pitchFamily="34" charset="0"/>
              </a:rPr>
              <a:t>so many ways </a:t>
            </a:r>
            <a:r>
              <a:rPr lang="en-US" sz="2400" dirty="0" smtClean="0">
                <a:latin typeface="Franklin Gothic Book" pitchFamily="34" charset="0"/>
              </a:rPr>
              <a:t>we can </a:t>
            </a:r>
            <a:r>
              <a:rPr lang="en-US" sz="2400" dirty="0">
                <a:latin typeface="Franklin Gothic Book" pitchFamily="34" charset="0"/>
              </a:rPr>
              <a:t>get sick! And there are so many illnesses we can be exposed to! How can I feel safe working in clients’ homes?” </a:t>
            </a:r>
          </a:p>
          <a:p>
            <a:pPr marL="0" indent="0" algn="ctr">
              <a:lnSpc>
                <a:spcPct val="105000"/>
              </a:lnSpc>
              <a:buNone/>
            </a:pPr>
            <a:r>
              <a:rPr lang="en-US" sz="2400" b="1" dirty="0" smtClean="0">
                <a:latin typeface="Rockwell" pitchFamily="18" charset="0"/>
              </a:rPr>
              <a:t>What </a:t>
            </a:r>
            <a:r>
              <a:rPr lang="en-US" sz="2400" b="1" dirty="0">
                <a:latin typeface="Rockwell" pitchFamily="18" charset="0"/>
              </a:rPr>
              <a:t>advice would you give her</a:t>
            </a:r>
            <a:r>
              <a:rPr lang="en-US" sz="2400" b="1" dirty="0" smtClean="0">
                <a:latin typeface="Rockwell" pitchFamily="18" charset="0"/>
              </a:rPr>
              <a:t>?</a:t>
            </a:r>
            <a:endParaRPr lang="en-US" sz="2400" b="1" dirty="0">
              <a:latin typeface="Rockwell" pitchFamily="18" charset="0"/>
            </a:endParaRPr>
          </a:p>
          <a:p>
            <a:pPr marL="0" indent="0">
              <a:buNone/>
            </a:pPr>
            <a:endParaRPr lang="en-US" sz="2400" dirty="0" smtClean="0">
              <a:latin typeface="Franklin Gothic Boo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3183467" y="2057401"/>
            <a:ext cx="520700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Ana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is a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homecare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worker who has read a handout she picked up at a health fair on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bloodborne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and infectious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diseases.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She’s feeling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afraid of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continuing to do her work. </a:t>
            </a:r>
          </a:p>
        </p:txBody>
      </p:sp>
      <p:grpSp>
        <p:nvGrpSpPr>
          <p:cNvPr id="7" name="Group 6" descr="Illustration of a woman." title="Image"/>
          <p:cNvGrpSpPr/>
          <p:nvPr/>
        </p:nvGrpSpPr>
        <p:grpSpPr>
          <a:xfrm>
            <a:off x="897467" y="2057400"/>
            <a:ext cx="1934153" cy="1874868"/>
            <a:chOff x="897467" y="2057400"/>
            <a:chExt cx="1934153" cy="1874868"/>
          </a:xfrm>
        </p:grpSpPr>
        <p:pic>
          <p:nvPicPr>
            <p:cNvPr id="5122" name="Picture 2" descr="Illustration of a woman.&#10;" title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97467" y="2057400"/>
              <a:ext cx="1934153" cy="1874868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429304" y="2613287"/>
              <a:ext cx="1061855" cy="91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55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Tips for Staying Healthy and Safe Around Infectious Diseases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1200"/>
            <a:ext cx="6629400" cy="3810000"/>
          </a:xfrm>
        </p:spPr>
        <p:txBody>
          <a:bodyPr lIns="0" tIns="0" rIns="0" bIns="0"/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Use all Standard Precautions</a:t>
            </a:r>
            <a:r>
              <a:rPr lang="en-US" sz="2400" dirty="0" smtClean="0">
                <a:latin typeface="Franklin Gothic Book" pitchFamily="34" charset="0"/>
              </a:rPr>
              <a:t>!</a:t>
            </a:r>
          </a:p>
          <a:p>
            <a:pPr lvl="0">
              <a:spcAft>
                <a:spcPts val="60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Be sure to get a flu shot every year</a:t>
            </a:r>
            <a:r>
              <a:rPr lang="en-US" sz="2400" dirty="0" smtClean="0">
                <a:latin typeface="Franklin Gothic Book" panose="020B0503020102020204" pitchFamily="34" charset="0"/>
              </a:rPr>
              <a:t>.</a:t>
            </a:r>
            <a:endParaRPr lang="en-US" sz="2400" dirty="0" smtClean="0">
              <a:latin typeface="Franklin Gothic Book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Get </a:t>
            </a:r>
            <a:r>
              <a:rPr lang="en-US" sz="2400" dirty="0" smtClean="0">
                <a:latin typeface="Franklin Gothic Book" pitchFamily="34" charset="0"/>
              </a:rPr>
              <a:t>other vaccines—such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as for Hepatitis B—as needed.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Don’t go to work if you are sick.</a:t>
            </a:r>
          </a:p>
          <a:p>
            <a:pPr lvl="0"/>
            <a:r>
              <a:rPr lang="en-US" sz="2400" dirty="0">
                <a:latin typeface="Franklin Gothic Book" pitchFamily="34" charset="0"/>
              </a:rPr>
              <a:t>Avoid sharing drinking </a:t>
            </a:r>
            <a:r>
              <a:rPr lang="en-US" sz="2400" dirty="0" smtClean="0">
                <a:latin typeface="Franklin Gothic Book" pitchFamily="34" charset="0"/>
              </a:rPr>
              <a:t>cups,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bottles</a:t>
            </a:r>
            <a:r>
              <a:rPr lang="en-US" sz="2400" dirty="0">
                <a:latin typeface="Franklin Gothic Book" pitchFamily="34" charset="0"/>
              </a:rPr>
              <a:t>, </a:t>
            </a:r>
            <a:r>
              <a:rPr lang="en-US" sz="2400" dirty="0" smtClean="0">
                <a:latin typeface="Franklin Gothic Book" pitchFamily="34" charset="0"/>
              </a:rPr>
              <a:t>eating </a:t>
            </a:r>
            <a:r>
              <a:rPr lang="en-US" sz="2400" dirty="0">
                <a:latin typeface="Franklin Gothic Book" pitchFamily="34" charset="0"/>
              </a:rPr>
              <a:t>utensils, </a:t>
            </a:r>
            <a:r>
              <a:rPr lang="en-US" sz="2400" dirty="0" smtClean="0">
                <a:latin typeface="Franklin Gothic Book" pitchFamily="34" charset="0"/>
              </a:rPr>
              <a:t>and other food items. </a:t>
            </a:r>
            <a:endParaRPr lang="en-US" sz="2400" dirty="0">
              <a:latin typeface="Franklin Gothic Book" pitchFamily="34" charset="0"/>
            </a:endParaRPr>
          </a:p>
          <a:p>
            <a:pPr lvl="0"/>
            <a:r>
              <a:rPr lang="en-US" sz="2400" dirty="0" smtClean="0">
                <a:latin typeface="Franklin Gothic Book" pitchFamily="34" charset="0"/>
              </a:rPr>
              <a:t>Encourage everyone to cough </a:t>
            </a:r>
            <a:r>
              <a:rPr lang="en-US" sz="2400" dirty="0">
                <a:latin typeface="Franklin Gothic Book" pitchFamily="34" charset="0"/>
              </a:rPr>
              <a:t>or </a:t>
            </a:r>
            <a:r>
              <a:rPr lang="en-US" sz="2400" dirty="0" smtClean="0">
                <a:latin typeface="Franklin Gothic Book" pitchFamily="34" charset="0"/>
              </a:rPr>
              <a:t>sneeze into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a tissue or their upper sleeve—and do it yourself!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6" name="Group 5" descr="A needle being inserted into skin." title="Image"/>
          <p:cNvGrpSpPr/>
          <p:nvPr/>
        </p:nvGrpSpPr>
        <p:grpSpPr>
          <a:xfrm>
            <a:off x="5830455" y="2057400"/>
            <a:ext cx="2780145" cy="2057400"/>
            <a:chOff x="5504873" y="2087418"/>
            <a:chExt cx="2780145" cy="2057400"/>
          </a:xfrm>
        </p:grpSpPr>
        <p:pic>
          <p:nvPicPr>
            <p:cNvPr id="2" name="Picture 1" descr="A needle being inserted into skin." title="Image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" r="5664"/>
            <a:stretch/>
          </p:blipFill>
          <p:spPr>
            <a:xfrm>
              <a:off x="5504873" y="2087418"/>
              <a:ext cx="2780145" cy="2057400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7849207" y="3670878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>
                <a:latin typeface="Rockwell" pitchFamily="18" charset="0"/>
              </a:rPr>
              <a:t>Tips for Staying Healthy </a:t>
            </a:r>
            <a:r>
              <a:rPr lang="en-US" sz="4000" b="1" dirty="0" smtClean="0">
                <a:latin typeface="Rockwell" pitchFamily="18" charset="0"/>
              </a:rPr>
              <a:t>and </a:t>
            </a:r>
            <a:r>
              <a:rPr lang="en-US" sz="4000" b="1" dirty="0">
                <a:latin typeface="Rockwell" pitchFamily="18" charset="0"/>
              </a:rPr>
              <a:t>Safe Around Infectious Diseases</a:t>
            </a:r>
            <a:endParaRPr lang="en-US" sz="4000" b="1" baseline="40000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495800"/>
          </a:xfrm>
        </p:spPr>
        <p:txBody>
          <a:bodyPr lIns="0" tIns="0" rIns="0" bIns="0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Bandage </a:t>
            </a:r>
            <a:r>
              <a:rPr lang="en-US" sz="2400" dirty="0">
                <a:latin typeface="Franklin Gothic Book" pitchFamily="34" charset="0"/>
              </a:rPr>
              <a:t>cuts, sores, or breaks </a:t>
            </a:r>
            <a:r>
              <a:rPr lang="en-US" sz="2400" dirty="0" smtClean="0">
                <a:latin typeface="Franklin Gothic Book" pitchFamily="34" charset="0"/>
              </a:rPr>
              <a:t>on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your own skin and on clients’ skin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(unless doctor says no).</a:t>
            </a:r>
            <a:endParaRPr lang="en-US" sz="2400" dirty="0">
              <a:latin typeface="Franklin Gothic Book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Franklin Gothic Book" pitchFamily="34" charset="0"/>
              </a:rPr>
              <a:t>Use a fresh bleach solution to carefully </a:t>
            </a:r>
            <a:endParaRPr lang="en-US" sz="2400" dirty="0" smtClean="0">
              <a:latin typeface="Franklin Gothic Book" pitchFamily="34" charset="0"/>
            </a:endParaRPr>
          </a:p>
          <a:p>
            <a:pPr marL="347663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smtClean="0">
                <a:latin typeface="Franklin Gothic Book" pitchFamily="34" charset="0"/>
              </a:rPr>
              <a:t>clean </a:t>
            </a:r>
            <a:r>
              <a:rPr lang="en-US" sz="2400" dirty="0">
                <a:latin typeface="Franklin Gothic Book" pitchFamily="34" charset="0"/>
              </a:rPr>
              <a:t>surfaces that may be </a:t>
            </a:r>
            <a:r>
              <a:rPr lang="en-US" sz="2400" dirty="0" smtClean="0">
                <a:latin typeface="Franklin Gothic Book" pitchFamily="34" charset="0"/>
              </a:rPr>
              <a:t>infected. 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>
                <a:latin typeface="Franklin Gothic Book" pitchFamily="34" charset="0"/>
              </a:rPr>
              <a:t>Avoid </a:t>
            </a:r>
            <a:r>
              <a:rPr lang="en-US" sz="2400" dirty="0">
                <a:latin typeface="Franklin Gothic Book" pitchFamily="34" charset="0"/>
              </a:rPr>
              <a:t>setting objects such as purses </a:t>
            </a:r>
            <a:endParaRPr lang="en-US" sz="2400" dirty="0" smtClean="0">
              <a:latin typeface="Franklin Gothic Book" pitchFamily="34" charset="0"/>
            </a:endParaRPr>
          </a:p>
          <a:p>
            <a:pPr marL="347663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smtClean="0">
                <a:latin typeface="Franklin Gothic Book" pitchFamily="34" charset="0"/>
              </a:rPr>
              <a:t>and </a:t>
            </a:r>
            <a:r>
              <a:rPr lang="en-US" sz="2400" dirty="0">
                <a:latin typeface="Franklin Gothic Book" pitchFamily="34" charset="0"/>
              </a:rPr>
              <a:t>bags on </a:t>
            </a:r>
            <a:r>
              <a:rPr lang="en-US" sz="2400" dirty="0" smtClean="0">
                <a:latin typeface="Franklin Gothic Book" pitchFamily="34" charset="0"/>
              </a:rPr>
              <a:t>potentially infected surfaces. </a:t>
            </a:r>
          </a:p>
          <a:p>
            <a:pPr lvl="0"/>
            <a:r>
              <a:rPr lang="en-US" sz="2400" dirty="0">
                <a:latin typeface="Franklin Gothic Book" pitchFamily="34" charset="0"/>
              </a:rPr>
              <a:t>Take in </a:t>
            </a:r>
            <a:r>
              <a:rPr lang="en-US" sz="2400" dirty="0" smtClean="0">
                <a:latin typeface="Franklin Gothic Book" pitchFamily="34" charset="0"/>
              </a:rPr>
              <a:t>only </a:t>
            </a:r>
            <a:r>
              <a:rPr lang="en-US" sz="2400" dirty="0">
                <a:latin typeface="Franklin Gothic Book" pitchFamily="34" charset="0"/>
              </a:rPr>
              <a:t>necessary </a:t>
            </a:r>
            <a:r>
              <a:rPr lang="en-US" sz="2400" dirty="0" smtClean="0">
                <a:latin typeface="Franklin Gothic Book" pitchFamily="34" charset="0"/>
              </a:rPr>
              <a:t>equipment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and supplies. </a:t>
            </a:r>
            <a:endParaRPr lang="en-US" sz="2400" dirty="0">
              <a:latin typeface="Franklin Gothic Book" pitchFamily="34" charset="0"/>
            </a:endParaRPr>
          </a:p>
          <a:p>
            <a:r>
              <a:rPr lang="en-US" sz="2400" dirty="0" smtClean="0">
                <a:latin typeface="Franklin Gothic Book" pitchFamily="34" charset="0"/>
              </a:rPr>
              <a:t>Do </a:t>
            </a:r>
            <a:r>
              <a:rPr lang="en-US" sz="2400" dirty="0">
                <a:latin typeface="Franklin Gothic Book" pitchFamily="34" charset="0"/>
              </a:rPr>
              <a:t>not </a:t>
            </a:r>
            <a:r>
              <a:rPr lang="en-US" sz="2400" dirty="0" smtClean="0">
                <a:latin typeface="Franklin Gothic Book" pitchFamily="34" charset="0"/>
              </a:rPr>
              <a:t>do tasks </a:t>
            </a:r>
            <a:r>
              <a:rPr lang="en-US" sz="2400" dirty="0">
                <a:latin typeface="Franklin Gothic Book" pitchFamily="34" charset="0"/>
              </a:rPr>
              <a:t>in ways or circumstances that may </a:t>
            </a:r>
            <a:r>
              <a:rPr lang="en-US" sz="2400" dirty="0" smtClean="0">
                <a:latin typeface="Franklin Gothic Book" pitchFamily="34" charset="0"/>
              </a:rPr>
              <a:t>expose </a:t>
            </a:r>
            <a:r>
              <a:rPr lang="en-US" sz="2400" dirty="0">
                <a:latin typeface="Franklin Gothic Book" pitchFamily="34" charset="0"/>
              </a:rPr>
              <a:t>you to </a:t>
            </a:r>
            <a:r>
              <a:rPr lang="en-US" sz="2400" dirty="0" smtClean="0">
                <a:latin typeface="Franklin Gothic Book" pitchFamily="34" charset="0"/>
              </a:rPr>
              <a:t>infection.</a:t>
            </a:r>
            <a:endParaRPr lang="en-US" sz="2400" dirty="0">
              <a:latin typeface="Franklin Gothic Book" pitchFamily="34" charset="0"/>
            </a:endParaRPr>
          </a:p>
          <a:p>
            <a:endParaRPr lang="en-US" sz="2400" dirty="0">
              <a:latin typeface="Franklin Gothic Book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i="1" dirty="0">
              <a:latin typeface="Franklin Gothic Book" pitchFamily="34" charset="0"/>
            </a:endParaRPr>
          </a:p>
        </p:txBody>
      </p:sp>
      <p:grpSp>
        <p:nvGrpSpPr>
          <p:cNvPr id="15" name="Group 14" descr="A finger being bandaged." title="Image"/>
          <p:cNvGrpSpPr/>
          <p:nvPr/>
        </p:nvGrpSpPr>
        <p:grpSpPr>
          <a:xfrm>
            <a:off x="5943600" y="1676400"/>
            <a:ext cx="2745207" cy="2043546"/>
            <a:chOff x="5937738" y="1766454"/>
            <a:chExt cx="2745207" cy="2043546"/>
          </a:xfrm>
        </p:grpSpPr>
        <p:pic>
          <p:nvPicPr>
            <p:cNvPr id="4" name="Picture 3" descr="A finger being bandaged." title="Image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0" r="3810"/>
            <a:stretch/>
          </p:blipFill>
          <p:spPr>
            <a:xfrm>
              <a:off x="5937738" y="1766454"/>
              <a:ext cx="2745207" cy="2043546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8246340" y="3336651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3" name="Group 12" descr="Cleaning supplies." title="Image"/>
          <p:cNvGrpSpPr/>
          <p:nvPr/>
        </p:nvGrpSpPr>
        <p:grpSpPr>
          <a:xfrm>
            <a:off x="5937738" y="3959892"/>
            <a:ext cx="2717467" cy="2110169"/>
            <a:chOff x="5937738" y="3959892"/>
            <a:chExt cx="2717467" cy="2110169"/>
          </a:xfrm>
        </p:grpSpPr>
        <p:pic>
          <p:nvPicPr>
            <p:cNvPr id="9" name="Picture 8" descr="Cleaning supplies." title="Imag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738" y="3959892"/>
              <a:ext cx="2717467" cy="21101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8190874" y="5600688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5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6362"/>
            <a:ext cx="9144000" cy="1554162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Tips for Staying Healthy and Safe When Handling Sharps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828800"/>
            <a:ext cx="5638799" cy="4191000"/>
          </a:xfrm>
        </p:spPr>
        <p:txBody>
          <a:bodyPr lIns="0" tIns="0" rIns="0" bIns="0"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Handle </a:t>
            </a:r>
            <a:r>
              <a:rPr lang="en-US" sz="2400" dirty="0">
                <a:latin typeface="Franklin Gothic Book" pitchFamily="34" charset="0"/>
              </a:rPr>
              <a:t>sharps with extreme care. Point sharps away from your </a:t>
            </a:r>
            <a:r>
              <a:rPr lang="en-US" sz="2400" dirty="0" smtClean="0">
                <a:latin typeface="Franklin Gothic Book" pitchFamily="34" charset="0"/>
              </a:rPr>
              <a:t>body.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Discard sharps </a:t>
            </a:r>
            <a:r>
              <a:rPr lang="en-US" sz="2400" dirty="0">
                <a:latin typeface="Franklin Gothic Book" pitchFamily="34" charset="0"/>
              </a:rPr>
              <a:t>immediately after use into </a:t>
            </a:r>
            <a:r>
              <a:rPr lang="en-US" sz="2400" dirty="0" smtClean="0">
                <a:latin typeface="Franklin Gothic Book" pitchFamily="34" charset="0"/>
              </a:rPr>
              <a:t>an approved sharps container.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Never </a:t>
            </a:r>
            <a:r>
              <a:rPr lang="en-US" sz="2400" dirty="0">
                <a:latin typeface="Franklin Gothic Book" pitchFamily="34" charset="0"/>
              </a:rPr>
              <a:t>put sharps in a regular recycling bin or trash </a:t>
            </a:r>
            <a:r>
              <a:rPr lang="en-US" sz="2400" dirty="0" smtClean="0">
                <a:latin typeface="Franklin Gothic Book" pitchFamily="34" charset="0"/>
              </a:rPr>
              <a:t>can.</a:t>
            </a:r>
            <a:endParaRPr lang="en-US" sz="2400" dirty="0">
              <a:latin typeface="Franklin Gothic Book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Franklin Gothic Book" pitchFamily="34" charset="0"/>
              </a:rPr>
              <a:t>Never reach </a:t>
            </a:r>
            <a:r>
              <a:rPr lang="en-US" sz="2400" dirty="0" smtClean="0">
                <a:latin typeface="Franklin Gothic Book" pitchFamily="34" charset="0"/>
              </a:rPr>
              <a:t>blindly </a:t>
            </a:r>
            <a:r>
              <a:rPr lang="en-US" sz="2400" dirty="0">
                <a:latin typeface="Franklin Gothic Book" pitchFamily="34" charset="0"/>
              </a:rPr>
              <a:t>into a trash bag, behind furniture, </a:t>
            </a:r>
            <a:r>
              <a:rPr lang="en-US" sz="2400" dirty="0" smtClean="0">
                <a:latin typeface="Franklin Gothic Book" pitchFamily="34" charset="0"/>
              </a:rPr>
              <a:t>or into other areas where sharps might be.</a:t>
            </a:r>
            <a:endParaRPr lang="en-US" sz="2400" dirty="0">
              <a:latin typeface="Franklin Gothic Book" pitchFamily="34" charset="0"/>
            </a:endParaRPr>
          </a:p>
          <a:p>
            <a:r>
              <a:rPr lang="en-US" sz="2400" dirty="0" smtClean="0">
                <a:latin typeface="Franklin Gothic Book" pitchFamily="34" charset="0"/>
              </a:rPr>
              <a:t>Never recap a needle or touch the point.</a:t>
            </a:r>
          </a:p>
          <a:p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3" name="Group 2" descr="A man discarding sharps after injecting a woman in the arm." title="Image"/>
          <p:cNvGrpSpPr/>
          <p:nvPr/>
        </p:nvGrpSpPr>
        <p:grpSpPr>
          <a:xfrm>
            <a:off x="5917737" y="2514600"/>
            <a:ext cx="2743200" cy="2103120"/>
            <a:chOff x="5917737" y="2514600"/>
            <a:chExt cx="2844800" cy="2133600"/>
          </a:xfrm>
        </p:grpSpPr>
        <p:pic>
          <p:nvPicPr>
            <p:cNvPr id="13" name="Picture 12" descr="A man discarding sharps after injecting a woman in the arm." title="Image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737" y="2514600"/>
              <a:ext cx="2844800" cy="213360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8110042" y="3075897"/>
              <a:ext cx="1061855" cy="91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5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6002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>
                <a:latin typeface="Rockwell" pitchFamily="18" charset="0"/>
              </a:rPr>
              <a:t>Tips for Staying Healthy and Safe </a:t>
            </a:r>
            <a:r>
              <a:rPr lang="en-US" sz="4000" b="1" dirty="0" smtClean="0">
                <a:latin typeface="Rockwell" pitchFamily="18" charset="0"/>
              </a:rPr>
              <a:t>When Handling Soiled Laundry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4419600" cy="3886200"/>
          </a:xfrm>
        </p:spPr>
        <p:txBody>
          <a:bodyPr lIns="0" tIns="0" rIns="0" bIns="0"/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Use </a:t>
            </a:r>
            <a:r>
              <a:rPr lang="en-US" sz="2400" dirty="0">
                <a:latin typeface="Franklin Gothic Book" pitchFamily="34" charset="0"/>
              </a:rPr>
              <a:t>disposable gloves and heavy-duty plastic bags </a:t>
            </a:r>
            <a:r>
              <a:rPr lang="en-US" sz="2400" dirty="0" smtClean="0">
                <a:latin typeface="Franklin Gothic Book" pitchFamily="34" charset="0"/>
              </a:rPr>
              <a:t>when handling </a:t>
            </a:r>
            <a:r>
              <a:rPr lang="en-US" sz="2400" dirty="0">
                <a:latin typeface="Franklin Gothic Book" pitchFamily="34" charset="0"/>
              </a:rPr>
              <a:t>soiled </a:t>
            </a:r>
            <a:r>
              <a:rPr lang="en-US" sz="2400" dirty="0" smtClean="0">
                <a:latin typeface="Franklin Gothic Book" pitchFamily="34" charset="0"/>
              </a:rPr>
              <a:t>laundry.</a:t>
            </a:r>
            <a:endParaRPr lang="en-US" sz="2400" dirty="0">
              <a:latin typeface="Franklin Gothic Book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Franklin Gothic Book" pitchFamily="34" charset="0"/>
              </a:rPr>
              <a:t>Tie laundry bags shut and make sure they don’t </a:t>
            </a:r>
            <a:r>
              <a:rPr lang="en-US" sz="2400" dirty="0" smtClean="0">
                <a:latin typeface="Franklin Gothic Book" pitchFamily="34" charset="0"/>
              </a:rPr>
              <a:t>leak.</a:t>
            </a:r>
          </a:p>
          <a:p>
            <a:r>
              <a:rPr lang="en-US" sz="2400" dirty="0" smtClean="0">
                <a:latin typeface="Franklin Gothic Book" pitchFamily="34" charset="0"/>
              </a:rPr>
              <a:t>Don’t fill bags with too much laundry. It might cause you to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trip and fall, or the bags might break open.</a:t>
            </a:r>
            <a:endParaRPr lang="en-US" sz="2400" dirty="0">
              <a:latin typeface="Franklin Gothic Book" pitchFamily="34" charset="0"/>
            </a:endParaRPr>
          </a:p>
          <a:p>
            <a:endParaRPr lang="en-US" sz="2400" dirty="0">
              <a:latin typeface="Franklin Gothic Book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4" name="Group 3" descr="A woman putting soiled clothing in a laundry bag." title="Image"/>
          <p:cNvGrpSpPr/>
          <p:nvPr/>
        </p:nvGrpSpPr>
        <p:grpSpPr>
          <a:xfrm>
            <a:off x="5638800" y="2057400"/>
            <a:ext cx="2819400" cy="2819400"/>
            <a:chOff x="5638800" y="2057400"/>
            <a:chExt cx="2819400" cy="2819400"/>
          </a:xfrm>
        </p:grpSpPr>
        <p:pic>
          <p:nvPicPr>
            <p:cNvPr id="8" name="Picture 7" descr="A woman putting soiled clothing in a laundry bag." title="Image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057400"/>
              <a:ext cx="2819400" cy="281940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7820704" y="2613287"/>
              <a:ext cx="1061855" cy="91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82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Talk it Over! 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810326"/>
            <a:ext cx="4191000" cy="1354045"/>
          </a:xfrm>
        </p:spPr>
        <p:txBody>
          <a:bodyPr lIns="0" tIns="0" rIns="0" bIns="0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Plan </a:t>
            </a:r>
            <a:r>
              <a:rPr lang="en-US" sz="2400" dirty="0">
                <a:latin typeface="Franklin Gothic Book" pitchFamily="34" charset="0"/>
              </a:rPr>
              <a:t>the </a:t>
            </a:r>
            <a:r>
              <a:rPr lang="en-US" sz="2400" dirty="0" smtClean="0">
                <a:latin typeface="Franklin Gothic Book" pitchFamily="34" charset="0"/>
              </a:rPr>
              <a:t>discussion.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Be respectful—make a request, not a demand.</a:t>
            </a:r>
            <a:endParaRPr lang="en-US" sz="2400" dirty="0">
              <a:latin typeface="Franklin Gothic Book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14400" y="1524000"/>
            <a:ext cx="2590800" cy="1447800"/>
          </a:xfrm>
          <a:prstGeom prst="wedgeRoundRectCallout">
            <a:avLst>
              <a:gd name="adj1" fmla="val 45329"/>
              <a:gd name="adj2" fmla="val -8782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Bring up </a:t>
            </a:r>
            <a:endParaRPr lang="en-US" b="1" dirty="0" smtClean="0">
              <a:solidFill>
                <a:schemeClr val="accent4">
                  <a:lumMod val="75000"/>
                </a:schemeClr>
              </a:solidFill>
              <a:latin typeface="Rockwell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health and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s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afety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issues as soon as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possible.</a:t>
            </a:r>
            <a:endParaRPr lang="en-US" b="1" dirty="0">
              <a:solidFill>
                <a:schemeClr val="accent4">
                  <a:lumMod val="75000"/>
                </a:schemeClr>
              </a:solidFill>
              <a:latin typeface="Rockwell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182844"/>
            <a:ext cx="7315200" cy="276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Use “I” statements. Describe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your health and safety concern, how it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affects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you, and what the impact might be on you and the client.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Listen. See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the issue from the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client’s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point of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view.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Consider several solutions beyond your first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choice.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Know your bottom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line.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47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i="1" dirty="0" smtClean="0">
                <a:latin typeface="Rockwell" pitchFamily="18" charset="0"/>
              </a:rPr>
              <a:t>Thanks for Your Great Participation!</a:t>
            </a:r>
            <a:endParaRPr lang="en-US" sz="4000" b="1" i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Rockwell" pitchFamily="18" charset="0"/>
              </a:rPr>
              <a:t>Additional Resources:</a:t>
            </a:r>
          </a:p>
          <a:p>
            <a:r>
              <a:rPr lang="en-US" sz="2000" b="1" dirty="0">
                <a:latin typeface="Franklin Gothic Book" pitchFamily="34" charset="0"/>
              </a:rPr>
              <a:t>Homecare workers’ handbook: </a:t>
            </a:r>
            <a:r>
              <a:rPr lang="en-US" sz="2000" b="1" i="1" dirty="0">
                <a:latin typeface="Franklin Gothic Book" pitchFamily="34" charset="0"/>
              </a:rPr>
              <a:t>Caring for Yourself While </a:t>
            </a:r>
            <a:r>
              <a:rPr lang="en-US" sz="2000" b="1" i="1" dirty="0" smtClean="0">
                <a:latin typeface="Franklin Gothic Book" pitchFamily="34" charset="0"/>
              </a:rPr>
              <a:t>Caring</a:t>
            </a:r>
            <a:br>
              <a:rPr lang="en-US" sz="2000" b="1" i="1" dirty="0" smtClean="0">
                <a:latin typeface="Franklin Gothic Book" pitchFamily="34" charset="0"/>
              </a:rPr>
            </a:br>
            <a:r>
              <a:rPr lang="en-US" sz="2000" b="1" i="1" dirty="0" smtClean="0">
                <a:latin typeface="Franklin Gothic Book" pitchFamily="34" charset="0"/>
              </a:rPr>
              <a:t>for </a:t>
            </a:r>
            <a:r>
              <a:rPr lang="en-US" sz="2000" b="1" i="1" dirty="0">
                <a:latin typeface="Franklin Gothic Book" pitchFamily="34" charset="0"/>
              </a:rPr>
              <a:t>Others</a:t>
            </a:r>
            <a:r>
              <a:rPr lang="en-US" sz="2000" b="1" dirty="0">
                <a:latin typeface="Franklin Gothic Book" pitchFamily="34" charset="0"/>
              </a:rPr>
              <a:t> .</a:t>
            </a:r>
            <a:br>
              <a:rPr lang="en-US" sz="2000" b="1" dirty="0">
                <a:latin typeface="Franklin Gothic Book" pitchFamily="34" charset="0"/>
              </a:rPr>
            </a:br>
            <a:r>
              <a:rPr lang="en-US" sz="2000" u="sng" dirty="0">
                <a:hlinkClick r:id="rId2"/>
              </a:rPr>
              <a:t>http://</a:t>
            </a:r>
            <a:r>
              <a:rPr lang="en-US" sz="2000" u="sng" dirty="0" smtClean="0">
                <a:hlinkClick r:id="rId2"/>
              </a:rPr>
              <a:t>www.cdc.gov/niosh/docs/2015-103/pdf/2015-103.pdf</a:t>
            </a:r>
            <a:endParaRPr lang="en-US" sz="2000" b="1" dirty="0">
              <a:solidFill>
                <a:srgbClr val="C00000"/>
              </a:solidFill>
              <a:latin typeface="Franklin Gothic Book" pitchFamily="34" charset="0"/>
            </a:endParaRPr>
          </a:p>
          <a:p>
            <a:pPr lvl="0"/>
            <a:r>
              <a:rPr lang="en-US" sz="2000" b="1" dirty="0">
                <a:latin typeface="Franklin Gothic Book" pitchFamily="34" charset="0"/>
              </a:rPr>
              <a:t>NIOSH Hazard Review:  “Occupational Hazards and Home Health Care.”</a:t>
            </a:r>
            <a:br>
              <a:rPr lang="en-US" sz="2000" b="1" dirty="0">
                <a:latin typeface="Franklin Gothic Book" pitchFamily="34" charset="0"/>
              </a:rPr>
            </a:br>
            <a:r>
              <a:rPr lang="en-US" sz="2000" dirty="0">
                <a:latin typeface="Franklin Gothic Book" pitchFamily="34" charset="0"/>
                <a:hlinkClick r:id="rId3"/>
              </a:rPr>
              <a:t>http://www.cdc.gov/niosh/docs/2010-125/pdfs/2010-125.pdf</a:t>
            </a:r>
            <a:r>
              <a:rPr lang="en-US" sz="2000" dirty="0">
                <a:latin typeface="Franklin Gothic Book" pitchFamily="34" charset="0"/>
              </a:rPr>
              <a:t> </a:t>
            </a:r>
          </a:p>
          <a:p>
            <a:pPr lvl="0"/>
            <a:r>
              <a:rPr lang="en-US" sz="2000" b="1" i="1" dirty="0">
                <a:latin typeface="Franklin Gothic Book" pitchFamily="34" charset="0"/>
              </a:rPr>
              <a:t>Home and Community Health Worker Handbook</a:t>
            </a:r>
            <a:r>
              <a:rPr lang="en-US" sz="2000" b="1" dirty="0">
                <a:latin typeface="Franklin Gothic Book" pitchFamily="34" charset="0"/>
              </a:rPr>
              <a:t>, </a:t>
            </a:r>
            <a:r>
              <a:rPr lang="en-US" sz="2000" dirty="0">
                <a:latin typeface="Franklin Gothic Book" pitchFamily="34" charset="0"/>
              </a:rPr>
              <a:t>British Columbia, Canada, OHSAH.</a:t>
            </a:r>
            <a:br>
              <a:rPr lang="en-US" sz="2000" dirty="0">
                <a:latin typeface="Franklin Gothic Book" pitchFamily="34" charset="0"/>
              </a:rPr>
            </a:br>
            <a:r>
              <a:rPr lang="en-US" sz="2000" u="sng" dirty="0">
                <a:latin typeface="Franklin Gothic Book" pitchFamily="34" charset="0"/>
                <a:hlinkClick r:id="rId4"/>
              </a:rPr>
              <a:t>http://www.phsa.ca/NR/rdonlyres/6C69D638-8587-4096-A8AA-7D2B0141C3B2/59614/HandbookHomeandCommunityHealthcareWorkersHandbook.pdf</a:t>
            </a:r>
            <a:endParaRPr lang="en-US" sz="2000" dirty="0">
              <a:latin typeface="Franklin Gothic Book" pitchFamily="34" charset="0"/>
            </a:endParaRPr>
          </a:p>
          <a:p>
            <a:pPr lvl="0"/>
            <a:r>
              <a:rPr lang="en-US" sz="2000" b="1" i="1" dirty="0">
                <a:latin typeface="Franklin Gothic Book" pitchFamily="34" charset="0"/>
              </a:rPr>
              <a:t>Safety Manual for Homecare Workers, </a:t>
            </a:r>
            <a:r>
              <a:rPr lang="en-US" sz="2000" b="1" dirty="0">
                <a:latin typeface="Franklin Gothic Book" pitchFamily="34" charset="0"/>
              </a:rPr>
              <a:t>Oregon Homecare Commission. </a:t>
            </a:r>
            <a:r>
              <a:rPr lang="en-US" sz="2000" u="sng" dirty="0">
                <a:latin typeface="Franklin Gothic Book" pitchFamily="34" charset="0"/>
                <a:hlinkClick r:id="rId5"/>
              </a:rPr>
              <a:t>http://apps.state.or.us/Forms/Served/de9062.pdf</a:t>
            </a:r>
            <a:endParaRPr lang="en-US" sz="2000" dirty="0">
              <a:latin typeface="Franklin Gothic Book" pitchFamily="34" charset="0"/>
            </a:endParaRPr>
          </a:p>
          <a:p>
            <a:pPr marL="857250" lvl="1" indent="-457200"/>
            <a:endParaRPr lang="en-US" sz="2000" dirty="0">
              <a:latin typeface="Franklin Gothic Book" pitchFamily="34" charset="0"/>
            </a:endParaRPr>
          </a:p>
          <a:p>
            <a:pPr lvl="1"/>
            <a:endParaRPr lang="en-US" sz="2000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4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smtClean="0">
                <a:latin typeface="Rockwell" pitchFamily="18" charset="0"/>
              </a:rPr>
              <a:t>Credits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Franklin Gothic Book" pitchFamily="34" charset="0"/>
              </a:rPr>
              <a:t>[Insert trainer and/or training organization’s name(s), and contact information here.]</a:t>
            </a:r>
            <a:endParaRPr lang="en-US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7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CW_Mod 4.wmv" title="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237" y="1600200"/>
            <a:ext cx="7375525" cy="4149097"/>
          </a:xfrm>
        </p:spPr>
      </p:pic>
    </p:spTree>
    <p:extLst>
      <p:ext uri="{BB962C8B-B14F-4D97-AF65-F5344CB8AC3E}">
        <p14:creationId xmlns:p14="http://schemas.microsoft.com/office/powerpoint/2010/main" val="395956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Session Goals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7315200" cy="381000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smtClean="0">
                <a:latin typeface="Rockwell" pitchFamily="18" charset="0"/>
              </a:rPr>
              <a:t>Participants will be able to do the following: </a:t>
            </a:r>
          </a:p>
          <a:p>
            <a:pPr lvl="0"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Identify the key steps of Standard Precautions.</a:t>
            </a:r>
          </a:p>
          <a:p>
            <a:pPr lvl="0"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Outline the pathways through which homecare </a:t>
            </a:r>
            <a:r>
              <a:rPr lang="en-US" sz="2400" dirty="0">
                <a:latin typeface="Franklin Gothic Book" pitchFamily="34" charset="0"/>
              </a:rPr>
              <a:t>workers are exposed to risks </a:t>
            </a:r>
            <a:r>
              <a:rPr lang="en-US" sz="2400" dirty="0" smtClean="0">
                <a:latin typeface="Franklin Gothic Book" pitchFamily="34" charset="0"/>
              </a:rPr>
              <a:t>from </a:t>
            </a:r>
            <a:r>
              <a:rPr lang="en-US" sz="2400" dirty="0" err="1" smtClean="0">
                <a:latin typeface="Franklin Gothic Book" pitchFamily="34" charset="0"/>
              </a:rPr>
              <a:t>bloodborne</a:t>
            </a:r>
            <a:r>
              <a:rPr lang="en-US" sz="2400" dirty="0" smtClean="0">
                <a:latin typeface="Franklin Gothic Book" pitchFamily="34" charset="0"/>
              </a:rPr>
              <a:t>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and other infectious diseases.  </a:t>
            </a:r>
            <a:endParaRPr lang="en-US" sz="2400" dirty="0">
              <a:latin typeface="Franklin Gothic Book" pitchFamily="34" charset="0"/>
            </a:endParaRPr>
          </a:p>
          <a:p>
            <a:pPr lvl="0"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Describe </a:t>
            </a:r>
            <a:r>
              <a:rPr lang="en-US" sz="2400" dirty="0">
                <a:latin typeface="Franklin Gothic Book" pitchFamily="34" charset="0"/>
              </a:rPr>
              <a:t>strategies and tools to reduce </a:t>
            </a:r>
            <a:r>
              <a:rPr lang="en-US" sz="2400" dirty="0" smtClean="0">
                <a:latin typeface="Franklin Gothic Book" pitchFamily="34" charset="0"/>
              </a:rPr>
              <a:t>risks. </a:t>
            </a:r>
          </a:p>
          <a:p>
            <a:pPr lvl="0"/>
            <a:r>
              <a:rPr lang="en-US" sz="2400" dirty="0" smtClean="0">
                <a:latin typeface="Franklin Gothic Book" pitchFamily="34" charset="0"/>
              </a:rPr>
              <a:t>Follow </a:t>
            </a:r>
            <a:r>
              <a:rPr lang="en-US" sz="2400" dirty="0">
                <a:latin typeface="Franklin Gothic Book" pitchFamily="34" charset="0"/>
              </a:rPr>
              <a:t>positive </a:t>
            </a:r>
            <a:r>
              <a:rPr lang="en-US" sz="2400" dirty="0" smtClean="0">
                <a:latin typeface="Franklin Gothic Book" pitchFamily="34" charset="0"/>
              </a:rPr>
              <a:t>problem-solving steps with clients.</a:t>
            </a:r>
            <a:endParaRPr lang="en-US" sz="2400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53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Standard Precautions—Key Steps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5486400" cy="4221163"/>
          </a:xfrm>
        </p:spPr>
        <p:txBody>
          <a:bodyPr lIns="0" tIns="0" rIns="0" bIns="0"/>
          <a:lstStyle/>
          <a:p>
            <a:pPr marL="514350" indent="-514350">
              <a:spcBef>
                <a:spcPts val="6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Frequently wash hands or use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alcohol-based </a:t>
            </a:r>
            <a:r>
              <a:rPr lang="en-US" sz="2400" dirty="0" err="1" smtClean="0">
                <a:latin typeface="Franklin Gothic Book" pitchFamily="34" charset="0"/>
              </a:rPr>
              <a:t>handrubs</a:t>
            </a:r>
            <a:r>
              <a:rPr lang="en-US" sz="2400" dirty="0" smtClean="0">
                <a:latin typeface="Franklin Gothic Book" pitchFamily="34" charset="0"/>
              </a:rPr>
              <a:t>.</a:t>
            </a:r>
            <a:endParaRPr lang="en-US" sz="2400" dirty="0">
              <a:latin typeface="Franklin Gothic Book" pitchFamily="34" charset="0"/>
            </a:endParaRPr>
          </a:p>
          <a:p>
            <a:pPr marL="514350" lvl="0" indent="-514350">
              <a:spcBef>
                <a:spcPts val="6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Use gloves.</a:t>
            </a:r>
            <a:endParaRPr lang="en-US" sz="2400" dirty="0">
              <a:latin typeface="Franklin Gothic Book" pitchFamily="34" charset="0"/>
            </a:endParaRPr>
          </a:p>
          <a:p>
            <a:pPr marL="514350" lvl="0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Wear </a:t>
            </a:r>
            <a:r>
              <a:rPr lang="en-US" sz="2400" dirty="0">
                <a:latin typeface="Franklin Gothic Book" pitchFamily="34" charset="0"/>
              </a:rPr>
              <a:t>an apron, mask, and </a:t>
            </a:r>
            <a:endParaRPr lang="en-US" sz="2400" dirty="0" smtClean="0">
              <a:latin typeface="Franklin Gothic Book" pitchFamily="34" charset="0"/>
            </a:endParaRPr>
          </a:p>
          <a:p>
            <a:pPr marL="50800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400" dirty="0" smtClean="0">
                <a:latin typeface="Franklin Gothic Book" pitchFamily="34" charset="0"/>
              </a:rPr>
              <a:t>eye </a:t>
            </a:r>
            <a:r>
              <a:rPr lang="en-US" sz="2400" dirty="0">
                <a:latin typeface="Franklin Gothic Book" pitchFamily="34" charset="0"/>
              </a:rPr>
              <a:t>protectors as </a:t>
            </a:r>
            <a:r>
              <a:rPr lang="en-US" sz="2400" dirty="0" smtClean="0">
                <a:latin typeface="Franklin Gothic Book" pitchFamily="34" charset="0"/>
              </a:rPr>
              <a:t>necessary.</a:t>
            </a:r>
            <a:endParaRPr lang="en-US" sz="2400" dirty="0">
              <a:latin typeface="Franklin Gothic Book" pitchFamily="34" charset="0"/>
            </a:endParaRPr>
          </a:p>
          <a:p>
            <a:pPr marL="514350" lvl="0" indent="-514350">
              <a:spcBef>
                <a:spcPts val="600"/>
              </a:spcBef>
              <a:spcAft>
                <a:spcPts val="400"/>
              </a:spcAft>
              <a:buFont typeface="+mj-lt"/>
              <a:buAutoNum type="arabicPeriod" startAt="4"/>
            </a:pPr>
            <a:r>
              <a:rPr lang="en-US" sz="2400" dirty="0" smtClean="0">
                <a:latin typeface="Franklin Gothic Book" pitchFamily="34" charset="0"/>
              </a:rPr>
              <a:t>Properly handle </a:t>
            </a:r>
            <a:r>
              <a:rPr lang="en-US" sz="2400" dirty="0">
                <a:latin typeface="Franklin Gothic Book" pitchFamily="34" charset="0"/>
              </a:rPr>
              <a:t>and </a:t>
            </a:r>
            <a:r>
              <a:rPr lang="en-US" sz="2400" dirty="0" smtClean="0">
                <a:latin typeface="Franklin Gothic Book" pitchFamily="34" charset="0"/>
              </a:rPr>
              <a:t>dispose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of </a:t>
            </a:r>
            <a:r>
              <a:rPr lang="en-US" sz="2400" dirty="0">
                <a:latin typeface="Franklin Gothic Book" pitchFamily="34" charset="0"/>
              </a:rPr>
              <a:t>possibly infected linens and </a:t>
            </a:r>
            <a:r>
              <a:rPr lang="en-US" sz="2400" dirty="0" smtClean="0">
                <a:latin typeface="Franklin Gothic Book" pitchFamily="34" charset="0"/>
              </a:rPr>
              <a:t>wastes.</a:t>
            </a:r>
            <a:endParaRPr lang="en-US" sz="2400" dirty="0">
              <a:latin typeface="Franklin Gothic Book" pitchFamily="34" charset="0"/>
            </a:endParaRPr>
          </a:p>
          <a:p>
            <a:pPr marL="514350" lvl="0" indent="-514350">
              <a:spcBef>
                <a:spcPts val="600"/>
              </a:spcBef>
              <a:buFont typeface="+mj-lt"/>
              <a:buAutoNum type="arabicPeriod" startAt="4"/>
            </a:pPr>
            <a:r>
              <a:rPr lang="en-US" sz="2400" dirty="0" smtClean="0">
                <a:latin typeface="Franklin Gothic Book" pitchFamily="34" charset="0"/>
              </a:rPr>
              <a:t>Properly handle </a:t>
            </a:r>
            <a:r>
              <a:rPr lang="en-US" sz="2400" dirty="0">
                <a:latin typeface="Franklin Gothic Book" pitchFamily="34" charset="0"/>
              </a:rPr>
              <a:t>and </a:t>
            </a:r>
            <a:r>
              <a:rPr lang="en-US" sz="2400" dirty="0" smtClean="0">
                <a:latin typeface="Franklin Gothic Book" pitchFamily="34" charset="0"/>
              </a:rPr>
              <a:t>dispose </a:t>
            </a:r>
            <a:r>
              <a:rPr lang="en-US" sz="2400" dirty="0">
                <a:latin typeface="Franklin Gothic Book" pitchFamily="34" charset="0"/>
              </a:rPr>
              <a:t>of sharp instruments, </a:t>
            </a:r>
            <a:r>
              <a:rPr lang="en-US" sz="2400" dirty="0" smtClean="0">
                <a:latin typeface="Franklin Gothic Book" pitchFamily="34" charset="0"/>
              </a:rPr>
              <a:t>such as needles.</a:t>
            </a:r>
            <a:endParaRPr lang="en-US" sz="2400" dirty="0">
              <a:latin typeface="Franklin Gothic Book" pitchFamily="34" charset="0"/>
            </a:endParaRP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8" name="Group 7" descr="Washing hands" title="Image"/>
          <p:cNvGrpSpPr/>
          <p:nvPr/>
        </p:nvGrpSpPr>
        <p:grpSpPr>
          <a:xfrm>
            <a:off x="5852160" y="2057400"/>
            <a:ext cx="2377440" cy="2286000"/>
            <a:chOff x="5852160" y="2057400"/>
            <a:chExt cx="2377440" cy="2286000"/>
          </a:xfrm>
        </p:grpSpPr>
        <p:pic>
          <p:nvPicPr>
            <p:cNvPr id="2050" name="Picture 2" descr="Washing hands&#10;" title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52160" y="2057400"/>
              <a:ext cx="2377440" cy="228600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7597488" y="3675143"/>
              <a:ext cx="1061855" cy="91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48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Bloodborne and Other 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Common Infectious Diseases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733800"/>
            <a:ext cx="3886200" cy="2542815"/>
          </a:xfrm>
        </p:spPr>
        <p:txBody>
          <a:bodyPr lIns="0" tIns="0" rIns="0" bIns="0"/>
          <a:lstStyle/>
          <a:p>
            <a:pPr lvl="0">
              <a:spcBef>
                <a:spcPts val="0"/>
              </a:spcBef>
            </a:pPr>
            <a:r>
              <a:rPr lang="en-US" sz="2400" dirty="0" smtClean="0">
                <a:latin typeface="Franklin Gothic Book" pitchFamily="34" charset="0"/>
              </a:rPr>
              <a:t>Bacterial: 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Franklin Gothic Book" pitchFamily="34" charset="0"/>
              </a:rPr>
              <a:t>“Staph” skin infection.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Franklin Gothic Book" pitchFamily="34" charset="0"/>
              </a:rPr>
              <a:t>Pneumonia. 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Franklin Gothic Book" pitchFamily="34" charset="0"/>
              </a:rPr>
              <a:t>Urinary tract infection.</a:t>
            </a:r>
          </a:p>
          <a:p>
            <a:pPr lvl="0">
              <a:spcBef>
                <a:spcPts val="1200"/>
              </a:spcBef>
            </a:pPr>
            <a:r>
              <a:rPr lang="en-US" sz="2400" dirty="0">
                <a:latin typeface="Franklin Gothic Book" pitchFamily="34" charset="0"/>
              </a:rPr>
              <a:t>Parasitic—</a:t>
            </a:r>
            <a:r>
              <a:rPr lang="en-US" sz="2400" i="1" dirty="0">
                <a:latin typeface="Franklin Gothic Book" pitchFamily="34" charset="0"/>
              </a:rPr>
              <a:t>Giardia</a:t>
            </a:r>
            <a:r>
              <a:rPr lang="en-US" sz="2400" dirty="0">
                <a:latin typeface="Franklin Gothic Book" pitchFamily="34" charset="0"/>
              </a:rPr>
              <a:t> diarrhea</a:t>
            </a:r>
            <a:r>
              <a:rPr lang="en-US" dirty="0">
                <a:latin typeface="Franklin Gothic Book" pitchFamily="34" charset="0"/>
              </a:rPr>
              <a:t>.  </a:t>
            </a:r>
          </a:p>
          <a:p>
            <a:pPr>
              <a:spcBef>
                <a:spcPts val="0"/>
              </a:spcBef>
            </a:pPr>
            <a:endParaRPr lang="en-US" dirty="0" smtClean="0">
              <a:latin typeface="Franklin Gothic Book" pitchFamily="34" charset="0"/>
            </a:endParaRPr>
          </a:p>
          <a:p>
            <a:pPr marL="0" indent="0">
              <a:buNone/>
            </a:pPr>
            <a:endParaRPr lang="en-US" sz="2400" dirty="0">
              <a:latin typeface="Franklin Gothic Book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3705585"/>
            <a:ext cx="3733800" cy="2318680"/>
          </a:xfrm>
        </p:spPr>
        <p:txBody>
          <a:bodyPr lIns="0" tIns="0" rIns="0" bIns="0"/>
          <a:lstStyle/>
          <a:p>
            <a:pPr lvl="0">
              <a:spcBef>
                <a:spcPts val="0"/>
              </a:spcBef>
            </a:pPr>
            <a:r>
              <a:rPr lang="en-US" sz="2400" dirty="0" smtClean="0">
                <a:latin typeface="Franklin Gothic Book" pitchFamily="34" charset="0"/>
              </a:rPr>
              <a:t>Viral</a:t>
            </a:r>
            <a:r>
              <a:rPr lang="en-US" sz="2400" dirty="0">
                <a:latin typeface="Franklin Gothic Book" pitchFamily="34" charset="0"/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Franklin Gothic Book" pitchFamily="34" charset="0"/>
              </a:rPr>
              <a:t>Influenza, or the </a:t>
            </a:r>
            <a:r>
              <a:rPr lang="en-US" dirty="0" smtClean="0">
                <a:latin typeface="Franklin Gothic Book" pitchFamily="34" charset="0"/>
              </a:rPr>
              <a:t>flu. </a:t>
            </a:r>
            <a:endParaRPr lang="en-US" dirty="0">
              <a:latin typeface="Franklin Gothic Book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latin typeface="Franklin Gothic Book" pitchFamily="34" charset="0"/>
              </a:rPr>
              <a:t>Respiratory </a:t>
            </a:r>
            <a:r>
              <a:rPr lang="en-US" dirty="0" smtClean="0">
                <a:latin typeface="Franklin Gothic Book" pitchFamily="34" charset="0"/>
              </a:rPr>
              <a:t>infections. </a:t>
            </a:r>
            <a:endParaRPr lang="en-US" dirty="0">
              <a:latin typeface="Franklin Gothic Book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Franklin Gothic Book" pitchFamily="34" charset="0"/>
              </a:rPr>
              <a:t>Diarrhea.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Franklin Gothic Book" pitchFamily="34" charset="0"/>
              </a:rPr>
              <a:t>Chickenpox, measles, mumps.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524001"/>
            <a:ext cx="784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5D285F"/>
                </a:solidFill>
                <a:latin typeface="Rockwell" pitchFamily="18" charset="0"/>
              </a:rPr>
              <a:t>Bloodborne </a:t>
            </a:r>
            <a:r>
              <a:rPr lang="en-US" sz="2400" b="1" dirty="0">
                <a:solidFill>
                  <a:srgbClr val="5D285F"/>
                </a:solidFill>
                <a:latin typeface="Rockwell" pitchFamily="18" charset="0"/>
              </a:rPr>
              <a:t>Diseases:</a:t>
            </a:r>
          </a:p>
          <a:p>
            <a:pPr marL="2974975" lvl="0" indent="-4064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HIV/AIDS.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2974975" indent="-406400">
              <a:buFont typeface="Arial" pitchFamily="34" charset="0"/>
              <a:buChar char="•"/>
            </a:pP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Hepatitis B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and C.</a:t>
            </a:r>
          </a:p>
          <a:p>
            <a:pPr marL="2974975" indent="-406400">
              <a:buFont typeface="Arial" pitchFamily="34" charset="0"/>
              <a:buChar char="•"/>
            </a:pP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algn="ctr"/>
            <a:r>
              <a:rPr lang="en-US" sz="2400" b="1" dirty="0">
                <a:solidFill>
                  <a:srgbClr val="5D285F"/>
                </a:solidFill>
                <a:latin typeface="Rockwell" pitchFamily="18" charset="0"/>
              </a:rPr>
              <a:t>Other Common Infectious Diseases:</a:t>
            </a:r>
          </a:p>
        </p:txBody>
      </p:sp>
    </p:spTree>
    <p:extLst>
      <p:ext uri="{BB962C8B-B14F-4D97-AF65-F5344CB8AC3E}">
        <p14:creationId xmlns:p14="http://schemas.microsoft.com/office/powerpoint/2010/main" val="17404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Understanding How 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Infectious Diseases Spread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1219200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None/>
            </a:pPr>
            <a:r>
              <a:rPr lang="en-US" sz="2800" b="1" dirty="0" smtClean="0">
                <a:latin typeface="Rockwell" pitchFamily="18" charset="0"/>
              </a:rPr>
              <a:t>Where Infection Lives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Rockwell" pitchFamily="18" charset="0"/>
              </a:rPr>
              <a:t>Blood or Body </a:t>
            </a:r>
            <a:r>
              <a:rPr lang="en-US" sz="2400" b="1" dirty="0">
                <a:latin typeface="Rockwell" pitchFamily="18" charset="0"/>
              </a:rPr>
              <a:t>Fluids: </a:t>
            </a:r>
          </a:p>
        </p:txBody>
      </p:sp>
      <p:graphicFrame>
        <p:nvGraphicFramePr>
          <p:cNvPr id="2" name="Table 1" title="Bullet List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674629"/>
              </p:ext>
            </p:extLst>
          </p:nvPr>
        </p:nvGraphicFramePr>
        <p:xfrm>
          <a:off x="2133600" y="3124200"/>
          <a:ext cx="5257800" cy="272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  <a:gridCol w="1752600"/>
              </a:tblGrid>
              <a:tr h="2727959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Urine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Feces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Tears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Phlegm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Saliva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="0" dirty="0">
                        <a:solidFill>
                          <a:srgbClr val="5D285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Vomit</a:t>
                      </a:r>
                      <a:endParaRPr lang="en-US" sz="2400" b="0" dirty="0" smtClean="0">
                        <a:solidFill>
                          <a:srgbClr val="5D285F"/>
                        </a:solidFill>
                        <a:latin typeface="Franklin Gothic Book" pitchFamily="34" charset="0"/>
                        <a:sym typeface="Wingdings"/>
                      </a:endParaRP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Sweat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Semen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Vaginal </a:t>
                      </a:r>
                      <a:b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</a:b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fluid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="0" dirty="0">
                        <a:solidFill>
                          <a:srgbClr val="5D285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Food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Water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Organic matter 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</a:rPr>
                        <a:t>Pets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smtClean="0">
                          <a:solidFill>
                            <a:srgbClr val="5D285F"/>
                          </a:solidFill>
                          <a:latin typeface="Franklin Gothic Book" pitchFamily="34" charset="0"/>
                          <a:sym typeface="Wingdings"/>
                        </a:rPr>
                        <a:t>Pests</a:t>
                      </a:r>
                      <a:endParaRPr lang="en-US" sz="2400" b="0" dirty="0" smtClean="0">
                        <a:solidFill>
                          <a:srgbClr val="5D285F"/>
                        </a:solidFill>
                        <a:latin typeface="Franklin Gothic Book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="0" dirty="0">
                        <a:solidFill>
                          <a:srgbClr val="5D285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78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Pathways Through Which  Infectious Diseases Spread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6781800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Franklin Gothic Book" pitchFamily="34" charset="0"/>
              </a:rPr>
              <a:t>Being stuck </a:t>
            </a:r>
            <a:r>
              <a:rPr lang="en-US" sz="2400" dirty="0" smtClean="0">
                <a:latin typeface="Franklin Gothic Book" pitchFamily="34" charset="0"/>
              </a:rPr>
              <a:t>by a </a:t>
            </a:r>
            <a:r>
              <a:rPr lang="en-US" sz="2400" dirty="0">
                <a:latin typeface="Franklin Gothic Book" pitchFamily="34" charset="0"/>
              </a:rPr>
              <a:t>sharp with infected body </a:t>
            </a:r>
            <a:r>
              <a:rPr lang="en-US" sz="2400" dirty="0" smtClean="0">
                <a:latin typeface="Franklin Gothic Book" pitchFamily="34" charset="0"/>
              </a:rPr>
              <a:t>fluids.</a:t>
            </a:r>
            <a:endParaRPr lang="en-US" sz="2400" dirty="0">
              <a:latin typeface="Franklin Gothic Book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Touching </a:t>
            </a:r>
            <a:r>
              <a:rPr lang="en-US" sz="2400" dirty="0">
                <a:latin typeface="Franklin Gothic Book" pitchFamily="34" charset="0"/>
              </a:rPr>
              <a:t>infectious </a:t>
            </a:r>
            <a:r>
              <a:rPr lang="en-US" sz="2400" dirty="0" smtClean="0">
                <a:latin typeface="Franklin Gothic Book" pitchFamily="34" charset="0"/>
              </a:rPr>
              <a:t>people—or surfaces</a:t>
            </a:r>
            <a:r>
              <a:rPr lang="en-US" sz="2400" dirty="0">
                <a:latin typeface="Franklin Gothic Book" pitchFamily="34" charset="0"/>
              </a:rPr>
              <a:t>, </a:t>
            </a:r>
            <a:r>
              <a:rPr lang="en-US" sz="2400" dirty="0" smtClean="0">
                <a:latin typeface="Franklin Gothic Book" pitchFamily="34" charset="0"/>
              </a:rPr>
              <a:t/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objects</a:t>
            </a:r>
            <a:r>
              <a:rPr lang="en-US" sz="2400" dirty="0">
                <a:latin typeface="Franklin Gothic Book" pitchFamily="34" charset="0"/>
              </a:rPr>
              <a:t>, </a:t>
            </a:r>
            <a:r>
              <a:rPr lang="en-US" sz="2400" dirty="0" smtClean="0">
                <a:latin typeface="Franklin Gothic Book" pitchFamily="34" charset="0"/>
              </a:rPr>
              <a:t>clothing, </a:t>
            </a:r>
            <a:r>
              <a:rPr lang="en-US" sz="2400" dirty="0">
                <a:latin typeface="Franklin Gothic Book" pitchFamily="34" charset="0"/>
              </a:rPr>
              <a:t>and linens </a:t>
            </a:r>
            <a:r>
              <a:rPr lang="en-US" sz="2400" dirty="0" smtClean="0">
                <a:latin typeface="Franklin Gothic Book" pitchFamily="34" charset="0"/>
              </a:rPr>
              <a:t>that carry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body fluids.</a:t>
            </a:r>
            <a:endParaRPr lang="en-US" sz="2400" dirty="0">
              <a:latin typeface="Franklin Gothic Book" pitchFamily="34" charset="0"/>
            </a:endParaRP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Breathing spray from coughs,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sneezes, talking.</a:t>
            </a:r>
            <a:endParaRPr lang="en-US" sz="2400" dirty="0">
              <a:latin typeface="Franklin Gothic Book" pitchFamily="34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Eating</a:t>
            </a:r>
            <a:r>
              <a:rPr lang="en-US" sz="2400" dirty="0">
                <a:latin typeface="Franklin Gothic Book" pitchFamily="34" charset="0"/>
              </a:rPr>
              <a:t>, </a:t>
            </a:r>
            <a:r>
              <a:rPr lang="en-US" sz="2400" dirty="0" smtClean="0">
                <a:latin typeface="Franklin Gothic Book" pitchFamily="34" charset="0"/>
              </a:rPr>
              <a:t>drinking, </a:t>
            </a:r>
            <a:r>
              <a:rPr lang="en-US" sz="2400" dirty="0">
                <a:latin typeface="Franklin Gothic Book" pitchFamily="34" charset="0"/>
              </a:rPr>
              <a:t>or </a:t>
            </a:r>
            <a:r>
              <a:rPr lang="en-US" sz="2400" dirty="0" smtClean="0">
                <a:latin typeface="Franklin Gothic Book" pitchFamily="34" charset="0"/>
              </a:rPr>
              <a:t>handling infected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food, water, </a:t>
            </a:r>
            <a:r>
              <a:rPr lang="en-US" sz="2400" dirty="0">
                <a:latin typeface="Franklin Gothic Book" pitchFamily="34" charset="0"/>
              </a:rPr>
              <a:t>or </a:t>
            </a:r>
            <a:r>
              <a:rPr lang="en-US" sz="2400" dirty="0" smtClean="0">
                <a:latin typeface="Franklin Gothic Book" pitchFamily="34" charset="0"/>
              </a:rPr>
              <a:t>dirt.</a:t>
            </a:r>
            <a:endParaRPr lang="en-US" sz="2400" dirty="0">
              <a:latin typeface="Franklin Gothic Book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Being bitten by </a:t>
            </a:r>
            <a:r>
              <a:rPr lang="en-US" sz="2400" dirty="0">
                <a:latin typeface="Franklin Gothic Book" pitchFamily="34" charset="0"/>
              </a:rPr>
              <a:t>animals </a:t>
            </a:r>
            <a:r>
              <a:rPr lang="en-US" sz="2400" dirty="0" smtClean="0">
                <a:latin typeface="Franklin Gothic Book" pitchFamily="34" charset="0"/>
              </a:rPr>
              <a:t>and insects, or by coming into contact with animals’ body fluids.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13" name="Group 12" descr="Illustration of a mouth with germs." title="Image"/>
          <p:cNvGrpSpPr/>
          <p:nvPr/>
        </p:nvGrpSpPr>
        <p:grpSpPr>
          <a:xfrm>
            <a:off x="6594794" y="2590800"/>
            <a:ext cx="1958544" cy="2743200"/>
            <a:chOff x="6518594" y="2514600"/>
            <a:chExt cx="1958544" cy="2743200"/>
          </a:xfrm>
        </p:grpSpPr>
        <p:pic>
          <p:nvPicPr>
            <p:cNvPr id="4" name="Picture 3" descr="Illustration of a mouth with germs." title="Imag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594" y="2514600"/>
              <a:ext cx="1958544" cy="2743200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6249007" y="4805825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6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What Symptoms Suggest a Person Has an Infectious Disease?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4114800" cy="4241767"/>
          </a:xfrm>
        </p:spPr>
        <p:txBody>
          <a:bodyPr lIns="0" tIns="0" rIns="0" bIns="0"/>
          <a:lstStyle/>
          <a:p>
            <a:pPr marL="0" indent="0">
              <a:spcBef>
                <a:spcPts val="300"/>
              </a:spcBef>
              <a:buNone/>
            </a:pPr>
            <a:r>
              <a:rPr lang="en-US" sz="2400" b="1" dirty="0" smtClean="0">
                <a:latin typeface="Rockwell" pitchFamily="18" charset="0"/>
              </a:rPr>
              <a:t>People may have any </a:t>
            </a:r>
            <a:br>
              <a:rPr lang="en-US" sz="2400" b="1" dirty="0" smtClean="0">
                <a:latin typeface="Rockwell" pitchFamily="18" charset="0"/>
              </a:rPr>
            </a:br>
            <a:r>
              <a:rPr lang="en-US" sz="2400" b="1" dirty="0" smtClean="0">
                <a:latin typeface="Rockwell" pitchFamily="18" charset="0"/>
              </a:rPr>
              <a:t>of a variety of symptoms: </a:t>
            </a:r>
          </a:p>
          <a:p>
            <a:pPr lvl="0">
              <a:spcBef>
                <a:spcPts val="300"/>
              </a:spcBef>
            </a:pPr>
            <a:r>
              <a:rPr lang="en-US" sz="2400" dirty="0" smtClean="0">
                <a:latin typeface="Franklin Gothic Book" pitchFamily="34" charset="0"/>
              </a:rPr>
              <a:t>Fever or chills.</a:t>
            </a:r>
            <a:endParaRPr lang="en-US" sz="2400" dirty="0">
              <a:latin typeface="Franklin Gothic Book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2400" dirty="0">
                <a:latin typeface="Franklin Gothic Book" pitchFamily="34" charset="0"/>
              </a:rPr>
              <a:t>Loss of </a:t>
            </a:r>
            <a:r>
              <a:rPr lang="en-US" sz="2400" dirty="0" smtClean="0">
                <a:latin typeface="Franklin Gothic Book" pitchFamily="34" charset="0"/>
              </a:rPr>
              <a:t>appetite. </a:t>
            </a:r>
            <a:endParaRPr lang="en-US" sz="2400" dirty="0">
              <a:latin typeface="Franklin Gothic Book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2400" dirty="0" smtClean="0">
                <a:latin typeface="Franklin Gothic Book" pitchFamily="34" charset="0"/>
              </a:rPr>
              <a:t>Fatigue. </a:t>
            </a:r>
            <a:endParaRPr lang="en-US" sz="2400" dirty="0">
              <a:latin typeface="Franklin Gothic Book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2400" dirty="0" smtClean="0">
                <a:latin typeface="Franklin Gothic Book" pitchFamily="34" charset="0"/>
              </a:rPr>
              <a:t>Aches and pains.</a:t>
            </a:r>
            <a:endParaRPr lang="en-US" sz="2400" dirty="0">
              <a:latin typeface="Franklin Gothic Book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2400" dirty="0" smtClean="0">
                <a:latin typeface="Franklin Gothic Book" pitchFamily="34" charset="0"/>
              </a:rPr>
              <a:t>Diarrhea or other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bowel problems.</a:t>
            </a:r>
          </a:p>
          <a:p>
            <a:pPr>
              <a:spcBef>
                <a:spcPts val="300"/>
              </a:spcBef>
            </a:pPr>
            <a:r>
              <a:rPr lang="en-US" sz="2400" dirty="0" smtClean="0">
                <a:latin typeface="Franklin Gothic Book" pitchFamily="34" charset="0"/>
              </a:rPr>
              <a:t>Difficulty breathing.</a:t>
            </a:r>
          </a:p>
          <a:p>
            <a:pPr>
              <a:spcBef>
                <a:spcPts val="300"/>
              </a:spcBef>
            </a:pPr>
            <a:r>
              <a:rPr lang="en-US" sz="2400" dirty="0" smtClean="0">
                <a:latin typeface="Franklin Gothic Book" pitchFamily="34" charset="0"/>
              </a:rPr>
              <a:t>Rashes, jaundice.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4724400"/>
            <a:ext cx="256336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5D285F"/>
                </a:solidFill>
                <a:latin typeface="Rockwell" pitchFamily="18" charset="0"/>
              </a:rPr>
              <a:t>Or, they may have no observable symptoms at all!</a:t>
            </a:r>
            <a:endParaRPr lang="en-US" sz="2000" b="1" dirty="0">
              <a:solidFill>
                <a:srgbClr val="5D285F"/>
              </a:solidFill>
              <a:latin typeface="Rockwell" pitchFamily="18" charset="0"/>
            </a:endParaRPr>
          </a:p>
        </p:txBody>
      </p:sp>
      <p:grpSp>
        <p:nvGrpSpPr>
          <p:cNvPr id="8" name="Group 7" descr="Woman in bed with tissues." title="Image"/>
          <p:cNvGrpSpPr/>
          <p:nvPr/>
        </p:nvGrpSpPr>
        <p:grpSpPr>
          <a:xfrm>
            <a:off x="5867400" y="1828800"/>
            <a:ext cx="2563368" cy="2564848"/>
            <a:chOff x="5867400" y="1828800"/>
            <a:chExt cx="2563368" cy="2564848"/>
          </a:xfrm>
        </p:grpSpPr>
        <p:pic>
          <p:nvPicPr>
            <p:cNvPr id="2" name="Picture 1" descr="Woman in bed with tissues." title="Imag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1828800"/>
              <a:ext cx="2563368" cy="2564848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5595488" y="3945659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>
                      <a:lumMod val="6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45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Who is at Most Risk of Becoming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Ill When Exposed to Infection?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5791200" cy="3858491"/>
          </a:xfrm>
        </p:spPr>
        <p:txBody>
          <a:bodyPr lIns="0" tIns="0" rIns="0" bIns="0"/>
          <a:lstStyle/>
          <a:p>
            <a:r>
              <a:rPr lang="en-US" sz="2400" dirty="0">
                <a:latin typeface="Franklin Gothic Book" pitchFamily="34" charset="0"/>
              </a:rPr>
              <a:t>Babies, </a:t>
            </a:r>
            <a:r>
              <a:rPr lang="en-US" sz="2400" dirty="0" smtClean="0">
                <a:latin typeface="Franklin Gothic Book" pitchFamily="34" charset="0"/>
              </a:rPr>
              <a:t>children, </a:t>
            </a:r>
            <a:r>
              <a:rPr lang="en-US" sz="2400" dirty="0">
                <a:latin typeface="Franklin Gothic Book" pitchFamily="34" charset="0"/>
              </a:rPr>
              <a:t>and </a:t>
            </a:r>
            <a:r>
              <a:rPr lang="en-US" sz="2400" dirty="0" smtClean="0">
                <a:latin typeface="Franklin Gothic Book" pitchFamily="34" charset="0"/>
              </a:rPr>
              <a:t>elders.</a:t>
            </a:r>
            <a:endParaRPr lang="en-US" sz="2400" dirty="0">
              <a:latin typeface="Franklin Gothic Book" pitchFamily="34" charset="0"/>
            </a:endParaRPr>
          </a:p>
          <a:p>
            <a:r>
              <a:rPr lang="en-US" sz="2400" dirty="0" smtClean="0">
                <a:latin typeface="Franklin Gothic Book" pitchFamily="34" charset="0"/>
              </a:rPr>
              <a:t>People who are sick.</a:t>
            </a:r>
          </a:p>
          <a:p>
            <a:r>
              <a:rPr lang="en-US" sz="2400" dirty="0" smtClean="0">
                <a:latin typeface="Franklin Gothic Book" pitchFamily="34" charset="0"/>
              </a:rPr>
              <a:t>Those with pre-existing </a:t>
            </a:r>
            <a:r>
              <a:rPr lang="en-US" sz="2400" dirty="0">
                <a:latin typeface="Franklin Gothic Book" pitchFamily="34" charset="0"/>
              </a:rPr>
              <a:t>conditions </a:t>
            </a:r>
          </a:p>
          <a:p>
            <a:pPr marL="347663" indent="0">
              <a:spcBef>
                <a:spcPts val="0"/>
              </a:spcBef>
              <a:buNone/>
            </a:pPr>
            <a:r>
              <a:rPr lang="en-US" sz="2400" dirty="0" smtClean="0">
                <a:latin typeface="Franklin Gothic Book" pitchFamily="34" charset="0"/>
              </a:rPr>
              <a:t>and weak </a:t>
            </a:r>
            <a:r>
              <a:rPr lang="en-US" sz="2400" dirty="0">
                <a:latin typeface="Franklin Gothic Book" pitchFamily="34" charset="0"/>
              </a:rPr>
              <a:t>immune </a:t>
            </a:r>
            <a:r>
              <a:rPr lang="en-US" sz="2400" dirty="0" smtClean="0">
                <a:latin typeface="Franklin Gothic Book" pitchFamily="34" charset="0"/>
              </a:rPr>
              <a:t>systems.</a:t>
            </a:r>
            <a:endParaRPr lang="en-US" sz="2400" dirty="0">
              <a:latin typeface="Franklin Gothic Book" pitchFamily="34" charset="0"/>
            </a:endParaRPr>
          </a:p>
          <a:p>
            <a:r>
              <a:rPr lang="en-US" sz="2400" dirty="0">
                <a:latin typeface="Franklin Gothic Book" pitchFamily="34" charset="0"/>
              </a:rPr>
              <a:t>Those with don’t eat a </a:t>
            </a:r>
            <a:r>
              <a:rPr lang="en-US" sz="2400" dirty="0" smtClean="0">
                <a:latin typeface="Franklin Gothic Book" pitchFamily="34" charset="0"/>
              </a:rPr>
              <a:t>healthy diet. </a:t>
            </a:r>
            <a:endParaRPr lang="en-US" sz="2400" dirty="0">
              <a:latin typeface="Franklin Gothic Book" pitchFamily="34" charset="0"/>
            </a:endParaRPr>
          </a:p>
          <a:p>
            <a:r>
              <a:rPr lang="en-US" sz="2400" dirty="0">
                <a:latin typeface="Franklin Gothic Book" pitchFamily="34" charset="0"/>
              </a:rPr>
              <a:t>Those with poor personal hygiene </a:t>
            </a:r>
            <a:r>
              <a:rPr lang="en-US" sz="2400" dirty="0" smtClean="0">
                <a:latin typeface="Franklin Gothic Book" pitchFamily="34" charset="0"/>
              </a:rPr>
              <a:t>or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living conditions.</a:t>
            </a:r>
            <a:endParaRPr lang="en-US" sz="2400" dirty="0">
              <a:latin typeface="Franklin Gothic Book" pitchFamily="34" charset="0"/>
            </a:endParaRPr>
          </a:p>
          <a:p>
            <a:r>
              <a:rPr lang="en-US" sz="2400" dirty="0">
                <a:latin typeface="Franklin Gothic Book" pitchFamily="34" charset="0"/>
              </a:rPr>
              <a:t>Those who are over-tired or </a:t>
            </a:r>
            <a:r>
              <a:rPr lang="en-US" sz="2400" dirty="0" smtClean="0">
                <a:latin typeface="Franklin Gothic Book" pitchFamily="34" charset="0"/>
              </a:rPr>
              <a:t>stressed.</a:t>
            </a:r>
            <a:endParaRPr lang="en-US" sz="2400" dirty="0">
              <a:latin typeface="Franklin Gothic Book" pitchFamily="34" charset="0"/>
            </a:endParaRPr>
          </a:p>
          <a:p>
            <a:r>
              <a:rPr lang="en-US" sz="2400" dirty="0">
                <a:latin typeface="Franklin Gothic Book" pitchFamily="34" charset="0"/>
              </a:rPr>
              <a:t>Those who </a:t>
            </a:r>
            <a:r>
              <a:rPr lang="en-US" sz="2400" dirty="0" smtClean="0">
                <a:latin typeface="Franklin Gothic Book" pitchFamily="34" charset="0"/>
              </a:rPr>
              <a:t>don’t </a:t>
            </a:r>
            <a:r>
              <a:rPr lang="en-US" sz="2400" dirty="0">
                <a:latin typeface="Franklin Gothic Book" pitchFamily="34" charset="0"/>
              </a:rPr>
              <a:t>wash their hands </a:t>
            </a:r>
            <a:r>
              <a:rPr lang="en-US" sz="2400" dirty="0" smtClean="0">
                <a:latin typeface="Franklin Gothic Book" pitchFamily="34" charset="0"/>
              </a:rPr>
              <a:t>often.</a:t>
            </a:r>
            <a:endParaRPr lang="en-US" sz="2400" dirty="0">
              <a:latin typeface="Franklin Gothic Boo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1" y="4471181"/>
            <a:ext cx="1722120" cy="1384995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Rockwell" pitchFamily="18" charset="0"/>
              </a:rPr>
              <a:t>Anyone CAN be at risk! </a:t>
            </a:r>
            <a:endParaRPr lang="en-US" sz="2800" b="1" dirty="0">
              <a:latin typeface="Rockwell" pitchFamily="18" charset="0"/>
            </a:endParaRPr>
          </a:p>
        </p:txBody>
      </p:sp>
      <p:grpSp>
        <p:nvGrpSpPr>
          <p:cNvPr id="6" name="Group 5" descr="Family taking a photo." title="Image"/>
          <p:cNvGrpSpPr/>
          <p:nvPr/>
        </p:nvGrpSpPr>
        <p:grpSpPr>
          <a:xfrm>
            <a:off x="6858001" y="1856509"/>
            <a:ext cx="1722120" cy="2439893"/>
            <a:chOff x="6858001" y="1856509"/>
            <a:chExt cx="1722120" cy="2439893"/>
          </a:xfrm>
        </p:grpSpPr>
        <p:pic>
          <p:nvPicPr>
            <p:cNvPr id="5" name="Picture 4" descr="Family taking a photo." title="Image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7"/>
            <a:stretch/>
          </p:blipFill>
          <p:spPr>
            <a:xfrm>
              <a:off x="6858001" y="1856509"/>
              <a:ext cx="1722120" cy="2439893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6586105" y="3852113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6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_Homecare Work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Theme1_Homecare Workers</Template>
  <TotalTime>21294</TotalTime>
  <Words>642</Words>
  <Application>Microsoft Office PowerPoint</Application>
  <PresentationFormat>On-screen Show (4:3)</PresentationFormat>
  <Paragraphs>137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Theme1_Homecare Workers</vt:lpstr>
      <vt:lpstr>Caring for Yourself  While Caring for Others  Module 4: Tips for Reducing  Exposure to Bloodborne and Other Infectious Diseases</vt:lpstr>
      <vt:lpstr>PowerPoint Presentation</vt:lpstr>
      <vt:lpstr>Session Goals</vt:lpstr>
      <vt:lpstr>Standard Precautions—Key Steps</vt:lpstr>
      <vt:lpstr>Bloodborne and Other  Common Infectious Diseases</vt:lpstr>
      <vt:lpstr>Understanding How  Infectious Diseases Spread</vt:lpstr>
      <vt:lpstr>Pathways Through Which  Infectious Diseases Spread</vt:lpstr>
      <vt:lpstr>What Symptoms Suggest a Person Has an Infectious Disease?</vt:lpstr>
      <vt:lpstr>Who is at Most Risk of Becoming Ill When Exposed to Infection?</vt:lpstr>
      <vt:lpstr>Because Clients are Often  at Great Risk of Becoming Ill …</vt:lpstr>
      <vt:lpstr>What Advice  Would You Give Ana?</vt:lpstr>
      <vt:lpstr>Tips for Staying Healthy and Safe Around Infectious Diseases</vt:lpstr>
      <vt:lpstr>Tips for Staying Healthy and Safe Around Infectious Diseases</vt:lpstr>
      <vt:lpstr>Tips for Staying Healthy and Safe When Handling Sharps</vt:lpstr>
      <vt:lpstr>Tips for Staying Healthy and Safe When Handling Soiled Laundry</vt:lpstr>
      <vt:lpstr>Talk it Over! </vt:lpstr>
      <vt:lpstr>Thanks for Your Great Participation!</vt:lpstr>
      <vt:lpstr>Credits</vt:lpstr>
    </vt:vector>
  </TitlesOfParts>
  <Company>Centers for Disease Control and Prevention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slb8</dc:creator>
  <cp:lastModifiedBy>CDC User</cp:lastModifiedBy>
  <cp:revision>194</cp:revision>
  <dcterms:created xsi:type="dcterms:W3CDTF">2012-04-19T14:41:57Z</dcterms:created>
  <dcterms:modified xsi:type="dcterms:W3CDTF">2014-11-26T14:17:40Z</dcterms:modified>
</cp:coreProperties>
</file>