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2" r:id="rId3"/>
    <p:sldId id="273" r:id="rId4"/>
    <p:sldId id="305" r:id="rId5"/>
    <p:sldId id="316" r:id="rId6"/>
    <p:sldId id="301" r:id="rId7"/>
    <p:sldId id="317" r:id="rId8"/>
    <p:sldId id="311" r:id="rId9"/>
    <p:sldId id="318" r:id="rId10"/>
    <p:sldId id="313" r:id="rId11"/>
    <p:sldId id="319" r:id="rId12"/>
    <p:sldId id="320" r:id="rId13"/>
    <p:sldId id="308" r:id="rId14"/>
    <p:sldId id="306" r:id="rId15"/>
    <p:sldId id="321" r:id="rId16"/>
    <p:sldId id="292" r:id="rId17"/>
    <p:sldId id="31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4660"/>
  </p:normalViewPr>
  <p:slideViewPr>
    <p:cSldViewPr>
      <p:cViewPr varScale="1">
        <p:scale>
          <a:sx n="108" d="100"/>
          <a:sy n="108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AD992-D116-45A1-886A-CA85862FE0EC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0BF2D-8167-4BFB-A678-4D5BFE940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7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34FE1-6764-4712-B897-B8468A1310CF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7ADF8-33D5-4187-A636-7A932C796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84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DF8-33D5-4187-A636-7A932C7962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5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1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8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7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73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1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bg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76200"/>
            <a:ext cx="9144000" cy="62484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417320"/>
          </a:xfrm>
          <a:prstGeom prst="rect">
            <a:avLst/>
          </a:prstGeom>
          <a:solidFill>
            <a:srgbClr val="5D2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284094"/>
            <a:ext cx="9144000" cy="594360"/>
          </a:xfrm>
          <a:prstGeom prst="rect">
            <a:avLst/>
          </a:prstGeom>
          <a:solidFill>
            <a:srgbClr val="4F7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7" y="6353283"/>
            <a:ext cx="1554483" cy="455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211" y="6347600"/>
            <a:ext cx="302326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dirty="0" smtClean="0">
                <a:solidFill>
                  <a:schemeClr val="bg1"/>
                </a:solidFill>
              </a:rPr>
              <a:t>Department of Health and Human Services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Centers</a:t>
            </a:r>
            <a:r>
              <a:rPr lang="en-US" sz="1100" baseline="0" dirty="0" smtClean="0">
                <a:solidFill>
                  <a:schemeClr val="bg1"/>
                </a:solidFill>
              </a:rPr>
              <a:t> for Disease Control and Prevention</a:t>
            </a:r>
            <a:br>
              <a:rPr lang="en-US" sz="1100" baseline="0" dirty="0" smtClean="0">
                <a:solidFill>
                  <a:schemeClr val="bg1"/>
                </a:solidFill>
              </a:rPr>
            </a:br>
            <a:r>
              <a:rPr lang="en-US" sz="1100" baseline="0" dirty="0" smtClean="0">
                <a:solidFill>
                  <a:schemeClr val="bg1"/>
                </a:solidFill>
              </a:rPr>
              <a:t>National Institute for Occupational Safety and Health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7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D28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D285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D285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D285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D28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iosh/docs/2010-125/pdfs/2010-125.pdf" TargetMode="External"/><Relationship Id="rId2" Type="http://schemas.openxmlformats.org/officeDocument/2006/relationships/hyperlink" Target="http://www.cdc.gov/niosh/docs/2015-103/pdf/2015-10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ps.state.or.us/Forms/Served/de9062.pdf" TargetMode="External"/><Relationship Id="rId4" Type="http://schemas.openxmlformats.org/officeDocument/2006/relationships/hyperlink" Target="http://www.phsa.ca/NR/rdonlyres/6C69D638-8587-4096-A8AA-7D2B0141C3B2/59614/HandbookHomeandCommunityHealthcareWorkersHandbook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b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962400"/>
          </a:xfrm>
          <a:solidFill>
            <a:srgbClr val="5D285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  <a:t>Caring for Yourself  While Caring for Others</a:t>
            </a:r>
            <a:br>
              <a:rPr lang="en-US" sz="28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Rockwell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Module 3: Tips for Reducing Risks </a:t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From Environmental Exposures </a:t>
            </a:r>
            <a:b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When Providing Homecare</a:t>
            </a:r>
            <a:endParaRPr lang="en-US" sz="4000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600200"/>
          </a:xfrm>
        </p:spPr>
        <p:txBody>
          <a:bodyPr anchor="ctr"/>
          <a:lstStyle/>
          <a:p>
            <a:r>
              <a:rPr lang="en-US" sz="4400" b="1" dirty="0" smtClean="0">
                <a:solidFill>
                  <a:srgbClr val="5D285F"/>
                </a:solidFill>
                <a:latin typeface="Rockwell" pitchFamily="18" charset="0"/>
              </a:rPr>
              <a:t>Presenter’s Name</a:t>
            </a:r>
          </a:p>
          <a:p>
            <a:r>
              <a:rPr lang="en-US" sz="4400" b="1" dirty="0" smtClean="0">
                <a:solidFill>
                  <a:srgbClr val="5D285F"/>
                </a:solidFill>
                <a:latin typeface="Rockwell" pitchFamily="18" charset="0"/>
              </a:rPr>
              <a:t>Host Organization</a:t>
            </a:r>
            <a:endParaRPr lang="en-US" sz="4400" b="1" dirty="0">
              <a:solidFill>
                <a:srgbClr val="5D285F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Risks and Impacts: 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Cleaning Agents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5029200" cy="2667000"/>
          </a:xfrm>
        </p:spPr>
        <p:txBody>
          <a:bodyPr lIns="0" tIns="0" rIns="0" bIns="0"/>
          <a:lstStyle/>
          <a:p>
            <a:pPr lvl="0"/>
            <a:r>
              <a:rPr lang="en-US" sz="2400" dirty="0" smtClean="0">
                <a:latin typeface="Franklin Gothic Book" pitchFamily="34" charset="0"/>
              </a:rPr>
              <a:t>Skin </a:t>
            </a:r>
            <a:r>
              <a:rPr lang="en-US" sz="2400" dirty="0">
                <a:latin typeface="Franklin Gothic Book" pitchFamily="34" charset="0"/>
              </a:rPr>
              <a:t>rashes, burns, and </a:t>
            </a:r>
            <a:r>
              <a:rPr lang="en-US" sz="2400" dirty="0" smtClean="0">
                <a:latin typeface="Franklin Gothic Book" pitchFamily="34" charset="0"/>
              </a:rPr>
              <a:t>irritation.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Franklin Gothic Book" pitchFamily="34" charset="0"/>
              </a:rPr>
              <a:t>Red</a:t>
            </a:r>
            <a:r>
              <a:rPr lang="en-US" sz="2400" dirty="0">
                <a:latin typeface="Franklin Gothic Book" pitchFamily="34" charset="0"/>
              </a:rPr>
              <a:t>, itchy </a:t>
            </a:r>
            <a:r>
              <a:rPr lang="en-US" sz="2400" dirty="0" smtClean="0">
                <a:latin typeface="Franklin Gothic Book" pitchFamily="34" charset="0"/>
              </a:rPr>
              <a:t>eyes. </a:t>
            </a:r>
          </a:p>
          <a:p>
            <a:r>
              <a:rPr lang="en-US" sz="2400" dirty="0" smtClean="0">
                <a:latin typeface="Franklin Gothic Book" pitchFamily="34" charset="0"/>
              </a:rPr>
              <a:t>Breathing trouble. </a:t>
            </a:r>
          </a:p>
          <a:p>
            <a:pPr lvl="1"/>
            <a:r>
              <a:rPr lang="en-US" sz="2400" i="1" dirty="0" smtClean="0">
                <a:latin typeface="Franklin Gothic Book" pitchFamily="34" charset="0"/>
              </a:rPr>
              <a:t>Wheezing</a:t>
            </a:r>
            <a:r>
              <a:rPr lang="en-US" sz="2400" i="1" dirty="0">
                <a:latin typeface="Franklin Gothic Book" pitchFamily="34" charset="0"/>
              </a:rPr>
              <a:t>, coughing, </a:t>
            </a:r>
            <a:r>
              <a:rPr lang="en-US" sz="2400" i="1" dirty="0" smtClean="0">
                <a:latin typeface="Franklin Gothic Book" pitchFamily="34" charset="0"/>
              </a:rPr>
              <a:t/>
            </a:r>
            <a:br>
              <a:rPr lang="en-US" sz="2400" i="1" dirty="0" smtClean="0">
                <a:latin typeface="Franklin Gothic Book" pitchFamily="34" charset="0"/>
              </a:rPr>
            </a:br>
            <a:r>
              <a:rPr lang="en-US" sz="2400" i="1" dirty="0" smtClean="0">
                <a:latin typeface="Franklin Gothic Book" pitchFamily="34" charset="0"/>
              </a:rPr>
              <a:t>shortness </a:t>
            </a:r>
            <a:r>
              <a:rPr lang="en-US" sz="2400" i="1" dirty="0">
                <a:latin typeface="Franklin Gothic Book" pitchFamily="34" charset="0"/>
              </a:rPr>
              <a:t>of </a:t>
            </a:r>
            <a:r>
              <a:rPr lang="en-US" sz="2400" i="1" dirty="0" smtClean="0">
                <a:latin typeface="Franklin Gothic Book" pitchFamily="34" charset="0"/>
              </a:rPr>
              <a:t>breath.</a:t>
            </a:r>
            <a:endParaRPr lang="en-US" sz="2400" dirty="0" smtClean="0">
              <a:latin typeface="Franklin Gothic Book" pitchFamily="34" charset="0"/>
            </a:endParaRPr>
          </a:p>
          <a:p>
            <a:r>
              <a:rPr lang="en-US" sz="2400" dirty="0" smtClean="0">
                <a:latin typeface="Franklin Gothic Book" pitchFamily="34" charset="0"/>
              </a:rPr>
              <a:t>Headaches, dizziness.</a:t>
            </a:r>
            <a:endParaRPr lang="en-US" sz="2400" dirty="0">
              <a:latin typeface="Franklin Gothic Book" pitchFamily="34" charset="0"/>
            </a:endParaRPr>
          </a:p>
          <a:p>
            <a:pPr marL="0" indent="0">
              <a:buNone/>
            </a:pP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2057400"/>
            <a:ext cx="2151538" cy="3581400"/>
            <a:chOff x="6096000" y="2057400"/>
            <a:chExt cx="2151538" cy="3581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57400"/>
              <a:ext cx="2151538" cy="358140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551868" y="2658933"/>
              <a:ext cx="114300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Illustration by ®Mary </a:t>
              </a:r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 Zapalac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3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6002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Safety and Health Tips</a:t>
            </a:r>
            <a:r>
              <a:rPr lang="en-US" sz="4000" b="1" dirty="0">
                <a:latin typeface="Rockwell" pitchFamily="18" charset="0"/>
              </a:rPr>
              <a:t>: 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Cleaning Agents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362200"/>
            <a:ext cx="4572000" cy="3200400"/>
          </a:xfrm>
        </p:spPr>
        <p:txBody>
          <a:bodyPr lIns="0" tIns="0" rIns="0" bIns="0"/>
          <a:lstStyle/>
          <a:p>
            <a:pPr lvl="0"/>
            <a:r>
              <a:rPr lang="en-US" sz="2400" dirty="0" smtClean="0">
                <a:latin typeface="Franklin Gothic Book" pitchFamily="34" charset="0"/>
              </a:rPr>
              <a:t>Use less-harmful choices. </a:t>
            </a: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Use </a:t>
            </a:r>
            <a:r>
              <a:rPr lang="en-US" sz="2400" dirty="0">
                <a:latin typeface="Franklin Gothic Book" pitchFamily="34" charset="0"/>
              </a:rPr>
              <a:t>cleaning </a:t>
            </a:r>
            <a:r>
              <a:rPr lang="en-US" sz="2400" dirty="0" smtClean="0">
                <a:latin typeface="Franklin Gothic Book" pitchFamily="34" charset="0"/>
              </a:rPr>
              <a:t>gloves. </a:t>
            </a: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Ventilate work areas.</a:t>
            </a: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Do </a:t>
            </a:r>
            <a:r>
              <a:rPr lang="en-US" sz="2400" dirty="0">
                <a:latin typeface="Franklin Gothic Book" pitchFamily="34" charset="0"/>
              </a:rPr>
              <a:t>not spray </a:t>
            </a:r>
            <a:r>
              <a:rPr lang="en-US" sz="2400" dirty="0" smtClean="0">
                <a:latin typeface="Franklin Gothic Book" pitchFamily="34" charset="0"/>
              </a:rPr>
              <a:t>mists—squirt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onto sponge.</a:t>
            </a:r>
          </a:p>
          <a:p>
            <a:pPr lvl="0"/>
            <a:r>
              <a:rPr lang="en-US" sz="2400" dirty="0">
                <a:latin typeface="Franklin Gothic Book" pitchFamily="34" charset="0"/>
              </a:rPr>
              <a:t>Keep </a:t>
            </a:r>
            <a:r>
              <a:rPr lang="en-US" sz="2400" dirty="0" smtClean="0">
                <a:latin typeface="Franklin Gothic Book" pitchFamily="34" charset="0"/>
              </a:rPr>
              <a:t>products in their original </a:t>
            </a:r>
            <a:r>
              <a:rPr lang="en-US" sz="2400" dirty="0">
                <a:latin typeface="Franklin Gothic Book" pitchFamily="34" charset="0"/>
              </a:rPr>
              <a:t>labeled </a:t>
            </a:r>
            <a:r>
              <a:rPr lang="en-US" sz="2400" dirty="0" smtClean="0">
                <a:latin typeface="Franklin Gothic Book" pitchFamily="34" charset="0"/>
              </a:rPr>
              <a:t>containers.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1200" y="1981200"/>
            <a:ext cx="2570908" cy="3817260"/>
            <a:chOff x="5791200" y="1981200"/>
            <a:chExt cx="2570908" cy="38172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981200"/>
              <a:ext cx="2570908" cy="3817260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704267" y="2527315"/>
              <a:ext cx="1143000" cy="923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Illustration by ®Mary </a:t>
              </a:r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 Zapalac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3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heahan\AppData\Local\Microsoft\Windows\Temporary Internet Files\Content.IE5\M3E12I45\MC9002909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1676400"/>
            <a:ext cx="3171371" cy="42145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524000"/>
          </a:xfr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Risks and Impacts: </a:t>
            </a:r>
            <a:r>
              <a:rPr lang="en-US" sz="4000" b="1" dirty="0">
                <a:latin typeface="Rockwell" pitchFamily="18" charset="0"/>
              </a:rPr>
              <a:t/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Cigarette and Other Smoke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3505200" cy="3200400"/>
          </a:xfrm>
        </p:spPr>
        <p:txBody>
          <a:bodyPr lIns="0" tIns="0" rIns="0" bIns="0"/>
          <a:lstStyle/>
          <a:p>
            <a:pPr marL="231775" indent="-231775"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Cough, sore throat.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Stress, discomfort.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Fire hazard.</a:t>
            </a:r>
          </a:p>
          <a:p>
            <a:pPr marL="231775" indent="-231775"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Increased risk of: </a:t>
            </a:r>
          </a:p>
          <a:p>
            <a:pPr marL="631825" lvl="1" indent="-231775"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Cancer</a:t>
            </a:r>
            <a:r>
              <a:rPr lang="en-US" sz="2400" dirty="0">
                <a:latin typeface="Franklin Gothic Book" pitchFamily="34" charset="0"/>
              </a:rPr>
              <a:t>.</a:t>
            </a:r>
            <a:r>
              <a:rPr lang="en-US" sz="2400" dirty="0" smtClean="0">
                <a:latin typeface="Franklin Gothic Book" pitchFamily="34" charset="0"/>
              </a:rPr>
              <a:t> </a:t>
            </a:r>
          </a:p>
          <a:p>
            <a:pPr marL="631825" lvl="1" indent="-231775">
              <a:spcBef>
                <a:spcPts val="300"/>
              </a:spcBef>
            </a:pPr>
            <a:r>
              <a:rPr lang="en-US" sz="2400" dirty="0">
                <a:latin typeface="Franklin Gothic Book" pitchFamily="34" charset="0"/>
              </a:rPr>
              <a:t>H</a:t>
            </a:r>
            <a:r>
              <a:rPr lang="en-US" sz="2400" dirty="0" smtClean="0">
                <a:latin typeface="Franklin Gothic Book" pitchFamily="34" charset="0"/>
              </a:rPr>
              <a:t>eart attack. </a:t>
            </a:r>
          </a:p>
          <a:p>
            <a:pPr marL="631825" lvl="1" indent="-231775">
              <a:spcBef>
                <a:spcPts val="300"/>
              </a:spcBef>
            </a:pPr>
            <a:r>
              <a:rPr lang="en-US" sz="2400" dirty="0">
                <a:latin typeface="Franklin Gothic Book" pitchFamily="34" charset="0"/>
              </a:rPr>
              <a:t>A</a:t>
            </a:r>
            <a:r>
              <a:rPr lang="en-US" sz="2400" dirty="0" smtClean="0">
                <a:latin typeface="Franklin Gothic Book" pitchFamily="34" charset="0"/>
              </a:rPr>
              <a:t>sthma aggravation.</a:t>
            </a:r>
          </a:p>
          <a:p>
            <a:pPr>
              <a:spcBef>
                <a:spcPts val="300"/>
              </a:spcBef>
            </a:pP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448605" y="5191194"/>
            <a:ext cx="102592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 by ®Microsoft Office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Safety and Health Tips</a:t>
            </a:r>
            <a:r>
              <a:rPr lang="en-US" sz="4000" b="1" dirty="0">
                <a:latin typeface="Rockwell" pitchFamily="18" charset="0"/>
              </a:rPr>
              <a:t>: 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Cigarette and Other Smoke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362200"/>
            <a:ext cx="7315200" cy="3048000"/>
          </a:xfrm>
        </p:spPr>
        <p:txBody>
          <a:bodyPr lIns="0" tIns="0" rIns="0" bIns="0"/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Speak with client and discuss the following:  </a:t>
            </a:r>
            <a:endParaRPr lang="en-US" sz="2400" b="1" dirty="0">
              <a:latin typeface="Rockwell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Agree on a no smoking policy during your work hours.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Air cleaners and isolating smoking to just one room are </a:t>
            </a:r>
            <a:r>
              <a:rPr lang="en-US" sz="2400" b="1" i="1" dirty="0" smtClean="0">
                <a:latin typeface="Franklin Gothic Book" pitchFamily="34" charset="0"/>
              </a:rPr>
              <a:t>NOT</a:t>
            </a:r>
            <a:r>
              <a:rPr lang="en-US" sz="2400" i="1" dirty="0" smtClean="0">
                <a:latin typeface="Franklin Gothic Book" pitchFamily="34" charset="0"/>
              </a:rPr>
              <a:t> </a:t>
            </a:r>
            <a:r>
              <a:rPr lang="en-US" sz="2400" dirty="0" smtClean="0">
                <a:latin typeface="Franklin Gothic Book" pitchFamily="34" charset="0"/>
              </a:rPr>
              <a:t>effective in protecting you and others in the home from second-hand smoke.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Install smoke detectors.</a:t>
            </a:r>
          </a:p>
          <a:p>
            <a:pPr lvl="0"/>
            <a:endParaRPr lang="en-US" sz="2400" dirty="0" smtClean="0">
              <a:latin typeface="Franklin Gothic Book" pitchFamily="34" charset="0"/>
            </a:endParaRPr>
          </a:p>
          <a:p>
            <a:pPr lvl="0"/>
            <a:endParaRPr lang="en-US" sz="2400" dirty="0" smtClean="0">
              <a:latin typeface="Franklin Gothic Book" pitchFamily="34" charset="0"/>
            </a:endParaRPr>
          </a:p>
          <a:p>
            <a:pPr lvl="0"/>
            <a:endParaRPr lang="en-US" sz="2400" dirty="0" smtClean="0">
              <a:latin typeface="Franklin Gothic Book" pitchFamily="34" charset="0"/>
            </a:endParaRPr>
          </a:p>
          <a:p>
            <a:pPr lvl="0"/>
            <a:endParaRPr lang="en-US" sz="2400" dirty="0" smtClean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Risks and  Impacts: </a:t>
            </a:r>
            <a:r>
              <a:rPr lang="en-US" sz="4000" b="1" dirty="0">
                <a:latin typeface="Rockwell" pitchFamily="18" charset="0"/>
              </a:rPr>
              <a:t/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Mold and Mildew in Homes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4357553" cy="3657600"/>
          </a:xfrm>
        </p:spPr>
        <p:txBody>
          <a:bodyPr lIns="0" tIns="0" rIns="0" bIns="0"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b="1" dirty="0">
                <a:latin typeface="Rockwell" pitchFamily="18" charset="0"/>
              </a:rPr>
              <a:t>Risks: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Dampness, especially in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bathrooms and basements.</a:t>
            </a:r>
            <a:endParaRPr lang="en-US" sz="2400" dirty="0">
              <a:latin typeface="Franklin Gothic Book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2400" dirty="0">
                <a:latin typeface="Franklin Gothic Book" pitchFamily="34" charset="0"/>
              </a:rPr>
              <a:t>Leaky </a:t>
            </a:r>
            <a:r>
              <a:rPr lang="en-US" sz="2400" dirty="0" smtClean="0">
                <a:latin typeface="Franklin Gothic Book" pitchFamily="34" charset="0"/>
              </a:rPr>
              <a:t>or flooded homes.</a:t>
            </a:r>
          </a:p>
          <a:p>
            <a:pPr marL="0" indent="0">
              <a:spcBef>
                <a:spcPts val="300"/>
              </a:spcBef>
              <a:buNone/>
            </a:pPr>
            <a:endParaRPr lang="en-US" sz="2400" dirty="0" smtClean="0">
              <a:latin typeface="Franklin Gothic Book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Health Impacts:</a:t>
            </a:r>
            <a:endParaRPr lang="en-US" sz="2400" b="1" dirty="0">
              <a:latin typeface="Rockwell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Allergic reactions.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Ear, nose, and throat irritation.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Asthmatic aggravation.</a:t>
            </a:r>
          </a:p>
          <a:p>
            <a:pPr>
              <a:spcBef>
                <a:spcPts val="300"/>
              </a:spcBef>
            </a:pP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2299" y="5257800"/>
            <a:ext cx="3055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5D285F"/>
                </a:solidFill>
                <a:latin typeface="Franklin Gothic Book" pitchFamily="34" charset="0"/>
              </a:rPr>
              <a:t>http://www.cdc.gov/asthma/faqs.htm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2057400"/>
            <a:ext cx="2664392" cy="3058742"/>
            <a:chOff x="5562600" y="2057400"/>
            <a:chExt cx="2664392" cy="30587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t="6363" r="28484" b="1970"/>
            <a:stretch/>
          </p:blipFill>
          <p:spPr>
            <a:xfrm>
              <a:off x="5562600" y="2057400"/>
              <a:ext cx="2664392" cy="3058742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7773007" y="4535795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6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Health and Safety Tips</a:t>
            </a:r>
            <a:r>
              <a:rPr lang="en-US" sz="4000" b="1" dirty="0">
                <a:latin typeface="Rockwell" pitchFamily="18" charset="0"/>
              </a:rPr>
              <a:t>: </a:t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Mold and Mildew in Homes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2743200"/>
          </a:xfrm>
        </p:spPr>
        <p:txBody>
          <a:bodyPr lIns="0" tIns="0" rIns="0" bIns="0"/>
          <a:lstStyle/>
          <a:p>
            <a:pPr lvl="0"/>
            <a:r>
              <a:rPr lang="en-US" sz="2400" dirty="0" smtClean="0">
                <a:latin typeface="Franklin Gothic Book" pitchFamily="34" charset="0"/>
              </a:rPr>
              <a:t>Identify moisture sources and eliminate, or tell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client about leaks.</a:t>
            </a: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Remove affected porous materials and furniture.</a:t>
            </a: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Speak with supervisor regarding concerns.</a:t>
            </a:r>
          </a:p>
          <a:p>
            <a:pPr lvl="0"/>
            <a:r>
              <a:rPr lang="en-US" sz="2400" dirty="0">
                <a:latin typeface="Franklin Gothic Book" pitchFamily="34" charset="0"/>
              </a:rPr>
              <a:t>Use soap or a detergent solution and water to clean small areas of mold </a:t>
            </a:r>
            <a:r>
              <a:rPr lang="en-US" sz="2400" dirty="0" smtClean="0">
                <a:latin typeface="Franklin Gothic Book" pitchFamily="34" charset="0"/>
              </a:rPr>
              <a:t>on </a:t>
            </a:r>
            <a:r>
              <a:rPr lang="en-US" sz="2400" dirty="0">
                <a:latin typeface="Franklin Gothic Book" pitchFamily="34" charset="0"/>
              </a:rPr>
              <a:t>walls or other hard </a:t>
            </a:r>
            <a:r>
              <a:rPr lang="en-US" sz="2400" dirty="0" smtClean="0">
                <a:latin typeface="Franklin Gothic Book" pitchFamily="34" charset="0"/>
              </a:rPr>
              <a:t>surfaces.</a:t>
            </a:r>
          </a:p>
          <a:p>
            <a:pPr lvl="0"/>
            <a:endParaRPr lang="en-US" sz="2400" dirty="0" smtClean="0">
              <a:latin typeface="Franklin Gothic Book" pitchFamily="34" charset="0"/>
            </a:endParaRPr>
          </a:p>
          <a:p>
            <a:pPr lvl="0"/>
            <a:endParaRPr lang="en-US" sz="2400" dirty="0" smtClean="0">
              <a:latin typeface="Franklin Gothic Book" pitchFamily="34" charset="0"/>
            </a:endParaRPr>
          </a:p>
          <a:p>
            <a:pPr lvl="0"/>
            <a:endParaRPr lang="en-US" sz="2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Talk it Over!</a:t>
            </a:r>
            <a:r>
              <a:rPr lang="en-US" sz="4000" dirty="0" smtClean="0">
                <a:latin typeface="Rockwell" pitchFamily="18" charset="0"/>
              </a:rPr>
              <a:t> </a:t>
            </a:r>
            <a:endParaRPr lang="en-US" sz="40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1"/>
            <a:ext cx="4495800" cy="1219200"/>
          </a:xfrm>
        </p:spPr>
        <p:txBody>
          <a:bodyPr lIns="0" tIns="0" rIns="0" bIns="0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Plan </a:t>
            </a:r>
            <a:r>
              <a:rPr lang="en-US" sz="2400" dirty="0">
                <a:latin typeface="Franklin Gothic Book" pitchFamily="34" charset="0"/>
              </a:rPr>
              <a:t>the </a:t>
            </a:r>
            <a:r>
              <a:rPr lang="en-US" sz="2400" dirty="0" smtClean="0">
                <a:latin typeface="Franklin Gothic Book" pitchFamily="34" charset="0"/>
              </a:rPr>
              <a:t>discussion.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Franklin Gothic Book" pitchFamily="34" charset="0"/>
              </a:rPr>
              <a:t>Be respectful—make a request,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not a demand.</a:t>
            </a:r>
            <a:endParaRPr lang="en-US" sz="2400" dirty="0">
              <a:latin typeface="Franklin Gothic Book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4400" y="1524000"/>
            <a:ext cx="2590800" cy="1447800"/>
          </a:xfrm>
          <a:prstGeom prst="wedgeRoundRectCallout">
            <a:avLst>
              <a:gd name="adj1" fmla="val 45329"/>
              <a:gd name="adj2" fmla="val -878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Bring up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health and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afety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issues as soon as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Rockwell" pitchFamily="18" charset="0"/>
              </a:rPr>
              <a:t>possible.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Rockwell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82844"/>
            <a:ext cx="7315200" cy="2760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Use “I” statements. Describe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your health and safety concern, how it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affects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you, and what the impact might be on you and the client.</a:t>
            </a:r>
            <a:endParaRPr lang="en-US" sz="2400" dirty="0">
              <a:solidFill>
                <a:srgbClr val="5D285F"/>
              </a:solidFill>
              <a:latin typeface="Franklin Gothic Book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Listen. See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the issue from the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client’s </a:t>
            </a: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point of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view.</a:t>
            </a:r>
            <a:endParaRPr lang="en-US" sz="2400" dirty="0">
              <a:solidFill>
                <a:srgbClr val="5D285F"/>
              </a:solidFill>
              <a:latin typeface="Franklin Gothic Book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Consider several solutions beyond your first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choice.</a:t>
            </a:r>
            <a:endParaRPr lang="en-US" sz="2400" dirty="0">
              <a:solidFill>
                <a:srgbClr val="5D285F"/>
              </a:solidFill>
              <a:latin typeface="Franklin Gothic Book" pitchFamily="34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D285F"/>
                </a:solidFill>
                <a:latin typeface="Franklin Gothic Book" pitchFamily="34" charset="0"/>
              </a:rPr>
              <a:t>Know your bottom </a:t>
            </a:r>
            <a:r>
              <a:rPr lang="en-US" sz="2400" dirty="0" smtClean="0">
                <a:solidFill>
                  <a:srgbClr val="5D285F"/>
                </a:solidFill>
                <a:latin typeface="Franklin Gothic Book" pitchFamily="34" charset="0"/>
              </a:rPr>
              <a:t>line.</a:t>
            </a:r>
            <a:endParaRPr lang="en-US" sz="2400" dirty="0">
              <a:solidFill>
                <a:srgbClr val="5D285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i="1" dirty="0" smtClean="0">
                <a:solidFill>
                  <a:schemeClr val="bg1"/>
                </a:solidFill>
                <a:latin typeface="Rockwell" pitchFamily="18" charset="0"/>
              </a:rPr>
              <a:t>Thanks for Your Great Participation!</a:t>
            </a:r>
            <a:endParaRPr lang="en-US" sz="4000" b="1" i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Rockwell" pitchFamily="18" charset="0"/>
              </a:rPr>
              <a:t>Additional Resources:</a:t>
            </a:r>
          </a:p>
          <a:p>
            <a:r>
              <a:rPr lang="en-US" sz="2000" b="1" dirty="0">
                <a:latin typeface="Franklin Gothic Book" pitchFamily="34" charset="0"/>
              </a:rPr>
              <a:t>Homecare workers’ handbook: </a:t>
            </a:r>
            <a:r>
              <a:rPr lang="en-US" sz="2000" b="1" i="1" dirty="0">
                <a:latin typeface="Franklin Gothic Book" pitchFamily="34" charset="0"/>
              </a:rPr>
              <a:t>Caring for Yourself While Caring </a:t>
            </a:r>
            <a:r>
              <a:rPr lang="en-US" sz="2000" b="1" i="1" dirty="0" smtClean="0">
                <a:latin typeface="Franklin Gothic Book" pitchFamily="34" charset="0"/>
              </a:rPr>
              <a:t/>
            </a:r>
            <a:br>
              <a:rPr lang="en-US" sz="2000" b="1" i="1" dirty="0" smtClean="0">
                <a:latin typeface="Franklin Gothic Book" pitchFamily="34" charset="0"/>
              </a:rPr>
            </a:br>
            <a:r>
              <a:rPr lang="en-US" sz="2000" b="1" i="1" dirty="0" smtClean="0">
                <a:latin typeface="Franklin Gothic Book" pitchFamily="34" charset="0"/>
              </a:rPr>
              <a:t>for </a:t>
            </a:r>
            <a:r>
              <a:rPr lang="en-US" sz="2000" b="1" i="1" dirty="0">
                <a:latin typeface="Franklin Gothic Book" pitchFamily="34" charset="0"/>
              </a:rPr>
              <a:t>Others</a:t>
            </a:r>
            <a:r>
              <a:rPr lang="en-US" sz="2000" b="1" dirty="0">
                <a:latin typeface="Franklin Gothic Book" pitchFamily="34" charset="0"/>
              </a:rPr>
              <a:t> .</a:t>
            </a:r>
            <a:br>
              <a:rPr lang="en-US" sz="2000" b="1" dirty="0">
                <a:latin typeface="Franklin Gothic Book" pitchFamily="34" charset="0"/>
              </a:rPr>
            </a:br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www.cdc.gov/niosh/docs/2015-103/pdf/2015-103.pdf</a:t>
            </a:r>
            <a:endParaRPr lang="en-US" sz="2000" b="1" dirty="0">
              <a:solidFill>
                <a:srgbClr val="C00000"/>
              </a:solidFill>
              <a:latin typeface="Franklin Gothic Book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Franklin Gothic Book" pitchFamily="34" charset="0"/>
              </a:rPr>
              <a:t>NIOSH Hazard Review:  “Occupational Hazards and Home Health Care.”</a:t>
            </a:r>
            <a:br>
              <a:rPr lang="en-US" sz="2000" b="1" dirty="0">
                <a:latin typeface="Franklin Gothic Book" pitchFamily="34" charset="0"/>
              </a:rPr>
            </a:br>
            <a:r>
              <a:rPr lang="en-US" sz="2000" u="sng" dirty="0">
                <a:latin typeface="Franklin Gothic Book" pitchFamily="34" charset="0"/>
                <a:hlinkClick r:id="rId3"/>
              </a:rPr>
              <a:t>http://www.cdc.gov/niosh/docs/2010-125/pdfs/2010-125.pdf</a:t>
            </a:r>
            <a:r>
              <a:rPr lang="en-US" sz="2000" dirty="0">
                <a:latin typeface="Franklin Gothic Book" pitchFamily="34" charset="0"/>
              </a:rPr>
              <a:t> </a:t>
            </a:r>
          </a:p>
          <a:p>
            <a:pPr lvl="0"/>
            <a:r>
              <a:rPr lang="en-US" sz="2000" b="1" i="1" dirty="0">
                <a:latin typeface="Franklin Gothic Book" pitchFamily="34" charset="0"/>
              </a:rPr>
              <a:t>Home and Community Health Worker Handbook</a:t>
            </a:r>
            <a:r>
              <a:rPr lang="en-US" sz="2000" b="1" dirty="0">
                <a:latin typeface="Franklin Gothic Book" pitchFamily="34" charset="0"/>
              </a:rPr>
              <a:t>, </a:t>
            </a:r>
            <a:r>
              <a:rPr lang="en-US" sz="2000" dirty="0">
                <a:latin typeface="Franklin Gothic Book" pitchFamily="34" charset="0"/>
              </a:rPr>
              <a:t>British Columbia, Canada, OHSAH.</a:t>
            </a:r>
            <a:br>
              <a:rPr lang="en-US" sz="2000" dirty="0">
                <a:latin typeface="Franklin Gothic Book" pitchFamily="34" charset="0"/>
              </a:rPr>
            </a:br>
            <a:r>
              <a:rPr lang="en-US" sz="2000" u="sng" dirty="0">
                <a:latin typeface="Franklin Gothic Book" pitchFamily="34" charset="0"/>
                <a:hlinkClick r:id="rId4"/>
              </a:rPr>
              <a:t>http://www.phsa.ca/NR/rdonlyres/6C69D638-8587-4096-A8AA-7D2B0141C3B2/59614/HandbookHomeandCommunityHealthcareWorkersHandbook.pdf</a:t>
            </a:r>
            <a:endParaRPr lang="en-US" sz="2000" dirty="0">
              <a:latin typeface="Franklin Gothic Book" pitchFamily="34" charset="0"/>
            </a:endParaRPr>
          </a:p>
          <a:p>
            <a:pPr lvl="0"/>
            <a:r>
              <a:rPr lang="en-US" sz="2000" b="1" i="1" dirty="0">
                <a:latin typeface="Franklin Gothic Book" pitchFamily="34" charset="0"/>
              </a:rPr>
              <a:t>Safety Manual for Homecare Workers, </a:t>
            </a:r>
            <a:r>
              <a:rPr lang="en-US" sz="2000" b="1" dirty="0">
                <a:latin typeface="Franklin Gothic Book" pitchFamily="34" charset="0"/>
              </a:rPr>
              <a:t>Oregon Homecare Commission. </a:t>
            </a:r>
            <a:r>
              <a:rPr lang="en-US" sz="2000" u="sng" dirty="0">
                <a:latin typeface="Franklin Gothic Book" pitchFamily="34" charset="0"/>
                <a:hlinkClick r:id="rId5"/>
              </a:rPr>
              <a:t>http://apps.state.or.us/Forms/Served/de9062.pdf</a:t>
            </a:r>
            <a:endParaRPr lang="en-US" sz="2000" dirty="0">
              <a:latin typeface="Franklin Gothic Book" pitchFamily="34" charset="0"/>
            </a:endParaRPr>
          </a:p>
          <a:p>
            <a:pPr marL="857250" lvl="1" indent="-457200"/>
            <a:endParaRPr lang="en-US" sz="2000" dirty="0">
              <a:latin typeface="Franklin Gothic Book" pitchFamily="34" charset="0"/>
            </a:endParaRPr>
          </a:p>
          <a:p>
            <a:pPr lvl="1"/>
            <a:endParaRPr lang="en-US" sz="20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smtClean="0">
                <a:latin typeface="Rockwell" pitchFamily="18" charset="0"/>
              </a:rPr>
              <a:t>Credits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Book" pitchFamily="34" charset="0"/>
              </a:rPr>
              <a:t>[Insert trainer and/or training organization’s name(s), and contact information here.]</a:t>
            </a:r>
          </a:p>
        </p:txBody>
      </p:sp>
    </p:spTree>
    <p:extLst>
      <p:ext uri="{BB962C8B-B14F-4D97-AF65-F5344CB8AC3E}">
        <p14:creationId xmlns:p14="http://schemas.microsoft.com/office/powerpoint/2010/main" val="18083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CW_Mod 3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4237" y="1600200"/>
            <a:ext cx="7375525" cy="4149097"/>
          </a:xfrm>
        </p:spPr>
      </p:pic>
    </p:spTree>
    <p:extLst>
      <p:ext uri="{BB962C8B-B14F-4D97-AF65-F5344CB8AC3E}">
        <p14:creationId xmlns:p14="http://schemas.microsoft.com/office/powerpoint/2010/main" val="29581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Rockwell" pitchFamily="18" charset="0"/>
              </a:rPr>
              <a:t>Session Goals</a:t>
            </a:r>
            <a:endParaRPr lang="en-US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5410200" cy="4267200"/>
          </a:xfr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Rockwell" pitchFamily="18" charset="0"/>
              </a:rPr>
              <a:t>Participants will be able </a:t>
            </a:r>
            <a:br>
              <a:rPr lang="en-US" sz="2400" b="1" dirty="0" smtClean="0">
                <a:latin typeface="Rockwell" pitchFamily="18" charset="0"/>
              </a:rPr>
            </a:br>
            <a:r>
              <a:rPr lang="en-US" sz="2400" b="1" dirty="0" smtClean="0">
                <a:latin typeface="Rockwell" pitchFamily="18" charset="0"/>
              </a:rPr>
              <a:t>to do the following: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Identify common environmental risks </a:t>
            </a:r>
            <a:r>
              <a:rPr lang="en-US" sz="2400" dirty="0" smtClean="0">
                <a:latin typeface="Franklin Gothic Book" pitchFamily="34" charset="0"/>
              </a:rPr>
              <a:t>homecare </a:t>
            </a:r>
            <a:r>
              <a:rPr lang="en-US" sz="2400" dirty="0">
                <a:latin typeface="Franklin Gothic Book" pitchFamily="34" charset="0"/>
              </a:rPr>
              <a:t>workers may be exposed </a:t>
            </a:r>
            <a:r>
              <a:rPr lang="en-US" sz="2400" dirty="0" smtClean="0">
                <a:latin typeface="Franklin Gothic Book" pitchFamily="34" charset="0"/>
              </a:rPr>
              <a:t>to.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latin typeface="Franklin Gothic Book" pitchFamily="34" charset="0"/>
              </a:rPr>
              <a:t>Outline the potential impacts from environmental risks.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Franklin Gothic Book" pitchFamily="34" charset="0"/>
              </a:rPr>
              <a:t>Describe strategies and tools that can reduce </a:t>
            </a:r>
            <a:r>
              <a:rPr lang="en-US" sz="2400" dirty="0" smtClean="0">
                <a:latin typeface="Franklin Gothic Book" pitchFamily="34" charset="0"/>
              </a:rPr>
              <a:t>risks.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Franklin Gothic Book" pitchFamily="34" charset="0"/>
              </a:rPr>
              <a:t>Follow positive </a:t>
            </a:r>
            <a:r>
              <a:rPr lang="en-US" sz="2400" dirty="0" smtClean="0">
                <a:latin typeface="Franklin Gothic Book" pitchFamily="34" charset="0"/>
              </a:rPr>
              <a:t>problem-solving </a:t>
            </a:r>
            <a:r>
              <a:rPr lang="en-US" sz="2400" dirty="0">
                <a:latin typeface="Franklin Gothic Book" pitchFamily="34" charset="0"/>
              </a:rPr>
              <a:t>steps with </a:t>
            </a:r>
            <a:r>
              <a:rPr lang="en-US" sz="2400" dirty="0" smtClean="0">
                <a:latin typeface="Franklin Gothic Book" pitchFamily="34" charset="0"/>
              </a:rPr>
              <a:t>clients to reduce risks.</a:t>
            </a: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00800" y="1981198"/>
            <a:ext cx="2013528" cy="3994727"/>
            <a:chOff x="6400800" y="1981198"/>
            <a:chExt cx="2013528" cy="39947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t="-1" r="23712" b="201"/>
            <a:stretch/>
          </p:blipFill>
          <p:spPr>
            <a:xfrm>
              <a:off x="6400800" y="1981198"/>
              <a:ext cx="2013528" cy="39947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7944866" y="5457993"/>
              <a:ext cx="695703" cy="1231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95000"/>
                    </a:schemeClr>
                  </a:solidFill>
                </a:rPr>
                <a:t>Ph</a:t>
              </a:r>
              <a:r>
                <a:rPr lang="en-US" sz="600" dirty="0" smtClean="0">
                  <a:solidFill>
                    <a:schemeClr val="bg1">
                      <a:lumMod val="95000"/>
                    </a:schemeClr>
                  </a:solidFill>
                </a:rPr>
                <a:t>oto by ®Thinkstock</a:t>
              </a:r>
              <a:endParaRPr lang="en-US" sz="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5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Risks, </a:t>
            </a: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Impacts, </a:t>
            </a:r>
            <a:r>
              <a:rPr lang="en-US" sz="4000" b="1" dirty="0">
                <a:solidFill>
                  <a:schemeClr val="bg1"/>
                </a:solidFill>
                <a:latin typeface="Rockwell" pitchFamily="18" charset="0"/>
              </a:rPr>
              <a:t>and Tips: </a:t>
            </a:r>
            <a:br>
              <a:rPr lang="en-US" sz="4000" b="1" dirty="0">
                <a:solidFill>
                  <a:schemeClr val="bg1"/>
                </a:solidFill>
                <a:latin typeface="Rockwell" pitchFamily="18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Rockwell" pitchFamily="18" charset="0"/>
              </a:rPr>
              <a:t>Pest Infestations</a:t>
            </a:r>
            <a:endParaRPr lang="en-US" sz="4000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4876800" cy="28194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Examples: 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Bedbugs, </a:t>
            </a:r>
            <a:r>
              <a:rPr lang="en-US" sz="2400" dirty="0">
                <a:latin typeface="Franklin Gothic Book" pitchFamily="34" charset="0"/>
              </a:rPr>
              <a:t>mites, </a:t>
            </a:r>
            <a:r>
              <a:rPr lang="en-US" sz="2400" dirty="0" smtClean="0">
                <a:latin typeface="Franklin Gothic Book" pitchFamily="34" charset="0"/>
              </a:rPr>
              <a:t>lice,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rodents.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 smtClean="0">
              <a:latin typeface="Rockwell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Potential Impacts: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Infections.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Bites.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Itches, rashes.</a:t>
            </a: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6" name="Picture 5" descr="C:\Users\masheahan\AppData\Local\Microsoft\Windows\Temporary Internet Files\Content.IE5\M3E12I45\MC900053173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868">
            <a:off x="6514884" y="3564800"/>
            <a:ext cx="1836237" cy="19459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9" y="1600200"/>
            <a:ext cx="2514600" cy="251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810000"/>
            <a:ext cx="2288400" cy="228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8402092" y="2705678"/>
            <a:ext cx="85119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Illustrations by ®Thinkstock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Safety and Health Tips:</a:t>
            </a:r>
            <a:br>
              <a:rPr lang="en-US" sz="4000" b="1" dirty="0" smtClean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Pest Infestations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853196"/>
            <a:ext cx="7086600" cy="4144963"/>
          </a:xfrm>
        </p:spPr>
        <p:txBody>
          <a:bodyPr lIns="0" tIns="0" rIns="0" bIns="0"/>
          <a:lstStyle/>
          <a:p>
            <a:pPr lvl="0">
              <a:spcBef>
                <a:spcPts val="500"/>
              </a:spcBef>
            </a:pPr>
            <a:r>
              <a:rPr lang="en-US" sz="2400" dirty="0" smtClean="0">
                <a:latin typeface="Franklin Gothic Book" pitchFamily="34" charset="0"/>
              </a:rPr>
              <a:t>Use </a:t>
            </a:r>
            <a:r>
              <a:rPr lang="en-US" sz="2400" dirty="0">
                <a:latin typeface="Franklin Gothic Book" pitchFamily="34" charset="0"/>
              </a:rPr>
              <a:t>clean, plastic-lined pads under equipment, bags, purses, </a:t>
            </a:r>
            <a:r>
              <a:rPr lang="en-US" sz="2400" dirty="0" smtClean="0">
                <a:latin typeface="Franklin Gothic Book" pitchFamily="34" charset="0"/>
              </a:rPr>
              <a:t>supplies.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500"/>
              </a:spcBef>
            </a:pPr>
            <a:r>
              <a:rPr lang="en-US" sz="2400" dirty="0" smtClean="0">
                <a:latin typeface="Franklin Gothic Book" pitchFamily="34" charset="0"/>
              </a:rPr>
              <a:t>Take only necessary </a:t>
            </a:r>
            <a:r>
              <a:rPr lang="en-US" sz="2400" dirty="0">
                <a:latin typeface="Franklin Gothic Book" pitchFamily="34" charset="0"/>
              </a:rPr>
              <a:t>supplies and </a:t>
            </a:r>
            <a:r>
              <a:rPr lang="en-US" sz="2400" dirty="0" smtClean="0">
                <a:latin typeface="Franklin Gothic Book" pitchFamily="34" charset="0"/>
              </a:rPr>
              <a:t>equipment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into homes.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500"/>
              </a:spcBef>
            </a:pPr>
            <a:r>
              <a:rPr lang="en-US" sz="2400" dirty="0">
                <a:latin typeface="Franklin Gothic Book" pitchFamily="34" charset="0"/>
              </a:rPr>
              <a:t>Avoid setting purses, bags, </a:t>
            </a:r>
            <a:r>
              <a:rPr lang="en-US" sz="2400" dirty="0" smtClean="0">
                <a:latin typeface="Franklin Gothic Book" pitchFamily="34" charset="0"/>
              </a:rPr>
              <a:t>or other items on carpets, floors, </a:t>
            </a:r>
            <a:r>
              <a:rPr lang="en-US" sz="2400" dirty="0">
                <a:latin typeface="Franklin Gothic Book" pitchFamily="34" charset="0"/>
              </a:rPr>
              <a:t>and </a:t>
            </a:r>
            <a:r>
              <a:rPr lang="en-US" sz="2400" dirty="0" smtClean="0">
                <a:latin typeface="Franklin Gothic Book" pitchFamily="34" charset="0"/>
              </a:rPr>
              <a:t>furniture. 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500"/>
              </a:spcBef>
            </a:pPr>
            <a:r>
              <a:rPr lang="en-US" sz="2400" dirty="0">
                <a:latin typeface="Franklin Gothic Book" pitchFamily="34" charset="0"/>
              </a:rPr>
              <a:t>Use gloves and wash hands </a:t>
            </a:r>
            <a:r>
              <a:rPr lang="en-US" sz="2400" dirty="0" smtClean="0">
                <a:latin typeface="Franklin Gothic Book" pitchFamily="34" charset="0"/>
              </a:rPr>
              <a:t>often.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500"/>
              </a:spcBef>
            </a:pPr>
            <a:r>
              <a:rPr lang="en-US" sz="2400" dirty="0">
                <a:latin typeface="Franklin Gothic Book" pitchFamily="34" charset="0"/>
              </a:rPr>
              <a:t>Change and wash clothes</a:t>
            </a:r>
          </a:p>
          <a:p>
            <a:pPr marL="347663" lvl="0" indent="0">
              <a:spcBef>
                <a:spcPts val="0"/>
              </a:spcBef>
              <a:buNone/>
            </a:pPr>
            <a:r>
              <a:rPr lang="en-US" sz="2400" dirty="0">
                <a:latin typeface="Franklin Gothic Book" pitchFamily="34" charset="0"/>
              </a:rPr>
              <a:t>and hair after </a:t>
            </a:r>
            <a:r>
              <a:rPr lang="en-US" sz="2400" dirty="0" smtClean="0">
                <a:latin typeface="Franklin Gothic Book" pitchFamily="34" charset="0"/>
              </a:rPr>
              <a:t>work.</a:t>
            </a:r>
            <a:endParaRPr lang="en-US" sz="2400" dirty="0">
              <a:latin typeface="Franklin Gothic Book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Franklin Gothic Book" pitchFamily="34" charset="0"/>
              </a:rPr>
              <a:t>Wear disposable </a:t>
            </a:r>
            <a:r>
              <a:rPr lang="en-US" sz="2400" dirty="0" smtClean="0">
                <a:latin typeface="Franklin Gothic Book" pitchFamily="34" charset="0"/>
              </a:rPr>
              <a:t>coveralls.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200" y="4724400"/>
            <a:ext cx="3505200" cy="1439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88" t="9571" r="24328" b="10364"/>
          <a:stretch/>
        </p:blipFill>
        <p:spPr>
          <a:xfrm rot="20070165">
            <a:off x="6625104" y="3157024"/>
            <a:ext cx="2226371" cy="1863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494425" y="5561031"/>
            <a:ext cx="85119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Illustrations by ®Thinkstock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>
                <a:latin typeface="Rockwell" pitchFamily="18" charset="0"/>
              </a:rPr>
              <a:t>Risks, </a:t>
            </a:r>
            <a:r>
              <a:rPr lang="en-US" sz="4000" b="1" dirty="0" smtClean="0">
                <a:latin typeface="Rockwell" pitchFamily="18" charset="0"/>
              </a:rPr>
              <a:t>Impacts: Pets </a:t>
            </a:r>
            <a:r>
              <a:rPr lang="en-US" sz="4000" b="1" dirty="0">
                <a:latin typeface="Rockwell" pitchFamily="18" charset="0"/>
              </a:rPr>
              <a:t>in the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41910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Rockwell" pitchFamily="18" charset="0"/>
              </a:rPr>
              <a:t>Examples: </a:t>
            </a:r>
          </a:p>
          <a:p>
            <a:pPr marL="0" indent="0">
              <a:buNone/>
            </a:pPr>
            <a:r>
              <a:rPr lang="en-US" sz="2400" dirty="0" smtClean="0">
                <a:latin typeface="Franklin Gothic Book" pitchFamily="34" charset="0"/>
              </a:rPr>
              <a:t>Dogs, cats, birds.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Potential Impacts:</a:t>
            </a:r>
            <a:endParaRPr lang="en-US" sz="2400" b="1" dirty="0">
              <a:latin typeface="Rockwell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Allergic reactions. 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Attacks and bites.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Scratches.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Transmission of infections.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Fear and anxiety.</a:t>
            </a:r>
            <a:endParaRPr lang="en-US" sz="2400" dirty="0">
              <a:latin typeface="Franklin Gothic Book" pitchFamily="34" charset="0"/>
            </a:endParaRPr>
          </a:p>
          <a:p>
            <a:pPr marL="0" indent="0">
              <a:buNone/>
            </a:pP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1026" name="Picture 2" descr="C:\Users\slb8\AppData\Local\Microsoft\Windows\Temporary Internet Files\Content.IE5\BHYPL6TF\MC9004345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5" y="3505200"/>
            <a:ext cx="1720645" cy="26336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78" y="2539140"/>
            <a:ext cx="2689122" cy="2689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66800"/>
            <a:ext cx="2590800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6200000">
            <a:off x="8494425" y="2055831"/>
            <a:ext cx="85119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Illustrations by ®Thinkstock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008835" y="5579712"/>
            <a:ext cx="1025922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 by ®Microsoft Office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Safety and Health Tips: </a:t>
            </a:r>
            <a:r>
              <a:rPr lang="en-US" sz="4000" b="1" dirty="0">
                <a:latin typeface="Rockwell" pitchFamily="18" charset="0"/>
              </a:rPr>
              <a:t/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>
                <a:latin typeface="Rockwell" pitchFamily="18" charset="0"/>
              </a:rPr>
              <a:t>Pets in the Home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90600" y="2133601"/>
            <a:ext cx="7315200" cy="34289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If the pet seems threatening, make sure </a:t>
            </a:r>
            <a:br>
              <a:rPr lang="en-US" sz="2400" dirty="0" smtClean="0">
                <a:latin typeface="Franklin Gothic Book" pitchFamily="34" charset="0"/>
              </a:rPr>
            </a:br>
            <a:r>
              <a:rPr lang="en-US" sz="2400" dirty="0" smtClean="0">
                <a:latin typeface="Franklin Gothic Book" pitchFamily="34" charset="0"/>
              </a:rPr>
              <a:t>it is restrained before going in the home.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Make sure animals are confined while working.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Avoid eye contact with pets and stay calm.</a:t>
            </a:r>
            <a:endParaRPr lang="en-US" sz="2400" dirty="0">
              <a:latin typeface="Franklin Gothic Book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2400" dirty="0">
                <a:latin typeface="Franklin Gothic Book" pitchFamily="34" charset="0"/>
              </a:rPr>
              <a:t>If knocked </a:t>
            </a:r>
            <a:r>
              <a:rPr lang="en-US" sz="2400" dirty="0" smtClean="0">
                <a:latin typeface="Franklin Gothic Book" pitchFamily="34" charset="0"/>
              </a:rPr>
              <a:t>over, lie still.</a:t>
            </a:r>
          </a:p>
          <a:p>
            <a:pPr lvl="0">
              <a:spcBef>
                <a:spcPts val="600"/>
              </a:spcBef>
            </a:pPr>
            <a:r>
              <a:rPr lang="en-US" sz="2400" dirty="0" smtClean="0">
                <a:latin typeface="Franklin Gothic Book" pitchFamily="34" charset="0"/>
              </a:rPr>
              <a:t>Use gloves if handling animal feces or urine.</a:t>
            </a:r>
            <a:endParaRPr lang="en-US" sz="2400" dirty="0">
              <a:latin typeface="Franklin Gothic Book" pitchFamily="34" charset="0"/>
            </a:endParaRPr>
          </a:p>
          <a:p>
            <a:r>
              <a:rPr lang="en-US" sz="2400" dirty="0">
                <a:latin typeface="Franklin Gothic Book" pitchFamily="34" charset="0"/>
              </a:rPr>
              <a:t>Wash hands </a:t>
            </a:r>
            <a:r>
              <a:rPr lang="en-US" sz="2400" dirty="0" smtClean="0">
                <a:latin typeface="Franklin Gothic Book" pitchFamily="34" charset="0"/>
              </a:rPr>
              <a:t>often.</a:t>
            </a:r>
            <a:endParaRPr lang="en-US" sz="2400" dirty="0">
              <a:latin typeface="Franklin Gothic Book" pitchFamily="34" charset="0"/>
            </a:endParaRPr>
          </a:p>
          <a:p>
            <a:endParaRPr lang="en-US" sz="2400" dirty="0" smtClean="0">
              <a:latin typeface="Franklin Gothic Book" pitchFamily="34" charset="0"/>
            </a:endParaRPr>
          </a:p>
          <a:p>
            <a:endParaRPr lang="en-US" sz="24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Risks and Impacts: </a:t>
            </a:r>
            <a:r>
              <a:rPr lang="en-US" sz="4000" b="1" dirty="0">
                <a:latin typeface="Rockwell" pitchFamily="18" charset="0"/>
              </a:rPr>
              <a:t/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Extreme Temperatures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4419600" cy="2285999"/>
          </a:xfrm>
        </p:spPr>
        <p:txBody>
          <a:bodyPr lIns="0" tIns="0" rIns="0" bIns="0"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Potential </a:t>
            </a:r>
            <a:r>
              <a:rPr lang="en-US" sz="2400" b="1" dirty="0">
                <a:latin typeface="Rockwell" pitchFamily="18" charset="0"/>
              </a:rPr>
              <a:t>Impacts: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Chills.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Colds and flu.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Fainting from excessive heat.</a:t>
            </a:r>
          </a:p>
          <a:p>
            <a:pPr>
              <a:spcBef>
                <a:spcPts val="300"/>
              </a:spcBef>
            </a:pPr>
            <a:r>
              <a:rPr lang="en-US" sz="2400" dirty="0" smtClean="0">
                <a:latin typeface="Franklin Gothic Book" pitchFamily="34" charset="0"/>
              </a:rPr>
              <a:t>Stress and discomfort.</a:t>
            </a:r>
          </a:p>
          <a:p>
            <a:pPr>
              <a:spcBef>
                <a:spcPts val="300"/>
              </a:spcBef>
            </a:pPr>
            <a:endParaRPr lang="en-US" sz="2400" dirty="0">
              <a:latin typeface="Franklin Gothic Book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4999" y="1981200"/>
            <a:ext cx="2514601" cy="3771012"/>
            <a:chOff x="5714999" y="1981200"/>
            <a:chExt cx="2514601" cy="37710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714999" y="1981200"/>
              <a:ext cx="2514601" cy="3771012"/>
            </a:xfrm>
            <a:prstGeom prst="rect">
              <a:avLst/>
            </a:prstGeom>
            <a:ln>
              <a:solidFill>
                <a:srgbClr val="5D285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789140" y="5241060"/>
              <a:ext cx="668453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Photo by ®Thinkstock</a:t>
              </a:r>
              <a:endParaRPr lang="en-US" sz="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5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latin typeface="Rockwell" pitchFamily="18" charset="0"/>
              </a:rPr>
              <a:t>Safety and Health Tips: </a:t>
            </a:r>
            <a:r>
              <a:rPr lang="en-US" sz="4000" b="1" dirty="0">
                <a:latin typeface="Rockwell" pitchFamily="18" charset="0"/>
              </a:rPr>
              <a:t/>
            </a:r>
            <a:br>
              <a:rPr lang="en-US" sz="4000" b="1" dirty="0">
                <a:latin typeface="Rockwell" pitchFamily="18" charset="0"/>
              </a:rPr>
            </a:br>
            <a:r>
              <a:rPr lang="en-US" sz="4000" b="1" dirty="0" smtClean="0">
                <a:latin typeface="Rockwell" pitchFamily="18" charset="0"/>
              </a:rPr>
              <a:t>Extreme Temperatures</a:t>
            </a:r>
            <a:endParaRPr lang="en-US" sz="4000" b="1" dirty="0">
              <a:latin typeface="Rockwell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828800"/>
            <a:ext cx="6934200" cy="4343400"/>
          </a:xfrm>
        </p:spPr>
        <p:txBody>
          <a:bodyPr lIns="0" tIns="0" rIns="0" bIns="0"/>
          <a:lstStyle/>
          <a:p>
            <a:pPr marL="0" indent="0">
              <a:buNone/>
            </a:pPr>
            <a:r>
              <a:rPr lang="en-US" sz="2400" b="1" dirty="0" smtClean="0">
                <a:latin typeface="Rockwell" pitchFamily="18" charset="0"/>
              </a:rPr>
              <a:t>Speak with client and contact your employer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 For heat, try these tips:  </a:t>
            </a:r>
            <a:endParaRPr lang="en-US" sz="2400" b="1" dirty="0">
              <a:latin typeface="Rockwell" pitchFamily="18" charset="0"/>
            </a:endParaRP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Open windows, use fans.</a:t>
            </a:r>
          </a:p>
          <a:p>
            <a:r>
              <a:rPr lang="en-US" sz="2400" dirty="0">
                <a:latin typeface="Franklin Gothic Book" pitchFamily="34" charset="0"/>
              </a:rPr>
              <a:t>Drink plenty of </a:t>
            </a:r>
            <a:r>
              <a:rPr lang="en-US" sz="2400" dirty="0" smtClean="0">
                <a:latin typeface="Franklin Gothic Book" pitchFamily="34" charset="0"/>
              </a:rPr>
              <a:t>water.</a:t>
            </a:r>
            <a:endParaRPr lang="en-US" sz="2400" dirty="0">
              <a:latin typeface="Franklin Gothic Book" pitchFamily="34" charset="0"/>
            </a:endParaRPr>
          </a:p>
          <a:p>
            <a:pPr lvl="0"/>
            <a:r>
              <a:rPr lang="en-US" sz="2400" dirty="0" smtClean="0">
                <a:latin typeface="Franklin Gothic Book" pitchFamily="34" charset="0"/>
              </a:rPr>
              <a:t>Apply cool compresses to neck.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en-US" sz="2400" b="1" dirty="0" smtClean="0">
                <a:latin typeface="Rockwell" pitchFamily="18" charset="0"/>
              </a:rPr>
              <a:t>For cold, try these tips: </a:t>
            </a:r>
          </a:p>
          <a:p>
            <a:r>
              <a:rPr lang="en-US" sz="2400" dirty="0" smtClean="0">
                <a:latin typeface="Franklin Gothic Book" pitchFamily="34" charset="0"/>
              </a:rPr>
              <a:t>Change thermostat.</a:t>
            </a:r>
          </a:p>
          <a:p>
            <a:r>
              <a:rPr lang="en-US" sz="2400" dirty="0" smtClean="0">
                <a:latin typeface="Franklin Gothic Book" pitchFamily="34" charset="0"/>
              </a:rPr>
              <a:t>Contact  </a:t>
            </a:r>
            <a:r>
              <a:rPr lang="en-US" sz="2400" dirty="0">
                <a:latin typeface="Franklin Gothic Book" pitchFamily="34" charset="0"/>
              </a:rPr>
              <a:t>social service </a:t>
            </a:r>
            <a:r>
              <a:rPr lang="en-US" sz="2400" dirty="0" smtClean="0">
                <a:latin typeface="Franklin Gothic Book" pitchFamily="34" charset="0"/>
              </a:rPr>
              <a:t>agencies.</a:t>
            </a:r>
            <a:endParaRPr lang="en-US" sz="2400" dirty="0">
              <a:latin typeface="Franklin Gothic Boo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38400"/>
            <a:ext cx="275823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93224"/>
            <a:ext cx="1752600" cy="2307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535969" y="5713431"/>
            <a:ext cx="85119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Illustrations by ®Thinkstock</a:t>
            </a:r>
            <a:endParaRPr lang="en-US" sz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_Homecare Work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Theme1_Homecare Workers</Template>
  <TotalTime>20074</TotalTime>
  <Words>494</Words>
  <Application>Microsoft Office PowerPoint</Application>
  <PresentationFormat>On-screen Show (4:3)</PresentationFormat>
  <Paragraphs>128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Theme1_Homecare Workers</vt:lpstr>
      <vt:lpstr>Caring for Yourself  While Caring for Others  Module 3: Tips for Reducing Risks  From Environmental Exposures  When Providing Homecare</vt:lpstr>
      <vt:lpstr>PowerPoint Presentation</vt:lpstr>
      <vt:lpstr>Session Goals</vt:lpstr>
      <vt:lpstr>Risks, Impacts, and Tips:  Pest Infestations</vt:lpstr>
      <vt:lpstr>Safety and Health Tips: Pest Infestations</vt:lpstr>
      <vt:lpstr>Risks, Impacts: Pets in the Home</vt:lpstr>
      <vt:lpstr>Safety and Health Tips:  Pets in the Home</vt:lpstr>
      <vt:lpstr>Risks and Impacts:  Extreme Temperatures</vt:lpstr>
      <vt:lpstr>Safety and Health Tips:  Extreme Temperatures</vt:lpstr>
      <vt:lpstr>Risks and Impacts:  Cleaning Agents</vt:lpstr>
      <vt:lpstr>Safety and Health Tips:  Cleaning Agents</vt:lpstr>
      <vt:lpstr>Risks and Impacts:  Cigarette and Other Smoke</vt:lpstr>
      <vt:lpstr>Safety and Health Tips:  Cigarette and Other Smoke</vt:lpstr>
      <vt:lpstr>Risks and  Impacts:  Mold and Mildew in Homes</vt:lpstr>
      <vt:lpstr>Health and Safety Tips:  Mold and Mildew in Homes</vt:lpstr>
      <vt:lpstr>Talk it Over! </vt:lpstr>
      <vt:lpstr>Thanks for Your Great Participation!</vt:lpstr>
      <vt:lpstr>Credits</vt:lpstr>
    </vt:vector>
  </TitlesOfParts>
  <Company>Centers for Disease Control and Prevention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slb8</dc:creator>
  <cp:lastModifiedBy>CDC User</cp:lastModifiedBy>
  <cp:revision>207</cp:revision>
  <dcterms:created xsi:type="dcterms:W3CDTF">2012-04-19T14:41:57Z</dcterms:created>
  <dcterms:modified xsi:type="dcterms:W3CDTF">2014-11-20T20:32:13Z</dcterms:modified>
</cp:coreProperties>
</file>