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0" r:id="rId11"/>
    <p:sldId id="264" r:id="rId12"/>
    <p:sldId id="271" r:id="rId13"/>
    <p:sldId id="265" r:id="rId14"/>
    <p:sldId id="266" r:id="rId15"/>
    <p:sldId id="267" r:id="rId16"/>
    <p:sldId id="268" r:id="rId17"/>
    <p:sldId id="269" r:id="rId18"/>
    <p:sldId id="272" r:id="rId1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DC User" initials="C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D285F"/>
    <a:srgbClr val="4F7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59" autoAdjust="0"/>
    <p:restoredTop sz="94660"/>
  </p:normalViewPr>
  <p:slideViewPr>
    <p:cSldViewPr>
      <p:cViewPr varScale="1">
        <p:scale>
          <a:sx n="115" d="100"/>
          <a:sy n="115" d="100"/>
        </p:scale>
        <p:origin x="-11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831A0-1CD8-45BE-BDDE-E2687003DEAF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92CA1-EDF5-4884-89C0-11F7E91E0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319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5A34FE1-6764-4712-B897-B8468A1310CF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167ADF8-33D5-4187-A636-7A932C7962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8437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76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59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34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45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28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76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58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53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0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6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5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39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25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9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92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6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3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65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1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8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8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47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737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14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werpoint_bg.t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6200"/>
            <a:ext cx="9144000" cy="624840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1417320"/>
          </a:xfrm>
          <a:prstGeom prst="rect">
            <a:avLst/>
          </a:prstGeom>
          <a:solidFill>
            <a:srgbClr val="5D2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6284094"/>
            <a:ext cx="9144000" cy="594360"/>
          </a:xfrm>
          <a:prstGeom prst="rect">
            <a:avLst/>
          </a:prstGeom>
          <a:solidFill>
            <a:srgbClr val="4F75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17" y="6353283"/>
            <a:ext cx="1554483" cy="45598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61211" y="6347600"/>
            <a:ext cx="302326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 smtClean="0">
                <a:solidFill>
                  <a:schemeClr val="bg1"/>
                </a:solidFill>
              </a:rPr>
              <a:t>Department of Health and Human Services</a:t>
            </a:r>
            <a:br>
              <a:rPr lang="en-US" sz="1100" dirty="0" smtClean="0">
                <a:solidFill>
                  <a:schemeClr val="bg1"/>
                </a:solidFill>
              </a:rPr>
            </a:br>
            <a:r>
              <a:rPr lang="en-US" sz="1100" dirty="0" smtClean="0">
                <a:solidFill>
                  <a:schemeClr val="bg1"/>
                </a:solidFill>
              </a:rPr>
              <a:t>Centers</a:t>
            </a:r>
            <a:r>
              <a:rPr lang="en-US" sz="1100" baseline="0" dirty="0" smtClean="0">
                <a:solidFill>
                  <a:schemeClr val="bg1"/>
                </a:solidFill>
              </a:rPr>
              <a:t> for Disease Control and Prevention</a:t>
            </a:r>
            <a:br>
              <a:rPr lang="en-US" sz="1100" baseline="0" dirty="0" smtClean="0">
                <a:solidFill>
                  <a:schemeClr val="bg1"/>
                </a:solidFill>
              </a:rPr>
            </a:br>
            <a:r>
              <a:rPr lang="en-US" sz="1100" baseline="0" dirty="0" smtClean="0">
                <a:solidFill>
                  <a:schemeClr val="bg1"/>
                </a:solidFill>
              </a:rPr>
              <a:t>National Institute for Occupational Safety and Health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 baseline="0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5D285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5D285F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D285F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D285F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D28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docs/2015-103/pdf/2015-103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dc.gov/niosh/docs/2010-125/pdfs/2010-125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  <a:solidFill>
            <a:srgbClr val="5D285F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  <a:latin typeface="Rockwell" pitchFamily="18" charset="0"/>
              </a:rPr>
              <a:t>Caring for </a:t>
            </a:r>
            <a:r>
              <a:rPr lang="en-US" sz="2800" b="1" dirty="0">
                <a:solidFill>
                  <a:schemeClr val="bg1"/>
                </a:solidFill>
                <a:latin typeface="Rockwell" pitchFamily="18" charset="0"/>
              </a:rPr>
              <a:t>Yourself </a:t>
            </a:r>
            <a:r>
              <a:rPr lang="en-US" sz="2800" b="1" dirty="0" smtClean="0">
                <a:solidFill>
                  <a:schemeClr val="bg1"/>
                </a:solidFill>
                <a:latin typeface="Rockwell" pitchFamily="18" charset="0"/>
              </a:rPr>
              <a:t> While </a:t>
            </a:r>
            <a:r>
              <a:rPr lang="en-US" sz="2800" b="1" dirty="0">
                <a:solidFill>
                  <a:schemeClr val="bg1"/>
                </a:solidFill>
                <a:latin typeface="Rockwell" pitchFamily="18" charset="0"/>
              </a:rPr>
              <a:t>Caring for </a:t>
            </a:r>
            <a:r>
              <a:rPr lang="en-US" sz="2800" b="1" dirty="0" smtClean="0">
                <a:solidFill>
                  <a:schemeClr val="bg1"/>
                </a:solidFill>
                <a:latin typeface="Rockwell" pitchFamily="18" charset="0"/>
              </a:rPr>
              <a:t>Others</a:t>
            </a:r>
            <a:br>
              <a:rPr lang="en-US" sz="28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Module 1: An Introduction </a:t>
            </a: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to Homecare </a:t>
            </a:r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Health </a:t>
            </a: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and </a:t>
            </a:r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Safety </a:t>
            </a:r>
            <a:endParaRPr lang="en-US" sz="40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60020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5D285F"/>
                </a:solidFill>
                <a:latin typeface="Rockwell" pitchFamily="18" charset="0"/>
              </a:rPr>
              <a:t>Presenter’s Name</a:t>
            </a:r>
          </a:p>
          <a:p>
            <a:r>
              <a:rPr lang="en-US" sz="4400" b="1" dirty="0" smtClean="0">
                <a:solidFill>
                  <a:srgbClr val="5D285F"/>
                </a:solidFill>
                <a:latin typeface="Rockwell" pitchFamily="18" charset="0"/>
              </a:rPr>
              <a:t>Host Organization</a:t>
            </a:r>
            <a:endParaRPr lang="en-US" sz="4400" b="1" dirty="0">
              <a:solidFill>
                <a:srgbClr val="5D285F"/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8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Healthy and Safety is </a:t>
            </a:r>
            <a:b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Also Important Because</a:t>
            </a:r>
            <a:endParaRPr lang="en-US" sz="40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362200"/>
            <a:ext cx="4038828" cy="3048000"/>
          </a:xfrm>
        </p:spPr>
        <p:txBody>
          <a:bodyPr lIns="0" tIns="0" rIns="0" bIns="0" anchor="t" anchorCtr="0"/>
          <a:lstStyle/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It’s painful—and stressful—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to be </a:t>
            </a:r>
            <a:r>
              <a:rPr lang="en-US" sz="2400" dirty="0">
                <a:latin typeface="Franklin Gothic Book" pitchFamily="34" charset="0"/>
              </a:rPr>
              <a:t>sick, </a:t>
            </a:r>
            <a:r>
              <a:rPr lang="en-US" sz="2400" dirty="0" smtClean="0">
                <a:latin typeface="Franklin Gothic Book" pitchFamily="34" charset="0"/>
              </a:rPr>
              <a:t>or to </a:t>
            </a:r>
            <a:r>
              <a:rPr lang="en-US" sz="2400" dirty="0">
                <a:latin typeface="Franklin Gothic Book" pitchFamily="34" charset="0"/>
              </a:rPr>
              <a:t>have sprains, </a:t>
            </a:r>
            <a:r>
              <a:rPr lang="en-US" sz="2400" dirty="0" smtClean="0">
                <a:latin typeface="Franklin Gothic Book" pitchFamily="34" charset="0"/>
              </a:rPr>
              <a:t>strains, </a:t>
            </a:r>
            <a:r>
              <a:rPr lang="en-US" sz="2400" dirty="0">
                <a:latin typeface="Franklin Gothic Book" pitchFamily="34" charset="0"/>
              </a:rPr>
              <a:t>and broken </a:t>
            </a:r>
            <a:r>
              <a:rPr lang="en-US" sz="2400" dirty="0" smtClean="0">
                <a:latin typeface="Franklin Gothic Book" pitchFamily="34" charset="0"/>
              </a:rPr>
              <a:t>bones.</a:t>
            </a:r>
            <a:endParaRPr lang="en-US" sz="2400" dirty="0">
              <a:latin typeface="Franklin Gothic Book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US" sz="2400" dirty="0">
                <a:latin typeface="Franklin Gothic Book" pitchFamily="34" charset="0"/>
              </a:rPr>
              <a:t>Getting injured or ill affects all aspects of your </a:t>
            </a:r>
            <a:r>
              <a:rPr lang="en-US" sz="2400" dirty="0" smtClean="0">
                <a:latin typeface="Franklin Gothic Book" pitchFamily="34" charset="0"/>
              </a:rPr>
              <a:t>life.</a:t>
            </a:r>
            <a:endParaRPr lang="en-US" sz="2400" dirty="0">
              <a:latin typeface="Franklin Gothic Book" pitchFamily="34" charset="0"/>
            </a:endParaRPr>
          </a:p>
          <a:p>
            <a:pPr lvl="0"/>
            <a:r>
              <a:rPr lang="en-US" sz="2400" dirty="0">
                <a:latin typeface="Franklin Gothic Book" pitchFamily="34" charset="0"/>
              </a:rPr>
              <a:t>If you are sick, you can infect </a:t>
            </a:r>
            <a:r>
              <a:rPr lang="en-US" sz="2400" dirty="0" smtClean="0">
                <a:latin typeface="Franklin Gothic Book" pitchFamily="34" charset="0"/>
              </a:rPr>
              <a:t>clients </a:t>
            </a:r>
            <a:r>
              <a:rPr lang="en-US" sz="2400" dirty="0">
                <a:latin typeface="Franklin Gothic Book" pitchFamily="34" charset="0"/>
              </a:rPr>
              <a:t>and </a:t>
            </a:r>
            <a:r>
              <a:rPr lang="en-US" sz="2400" dirty="0" smtClean="0">
                <a:latin typeface="Franklin Gothic Book" pitchFamily="34" charset="0"/>
              </a:rPr>
              <a:t>others.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81600" y="2438400"/>
            <a:ext cx="3352800" cy="2775903"/>
            <a:chOff x="5181600" y="2438400"/>
            <a:chExt cx="3352800" cy="27759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13" t="5889" r="2100" b="1666"/>
            <a:stretch/>
          </p:blipFill>
          <p:spPr>
            <a:xfrm>
              <a:off x="5181600" y="2438400"/>
              <a:ext cx="3352800" cy="2775903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8093940" y="4783860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34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4500"/>
              </a:lnSpc>
            </a:pPr>
            <a:r>
              <a:rPr lang="en-US" sz="3600" b="1" dirty="0">
                <a:solidFill>
                  <a:schemeClr val="bg1"/>
                </a:solidFill>
                <a:latin typeface="Rockwell" pitchFamily="18" charset="0"/>
              </a:rPr>
              <a:t>H</a:t>
            </a:r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omecare Workers May Put Their Health and </a:t>
            </a:r>
            <a:r>
              <a:rPr lang="en-US" sz="3600" b="1" dirty="0">
                <a:solidFill>
                  <a:schemeClr val="bg1"/>
                </a:solidFill>
                <a:latin typeface="Rockwell" pitchFamily="18" charset="0"/>
              </a:rPr>
              <a:t>Safety at Risk </a:t>
            </a:r>
            <a:r>
              <a:rPr lang="en-US" sz="3600" b="1" dirty="0" smtClean="0">
                <a:solidFill>
                  <a:schemeClr val="bg1"/>
                </a:solidFill>
                <a:latin typeface="Rockwell" pitchFamily="18" charset="0"/>
              </a:rPr>
              <a:t>Because …</a:t>
            </a:r>
            <a:endParaRPr lang="en-US" sz="36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05001"/>
            <a:ext cx="4648200" cy="3886200"/>
          </a:xfrm>
        </p:spPr>
        <p:txBody>
          <a:bodyPr lIns="0" tIns="0" rIns="0" bIns="0" anchor="t" anchorCtr="0"/>
          <a:lstStyle/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They hurry—trying to do too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much in too little time.</a:t>
            </a:r>
            <a:endParaRPr lang="en-US" sz="2400" dirty="0">
              <a:latin typeface="Franklin Gothic Book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They don’t </a:t>
            </a:r>
            <a:r>
              <a:rPr lang="en-US" sz="2400" dirty="0">
                <a:latin typeface="Franklin Gothic Book" pitchFamily="34" charset="0"/>
              </a:rPr>
              <a:t>want to let </a:t>
            </a:r>
            <a:r>
              <a:rPr lang="en-US" sz="2400" dirty="0" smtClean="0">
                <a:latin typeface="Franklin Gothic Book" pitchFamily="34" charset="0"/>
              </a:rPr>
              <a:t>clients down and need their wages,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so they work </a:t>
            </a:r>
            <a:r>
              <a:rPr lang="en-US" sz="2400" dirty="0">
                <a:latin typeface="Franklin Gothic Book" pitchFamily="34" charset="0"/>
              </a:rPr>
              <a:t>when </a:t>
            </a:r>
            <a:r>
              <a:rPr lang="en-US" sz="2400" dirty="0" smtClean="0">
                <a:latin typeface="Franklin Gothic Book" pitchFamily="34" charset="0"/>
              </a:rPr>
              <a:t>hurt </a:t>
            </a:r>
            <a:r>
              <a:rPr lang="en-US" sz="2400" dirty="0">
                <a:latin typeface="Franklin Gothic Book" pitchFamily="34" charset="0"/>
              </a:rPr>
              <a:t>or </a:t>
            </a:r>
            <a:r>
              <a:rPr lang="en-US" sz="2400" dirty="0" smtClean="0">
                <a:latin typeface="Franklin Gothic Book" pitchFamily="34" charset="0"/>
              </a:rPr>
              <a:t>sick.</a:t>
            </a:r>
            <a:endParaRPr lang="en-US" sz="2400" dirty="0">
              <a:latin typeface="Franklin Gothic Book" pitchFamily="34" charset="0"/>
            </a:endParaRPr>
          </a:p>
          <a:p>
            <a:pPr lvl="0"/>
            <a:r>
              <a:rPr lang="en-US" sz="2400" dirty="0" smtClean="0">
                <a:latin typeface="Franklin Gothic Book" pitchFamily="34" charset="0"/>
              </a:rPr>
              <a:t>They </a:t>
            </a:r>
            <a:r>
              <a:rPr lang="en-US" sz="2400" dirty="0">
                <a:latin typeface="Franklin Gothic Book" pitchFamily="34" charset="0"/>
              </a:rPr>
              <a:t>haven’t </a:t>
            </a:r>
            <a:r>
              <a:rPr lang="en-US" sz="2400" dirty="0" smtClean="0">
                <a:latin typeface="Franklin Gothic Book" pitchFamily="34" charset="0"/>
              </a:rPr>
              <a:t>received training—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or haven’t been trained enough—to know how to maintain their health and safety.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61656" y="1981201"/>
            <a:ext cx="2866063" cy="2514600"/>
            <a:chOff x="5561656" y="1981201"/>
            <a:chExt cx="2866063" cy="251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1" r="3739"/>
            <a:stretch/>
          </p:blipFill>
          <p:spPr>
            <a:xfrm>
              <a:off x="5561656" y="1981201"/>
              <a:ext cx="2866063" cy="2514600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8001607" y="4021860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3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Workers’ Health </a:t>
            </a:r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and Safety </a:t>
            </a: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May </a:t>
            </a:r>
            <a:b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Also Be Put at Risk Because …</a:t>
            </a:r>
            <a:endParaRPr lang="en-US" sz="40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315200" cy="4373563"/>
          </a:xfrm>
        </p:spPr>
        <p:txBody>
          <a:bodyPr anchor="ctr"/>
          <a:lstStyle/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They put </a:t>
            </a:r>
            <a:r>
              <a:rPr lang="en-US" sz="2400" dirty="0">
                <a:latin typeface="Franklin Gothic Book" pitchFamily="34" charset="0"/>
              </a:rPr>
              <a:t>doing what </a:t>
            </a:r>
            <a:r>
              <a:rPr lang="en-US" sz="2400" dirty="0" smtClean="0">
                <a:latin typeface="Franklin Gothic Book" pitchFamily="34" charset="0"/>
              </a:rPr>
              <a:t>clients </a:t>
            </a:r>
            <a:r>
              <a:rPr lang="en-US" sz="2400" dirty="0">
                <a:latin typeface="Franklin Gothic Book" pitchFamily="34" charset="0"/>
              </a:rPr>
              <a:t>want and need over </a:t>
            </a:r>
            <a:r>
              <a:rPr lang="en-US" sz="2400" dirty="0" smtClean="0">
                <a:latin typeface="Franklin Gothic Book" pitchFamily="34" charset="0"/>
              </a:rPr>
              <a:t>their </a:t>
            </a:r>
            <a:r>
              <a:rPr lang="en-US" sz="2400" dirty="0">
                <a:latin typeface="Franklin Gothic Book" pitchFamily="34" charset="0"/>
              </a:rPr>
              <a:t>own health and </a:t>
            </a:r>
            <a:r>
              <a:rPr lang="en-US" sz="2400" dirty="0" smtClean="0">
                <a:latin typeface="Franklin Gothic Book" pitchFamily="34" charset="0"/>
              </a:rPr>
              <a:t>safety.</a:t>
            </a:r>
            <a:endParaRPr lang="en-US" sz="2400" dirty="0">
              <a:latin typeface="Franklin Gothic Book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US" sz="2400" dirty="0">
                <a:latin typeface="Franklin Gothic Book" pitchFamily="34" charset="0"/>
              </a:rPr>
              <a:t>Clients want </a:t>
            </a:r>
            <a:r>
              <a:rPr lang="en-US" sz="2400" dirty="0" smtClean="0">
                <a:latin typeface="Franklin Gothic Book" pitchFamily="34" charset="0"/>
              </a:rPr>
              <a:t>them </a:t>
            </a:r>
            <a:r>
              <a:rPr lang="en-US" sz="2400" dirty="0">
                <a:latin typeface="Franklin Gothic Book" pitchFamily="34" charset="0"/>
              </a:rPr>
              <a:t>to do things that aren’t safe </a:t>
            </a:r>
            <a:r>
              <a:rPr lang="en-US" sz="2400" dirty="0" smtClean="0">
                <a:latin typeface="Franklin Gothic Book" pitchFamily="34" charset="0"/>
              </a:rPr>
              <a:t/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or </a:t>
            </a:r>
            <a:r>
              <a:rPr lang="en-US" sz="2400" dirty="0">
                <a:latin typeface="Franklin Gothic Book" pitchFamily="34" charset="0"/>
              </a:rPr>
              <a:t>treat </a:t>
            </a:r>
            <a:r>
              <a:rPr lang="en-US" sz="2400" dirty="0" smtClean="0">
                <a:latin typeface="Franklin Gothic Book" pitchFamily="34" charset="0"/>
              </a:rPr>
              <a:t>them </a:t>
            </a:r>
            <a:r>
              <a:rPr lang="en-US" sz="2400" dirty="0">
                <a:latin typeface="Franklin Gothic Book" pitchFamily="34" charset="0"/>
              </a:rPr>
              <a:t>in ways that are </a:t>
            </a:r>
            <a:r>
              <a:rPr lang="en-US" sz="2400" dirty="0" smtClean="0">
                <a:latin typeface="Franklin Gothic Book" pitchFamily="34" charset="0"/>
              </a:rPr>
              <a:t>stressful, </a:t>
            </a:r>
            <a:r>
              <a:rPr lang="en-US" sz="2400" dirty="0">
                <a:latin typeface="Franklin Gothic Book" pitchFamily="34" charset="0"/>
              </a:rPr>
              <a:t>and </a:t>
            </a:r>
            <a:r>
              <a:rPr lang="en-US" sz="2400" dirty="0" smtClean="0">
                <a:latin typeface="Franklin Gothic Book" pitchFamily="34" charset="0"/>
              </a:rPr>
              <a:t>they </a:t>
            </a:r>
            <a:r>
              <a:rPr lang="en-US" sz="2400" dirty="0">
                <a:latin typeface="Franklin Gothic Book" pitchFamily="34" charset="0"/>
              </a:rPr>
              <a:t>haven’t learned how </a:t>
            </a:r>
            <a:r>
              <a:rPr lang="en-US" sz="2400" dirty="0" smtClean="0">
                <a:latin typeface="Franklin Gothic Book" pitchFamily="34" charset="0"/>
              </a:rPr>
              <a:t>to </a:t>
            </a:r>
            <a:r>
              <a:rPr lang="en-US" sz="2400" dirty="0">
                <a:latin typeface="Franklin Gothic Book" pitchFamily="34" charset="0"/>
              </a:rPr>
              <a:t>set healthy </a:t>
            </a:r>
            <a:r>
              <a:rPr lang="en-US" sz="2400" dirty="0" smtClean="0">
                <a:latin typeface="Franklin Gothic Book" pitchFamily="34" charset="0"/>
              </a:rPr>
              <a:t>boundaries. </a:t>
            </a:r>
            <a:endParaRPr lang="en-US" sz="2400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26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Tips for Staying Healthy </a:t>
            </a: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and </a:t>
            </a:r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Safe on the Job </a:t>
            </a:r>
            <a:endParaRPr lang="en-US" sz="40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696200" cy="4525963"/>
          </a:xfrm>
        </p:spPr>
        <p:txBody>
          <a:bodyPr anchor="ctr"/>
          <a:lstStyle/>
          <a:p>
            <a:pPr>
              <a:spcAft>
                <a:spcPts val="0"/>
              </a:spcAft>
            </a:pPr>
            <a:r>
              <a:rPr lang="en-US" sz="2400" dirty="0" smtClean="0">
                <a:latin typeface="Franklin Gothic Book" pitchFamily="34" charset="0"/>
              </a:rPr>
              <a:t>Stay alert and get training (and never stop learning) about the four areas of risk:</a:t>
            </a:r>
          </a:p>
          <a:p>
            <a:pPr marL="801688" lvl="1" indent="-344488">
              <a:spcAft>
                <a:spcPts val="0"/>
              </a:spcAft>
              <a:buFont typeface="Franklin Gothic Book" panose="020B0503020102020204" pitchFamily="34" charset="0"/>
              <a:buChar char="—"/>
            </a:pPr>
            <a:r>
              <a:rPr lang="en-US" sz="2400" dirty="0" smtClean="0">
                <a:latin typeface="Franklin Gothic Book" pitchFamily="34" charset="0"/>
              </a:rPr>
              <a:t>Physical strains.</a:t>
            </a:r>
          </a:p>
          <a:p>
            <a:pPr marL="801688" lvl="1" indent="-344488">
              <a:spcAft>
                <a:spcPts val="0"/>
              </a:spcAft>
              <a:buFont typeface="Franklin Gothic Book" panose="020B0503020102020204" pitchFamily="34" charset="0"/>
              <a:buChar char="—"/>
            </a:pPr>
            <a:r>
              <a:rPr lang="en-US" sz="2400" dirty="0" smtClean="0">
                <a:latin typeface="Franklin Gothic Book" pitchFamily="34" charset="0"/>
              </a:rPr>
              <a:t>Exposures.</a:t>
            </a:r>
            <a:endParaRPr lang="en-US" sz="2400" dirty="0">
              <a:latin typeface="Franklin Gothic Book" pitchFamily="34" charset="0"/>
            </a:endParaRPr>
          </a:p>
          <a:p>
            <a:pPr marL="801688" lvl="1" indent="-344488">
              <a:spcAft>
                <a:spcPts val="0"/>
              </a:spcAft>
              <a:buFont typeface="Franklin Gothic Book" panose="020B0503020102020204" pitchFamily="34" charset="0"/>
              <a:buChar char="—"/>
            </a:pPr>
            <a:r>
              <a:rPr lang="en-US" sz="2400" dirty="0" smtClean="0">
                <a:latin typeface="Franklin Gothic Book" pitchFamily="34" charset="0"/>
              </a:rPr>
              <a:t>Stresses.</a:t>
            </a:r>
          </a:p>
          <a:p>
            <a:pPr marL="801688" lvl="1" indent="-344488">
              <a:spcAft>
                <a:spcPts val="1000"/>
              </a:spcAft>
              <a:buFont typeface="Franklin Gothic Book" panose="020B0503020102020204" pitchFamily="34" charset="0"/>
              <a:buChar char="—"/>
            </a:pPr>
            <a:r>
              <a:rPr lang="en-US" sz="2400" dirty="0" smtClean="0">
                <a:latin typeface="Franklin Gothic Book" pitchFamily="34" charset="0"/>
              </a:rPr>
              <a:t>Physical and emergency safety.</a:t>
            </a:r>
          </a:p>
          <a:p>
            <a:r>
              <a:rPr lang="en-US" sz="2400" dirty="0" smtClean="0">
                <a:latin typeface="Franklin Gothic Book" pitchFamily="34" charset="0"/>
              </a:rPr>
              <a:t>Speak up and listen constructively—out of respect for yourself and </a:t>
            </a:r>
            <a:r>
              <a:rPr lang="en-US" sz="2400" i="1" dirty="0" smtClean="0">
                <a:latin typeface="Franklin Gothic Book" pitchFamily="34" charset="0"/>
              </a:rPr>
              <a:t>with</a:t>
            </a:r>
            <a:r>
              <a:rPr lang="en-US" sz="2400" dirty="0" smtClean="0">
                <a:latin typeface="Franklin Gothic Book" pitchFamily="34" charset="0"/>
              </a:rPr>
              <a:t> respect for others. Talk with clients and supervisors to address concerns.</a:t>
            </a:r>
            <a:endParaRPr lang="en-US" sz="2400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3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More Health and</a:t>
            </a:r>
            <a:b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Safety Strategies…</a:t>
            </a:r>
            <a:endParaRPr lang="en-US" sz="40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399" y="1600200"/>
            <a:ext cx="5601789" cy="4525963"/>
          </a:xfrm>
        </p:spPr>
        <p:txBody>
          <a:bodyPr lIns="0" tIns="0" rIns="0" bIns="0" anchor="ctr"/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Use assistive devices if available—ask for them and help select them, if possible.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Learn and use good body mechanics. 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Use Standard </a:t>
            </a:r>
            <a:r>
              <a:rPr lang="en-US" sz="2400" dirty="0">
                <a:latin typeface="Franklin Gothic Book" pitchFamily="34" charset="0"/>
              </a:rPr>
              <a:t>P</a:t>
            </a:r>
            <a:r>
              <a:rPr lang="en-US" sz="2400" dirty="0" smtClean="0">
                <a:latin typeface="Franklin Gothic Book" pitchFamily="34" charset="0"/>
              </a:rPr>
              <a:t>recautions—especially gloves and hand-washing—to avoid exposures.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Franklin Gothic Book" pitchFamily="34" charset="0"/>
              </a:rPr>
              <a:t>Use </a:t>
            </a:r>
            <a:r>
              <a:rPr lang="en-US" sz="2400" dirty="0" smtClean="0">
                <a:latin typeface="Franklin Gothic Book" pitchFamily="34" charset="0"/>
              </a:rPr>
              <a:t>approved containers for disposing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of sharps and needles.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Report concerns to clients and management immediately.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654321" y="1828800"/>
            <a:ext cx="2032479" cy="3048001"/>
            <a:chOff x="6516189" y="1828800"/>
            <a:chExt cx="2032479" cy="30480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189" y="1828800"/>
              <a:ext cx="2032479" cy="30480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6266493" y="4420207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>
                      <a:lumMod val="50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4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  <a:t>Take Care of  Yourself</a:t>
            </a:r>
            <a:endParaRPr lang="en-US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4952999" cy="4373563"/>
          </a:xfrm>
        </p:spPr>
        <p:txBody>
          <a:bodyPr lIns="0" tIns="0" rIns="0" bIns="0" anchor="ctr"/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Get sleep, exercise, and follow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a healthy diet.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Drive safely with your seat belt on, with no phones or distractions.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Take time weekly to plan and care </a:t>
            </a:r>
            <a:r>
              <a:rPr lang="en-US" sz="2400" dirty="0">
                <a:latin typeface="Franklin Gothic Book" pitchFamily="34" charset="0"/>
              </a:rPr>
              <a:t/>
            </a:r>
            <a:br>
              <a:rPr lang="en-US" sz="2400" dirty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for your own well-being.</a:t>
            </a:r>
          </a:p>
          <a:p>
            <a:r>
              <a:rPr lang="en-US" sz="2400" dirty="0" smtClean="0">
                <a:latin typeface="Franklin Gothic Book" pitchFamily="34" charset="0"/>
              </a:rPr>
              <a:t>Engage others in your life in helping you address stress—talk it over assertively.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943600" y="1981200"/>
            <a:ext cx="2555158" cy="3200400"/>
            <a:chOff x="5943600" y="1981200"/>
            <a:chExt cx="2555158" cy="32004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981200"/>
              <a:ext cx="2555158" cy="3200400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7840533" y="4487734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7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  <a:t>Talk it Over!</a:t>
            </a:r>
            <a:r>
              <a:rPr lang="en-US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904999"/>
            <a:ext cx="4419600" cy="1447801"/>
          </a:xfrm>
        </p:spPr>
        <p:txBody>
          <a:bodyPr lIns="0" tIns="0" rIns="0" bIns="0" anchor="t" anchorCtr="0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Plan </a:t>
            </a:r>
            <a:r>
              <a:rPr lang="en-US" sz="2400" dirty="0">
                <a:latin typeface="Franklin Gothic Book" pitchFamily="34" charset="0"/>
              </a:rPr>
              <a:t>the </a:t>
            </a:r>
            <a:r>
              <a:rPr lang="en-US" sz="2400" dirty="0" smtClean="0">
                <a:latin typeface="Franklin Gothic Book" pitchFamily="34" charset="0"/>
              </a:rPr>
              <a:t>discussion.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Be respectful—make a request, not a demand. </a:t>
            </a:r>
            <a:endParaRPr lang="en-US" sz="2400" dirty="0">
              <a:latin typeface="Franklin Gothic Book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90600" y="1676400"/>
            <a:ext cx="2590800" cy="1447800"/>
          </a:xfrm>
          <a:prstGeom prst="wedgeRoundRectCallout">
            <a:avLst>
              <a:gd name="adj1" fmla="val 45329"/>
              <a:gd name="adj2" fmla="val -8782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5D285F"/>
                </a:solidFill>
                <a:latin typeface="Rockwell" pitchFamily="18" charset="0"/>
              </a:rPr>
              <a:t>Bring up </a:t>
            </a:r>
            <a:endParaRPr lang="en-US" b="1" dirty="0" smtClean="0">
              <a:solidFill>
                <a:srgbClr val="5D285F"/>
              </a:solidFill>
              <a:latin typeface="Rockwell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b="1" dirty="0" smtClean="0">
                <a:solidFill>
                  <a:srgbClr val="5D285F"/>
                </a:solidFill>
                <a:latin typeface="Rockwell" pitchFamily="18" charset="0"/>
              </a:rPr>
              <a:t>health and </a:t>
            </a:r>
            <a:r>
              <a:rPr lang="en-US" b="1" dirty="0">
                <a:solidFill>
                  <a:srgbClr val="5D285F"/>
                </a:solidFill>
                <a:latin typeface="Rockwell" pitchFamily="18" charset="0"/>
              </a:rPr>
              <a:t>s</a:t>
            </a:r>
            <a:r>
              <a:rPr lang="en-US" b="1" dirty="0" smtClean="0">
                <a:solidFill>
                  <a:srgbClr val="5D285F"/>
                </a:solidFill>
                <a:latin typeface="Rockwell" pitchFamily="18" charset="0"/>
              </a:rPr>
              <a:t>afety </a:t>
            </a:r>
            <a:r>
              <a:rPr lang="en-US" b="1" dirty="0">
                <a:solidFill>
                  <a:srgbClr val="5D285F"/>
                </a:solidFill>
                <a:latin typeface="Rockwell" pitchFamily="18" charset="0"/>
              </a:rPr>
              <a:t>issues as soon as </a:t>
            </a:r>
            <a:r>
              <a:rPr lang="en-US" b="1" dirty="0" smtClean="0">
                <a:solidFill>
                  <a:srgbClr val="5D285F"/>
                </a:solidFill>
                <a:latin typeface="Rockwell" pitchFamily="18" charset="0"/>
              </a:rPr>
              <a:t>possible.</a:t>
            </a:r>
            <a:endParaRPr lang="en-US" b="1" dirty="0">
              <a:solidFill>
                <a:srgbClr val="5D285F"/>
              </a:solidFill>
              <a:latin typeface="Rockwell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352800"/>
            <a:ext cx="7391400" cy="2299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Use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“I” statements. Describe what you observe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/>
            </a:r>
            <a:b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</a:b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and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how it affects you rather than blaming the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other.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Listen and see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the issue from the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other’s </a:t>
            </a: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point of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view.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Consider several solutions beyond your first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choice.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5D285F"/>
                </a:solidFill>
                <a:latin typeface="Franklin Gothic Book" pitchFamily="34" charset="0"/>
              </a:rPr>
              <a:t>Know your bottom </a:t>
            </a:r>
            <a:r>
              <a:rPr lang="en-US" sz="2400" dirty="0" smtClean="0">
                <a:solidFill>
                  <a:srgbClr val="5D285F"/>
                </a:solidFill>
                <a:latin typeface="Franklin Gothic Book" pitchFamily="34" charset="0"/>
              </a:rPr>
              <a:t>line.</a:t>
            </a:r>
            <a:endParaRPr lang="en-US" sz="2400" dirty="0">
              <a:solidFill>
                <a:srgbClr val="5D285F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8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  <a:t>Thanks for participating!</a:t>
            </a:r>
            <a:endParaRPr lang="en-US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Rockwell" pitchFamily="18" charset="0"/>
              </a:rPr>
              <a:t>Additional Resources:</a:t>
            </a:r>
          </a:p>
          <a:p>
            <a:r>
              <a:rPr lang="en-US" sz="2400" dirty="0">
                <a:latin typeface="Franklin Gothic Book" pitchFamily="34" charset="0"/>
              </a:rPr>
              <a:t>Homecare workers’ handbook: </a:t>
            </a:r>
            <a:r>
              <a:rPr lang="en-US" sz="2400" i="1" dirty="0">
                <a:latin typeface="Franklin Gothic Book" pitchFamily="34" charset="0"/>
              </a:rPr>
              <a:t>Caring for Yourself While Caring for Others</a:t>
            </a:r>
            <a:r>
              <a:rPr lang="en-US" sz="2400" dirty="0">
                <a:latin typeface="Franklin Gothic Book" pitchFamily="34" charset="0"/>
              </a:rPr>
              <a:t> .</a:t>
            </a:r>
            <a:br>
              <a:rPr lang="en-US" sz="2400" dirty="0">
                <a:latin typeface="Franklin Gothic Book" pitchFamily="34" charset="0"/>
              </a:rPr>
            </a:br>
            <a:r>
              <a:rPr lang="en-US" sz="2400" u="sng" dirty="0">
                <a:hlinkClick r:id="rId3"/>
              </a:rPr>
              <a:t>http://</a:t>
            </a:r>
            <a:r>
              <a:rPr lang="en-US" sz="2400" u="sng" dirty="0" smtClean="0">
                <a:hlinkClick r:id="rId3"/>
              </a:rPr>
              <a:t>www.cdc.gov/niosh/docs/2015-103/pdf/2015-103.pdf</a:t>
            </a:r>
            <a:endParaRPr lang="en-US" sz="2400" dirty="0">
              <a:solidFill>
                <a:srgbClr val="C00000"/>
              </a:solidFill>
              <a:latin typeface="Franklin Gothic Book" pitchFamily="34" charset="0"/>
            </a:endParaRPr>
          </a:p>
          <a:p>
            <a:pPr lvl="0">
              <a:spcBef>
                <a:spcPts val="1800"/>
              </a:spcBef>
            </a:pPr>
            <a:r>
              <a:rPr lang="en-US" sz="2400" dirty="0">
                <a:latin typeface="Franklin Gothic Book" pitchFamily="34" charset="0"/>
              </a:rPr>
              <a:t>NIOSH Hazard Review:  “Occupational Hazards and Home Health Care.”</a:t>
            </a:r>
            <a:br>
              <a:rPr lang="en-US" sz="2400" dirty="0">
                <a:latin typeface="Franklin Gothic Book" pitchFamily="34" charset="0"/>
              </a:rPr>
            </a:br>
            <a:r>
              <a:rPr lang="en-US" sz="2400" u="sng" dirty="0">
                <a:latin typeface="Franklin Gothic Book" pitchFamily="34" charset="0"/>
                <a:hlinkClick r:id="rId4"/>
              </a:rPr>
              <a:t>http://www.cdc.gov/niosh/docs/2010-125/pdfs/2010-125.pdf</a:t>
            </a:r>
            <a:r>
              <a:rPr lang="en-US" sz="2400" dirty="0">
                <a:latin typeface="Franklin Gothic Book" pitchFamily="34" charset="0"/>
              </a:rPr>
              <a:t> </a:t>
            </a:r>
          </a:p>
          <a:p>
            <a:endParaRPr lang="en-US" sz="2400" b="1" dirty="0">
              <a:latin typeface="Rockwell" pitchFamily="18" charset="0"/>
            </a:endParaRPr>
          </a:p>
          <a:p>
            <a:pPr lvl="1"/>
            <a:endParaRPr lang="en-US" sz="2400" b="1" dirty="0"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6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  <a:t>Credits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Franklin Gothic Book" pitchFamily="34" charset="0"/>
              </a:rPr>
              <a:t>[Insert trainer and/or training organization’s name(s), and contact information here.]</a:t>
            </a:r>
            <a:endParaRPr lang="en-US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8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CW_Mod 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237" y="1600200"/>
            <a:ext cx="7375525" cy="4149097"/>
          </a:xfrm>
        </p:spPr>
      </p:pic>
    </p:spTree>
    <p:extLst>
      <p:ext uri="{BB962C8B-B14F-4D97-AF65-F5344CB8AC3E}">
        <p14:creationId xmlns:p14="http://schemas.microsoft.com/office/powerpoint/2010/main" val="428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Rockwell" pitchFamily="18" charset="0"/>
              </a:rPr>
              <a:t>Welcome and Introductions</a:t>
            </a:r>
            <a:endParaRPr lang="en-US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4800600" cy="4525963"/>
          </a:xfrm>
        </p:spPr>
        <p:txBody>
          <a:bodyPr lIns="0" tIns="0" rIns="0" bIns="0" anchor="ctr"/>
          <a:lstStyle/>
          <a:p>
            <a:pPr marL="0" indent="0"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3600" b="1" dirty="0" smtClean="0">
                <a:latin typeface="Rockwell" pitchFamily="18" charset="0"/>
              </a:rPr>
              <a:t>Please tell us</a:t>
            </a: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Franklin Gothic Book" pitchFamily="34" charset="0"/>
              </a:rPr>
              <a:t>Your name.</a:t>
            </a: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Franklin Gothic Book" pitchFamily="34" charset="0"/>
              </a:rPr>
              <a:t>Your role in homecare.</a:t>
            </a: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US" sz="2400" dirty="0" smtClean="0">
                <a:latin typeface="Franklin Gothic Book" pitchFamily="34" charset="0"/>
              </a:rPr>
              <a:t>How long have you worked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in homecare?</a:t>
            </a:r>
          </a:p>
          <a:p>
            <a:r>
              <a:rPr lang="en-US" sz="2400" dirty="0" smtClean="0">
                <a:latin typeface="Franklin Gothic Book" pitchFamily="34" charset="0"/>
              </a:rPr>
              <a:t>What body parts are strained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by the work you do? 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8" name="Group 7" title="Artifact"/>
          <p:cNvGrpSpPr/>
          <p:nvPr/>
        </p:nvGrpSpPr>
        <p:grpSpPr>
          <a:xfrm>
            <a:off x="5943600" y="2334374"/>
            <a:ext cx="2286000" cy="3428193"/>
            <a:chOff x="5943600" y="2334374"/>
            <a:chExt cx="2286000" cy="34281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2334374"/>
              <a:ext cx="2286000" cy="3428193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5715607" y="5334607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5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Four Areas of Risk in Homecare </a:t>
            </a:r>
            <a:endParaRPr lang="en-US" sz="40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38400"/>
            <a:ext cx="4724400" cy="2819400"/>
          </a:xfrm>
        </p:spPr>
        <p:txBody>
          <a:bodyPr lIns="0" tIns="0" rIns="0" bIns="0" anchor="t" anchorCtr="0"/>
          <a:lstStyle/>
          <a:p>
            <a:pPr marL="514350" lvl="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latin typeface="Franklin Gothic Book" pitchFamily="34" charset="0"/>
              </a:rPr>
              <a:t>Muscle and bone injuries, </a:t>
            </a:r>
            <a:br>
              <a:rPr lang="en-US" sz="2400" b="1" dirty="0" smtClean="0">
                <a:latin typeface="Franklin Gothic Book" pitchFamily="34" charset="0"/>
              </a:rPr>
            </a:br>
            <a:r>
              <a:rPr lang="en-US" sz="2400" b="1" dirty="0" smtClean="0">
                <a:latin typeface="Franklin Gothic Book" pitchFamily="34" charset="0"/>
              </a:rPr>
              <a:t>and strain.</a:t>
            </a:r>
            <a:endParaRPr lang="en-US" sz="2400" dirty="0" smtClean="0">
              <a:latin typeface="Franklin Gothic Book" pitchFamily="34" charset="0"/>
            </a:endParaRPr>
          </a:p>
          <a:p>
            <a:pPr marL="514350" lvl="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latin typeface="Franklin Gothic Book" pitchFamily="34" charset="0"/>
              </a:rPr>
              <a:t>Exposure risks.</a:t>
            </a:r>
            <a:endParaRPr lang="en-US" sz="2400" dirty="0">
              <a:latin typeface="Franklin Gothic Book" pitchFamily="34" charset="0"/>
            </a:endParaRPr>
          </a:p>
          <a:p>
            <a:pPr marL="514350" lvl="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latin typeface="Franklin Gothic Book" pitchFamily="34" charset="0"/>
              </a:rPr>
              <a:t>Emotional and mental stress.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b="1" dirty="0" smtClean="0">
                <a:latin typeface="Franklin Gothic Book" pitchFamily="34" charset="0"/>
              </a:rPr>
              <a:t>Emergency and personal safety.</a:t>
            </a:r>
            <a:endParaRPr lang="en-US" sz="2400" dirty="0" smtClean="0">
              <a:latin typeface="Franklin Gothic Book" pitchFamily="34" charset="0"/>
            </a:endParaRPr>
          </a:p>
        </p:txBody>
      </p:sp>
      <p:grpSp>
        <p:nvGrpSpPr>
          <p:cNvPr id="4" name="Group 3" title="Artifact"/>
          <p:cNvGrpSpPr/>
          <p:nvPr/>
        </p:nvGrpSpPr>
        <p:grpSpPr>
          <a:xfrm>
            <a:off x="6019800" y="2190873"/>
            <a:ext cx="2209800" cy="3313919"/>
            <a:chOff x="6019800" y="2190873"/>
            <a:chExt cx="2209800" cy="33139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800" y="2190873"/>
              <a:ext cx="2209800" cy="3313919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5786169" y="5012460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5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5D285F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Muscle/Bone Injuries and Strains</a:t>
            </a:r>
            <a:endParaRPr lang="en-US" sz="40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6781800" cy="4343400"/>
          </a:xfrm>
        </p:spPr>
        <p:txBody>
          <a:bodyPr lIns="0" tIns="0" rIns="0" bIns="0" anchor="t" anchorCtr="0"/>
          <a:lstStyle/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Transferring clients.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Franklin Gothic Book" pitchFamily="34" charset="0"/>
              </a:rPr>
              <a:t>Carrying </a:t>
            </a:r>
            <a:r>
              <a:rPr lang="en-US" sz="2400" dirty="0">
                <a:latin typeface="Franklin Gothic Book" pitchFamily="34" charset="0"/>
              </a:rPr>
              <a:t>heavy </a:t>
            </a:r>
            <a:r>
              <a:rPr lang="en-US" sz="2400" dirty="0" smtClean="0">
                <a:latin typeface="Franklin Gothic Book" pitchFamily="34" charset="0"/>
              </a:rPr>
              <a:t>loads, such as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laundry, equipment, or other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heavy items.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Moving clients in bed.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Lifting or moving furniture</a:t>
            </a:r>
            <a:r>
              <a:rPr lang="en-US" sz="2400" dirty="0">
                <a:latin typeface="Franklin Gothic Book" pitchFamily="34" charset="0"/>
              </a:rPr>
              <a:t> </a:t>
            </a:r>
            <a:r>
              <a:rPr lang="en-US" sz="2400" dirty="0" smtClean="0">
                <a:latin typeface="Franklin Gothic Book" pitchFamily="34" charset="0"/>
              </a:rPr>
              <a:t/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or other heavy objects.  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latin typeface="Franklin Gothic Book" pitchFamily="34" charset="0"/>
              </a:rPr>
              <a:t>Bending and stretching while cleaning or helping clients with activities of daily living.</a:t>
            </a:r>
          </a:p>
          <a:p>
            <a:r>
              <a:rPr lang="en-US" sz="2400" dirty="0" smtClean="0">
                <a:latin typeface="Franklin Gothic Book" pitchFamily="34" charset="0"/>
              </a:rPr>
              <a:t>Tripping in the home or walkways up to the home.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8" name="Group 7" title="Artifact"/>
          <p:cNvGrpSpPr/>
          <p:nvPr/>
        </p:nvGrpSpPr>
        <p:grpSpPr>
          <a:xfrm>
            <a:off x="5359065" y="1752600"/>
            <a:ext cx="2845164" cy="2590800"/>
            <a:chOff x="5359065" y="1752600"/>
            <a:chExt cx="2845164" cy="2590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12"/>
            <a:stretch/>
          </p:blipFill>
          <p:spPr>
            <a:xfrm>
              <a:off x="5359065" y="1752600"/>
              <a:ext cx="2845164" cy="2590800"/>
            </a:xfrm>
            <a:prstGeom prst="rect">
              <a:avLst/>
            </a:prstGeom>
            <a:ln w="9525"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7797710" y="2134207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5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Exposure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Risks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4572000" cy="3936274"/>
          </a:xfrm>
        </p:spPr>
        <p:txBody>
          <a:bodyPr lIns="0" tIns="0" rIns="0" bIns="0" anchor="t" anchorCtr="0"/>
          <a:lstStyle/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Airborne germs. 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Body fluids. 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Needlesticks or sharps wounds.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Cleaning agents.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Pets. 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Latex. 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Second-hand smoke. 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Infestations of bugs.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Franklin Gothic Book" pitchFamily="34" charset="0"/>
              </a:rPr>
              <a:t>Too hot or cold temperatures.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5" name="Group 4" title="Artifact"/>
          <p:cNvGrpSpPr/>
          <p:nvPr/>
        </p:nvGrpSpPr>
        <p:grpSpPr>
          <a:xfrm>
            <a:off x="5862503" y="2061755"/>
            <a:ext cx="2519496" cy="3778353"/>
            <a:chOff x="5862503" y="2061755"/>
            <a:chExt cx="2519496" cy="37783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62503" y="2061755"/>
              <a:ext cx="2519496" cy="3778353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5614225" y="5410807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>
                      <a:lumMod val="6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5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Emotional and Mental Stresses</a:t>
            </a:r>
            <a:endParaRPr lang="en-US" sz="40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13709"/>
            <a:ext cx="5625228" cy="4191000"/>
          </a:xfrm>
        </p:spPr>
        <p:txBody>
          <a:bodyPr lIns="0" tIns="0" rIns="0" bIns="0" anchor="t" anchorCtr="0">
            <a:noAutofit/>
          </a:bodyPr>
          <a:lstStyle/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Working many hours, trying to do too much in too little time.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Franklin Gothic Book" pitchFamily="34" charset="0"/>
              </a:rPr>
              <a:t>Grief related to </a:t>
            </a:r>
            <a:r>
              <a:rPr lang="en-US" sz="2400" dirty="0" smtClean="0">
                <a:latin typeface="Franklin Gothic Book" pitchFamily="34" charset="0"/>
              </a:rPr>
              <a:t>clients </a:t>
            </a:r>
            <a:r>
              <a:rPr lang="en-US" sz="2400" dirty="0">
                <a:latin typeface="Franklin Gothic Book" pitchFamily="34" charset="0"/>
              </a:rPr>
              <a:t>or loved </a:t>
            </a:r>
            <a:r>
              <a:rPr lang="en-US" sz="2400" dirty="0" smtClean="0">
                <a:latin typeface="Franklin Gothic Book" pitchFamily="34" charset="0"/>
              </a:rPr>
              <a:t>ones.</a:t>
            </a:r>
          </a:p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Abusive and challenging interactions with clients or others in homes, and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in personal life.</a:t>
            </a:r>
          </a:p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Life stresses—finances, health,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housing, transportation, childcare, </a:t>
            </a:r>
            <a:br>
              <a:rPr lang="en-US" sz="2400" dirty="0" smtClean="0">
                <a:latin typeface="Franklin Gothic Book" pitchFamily="34" charset="0"/>
              </a:rPr>
            </a:br>
            <a:r>
              <a:rPr lang="en-US" sz="2400" dirty="0" smtClean="0">
                <a:latin typeface="Franklin Gothic Book" pitchFamily="34" charset="0"/>
              </a:rPr>
              <a:t>or relationships.</a:t>
            </a:r>
            <a:endParaRPr lang="en-US" sz="2400" b="1" dirty="0" smtClean="0">
              <a:latin typeface="Franklin Gothic Book" pitchFamily="34" charset="0"/>
            </a:endParaRPr>
          </a:p>
          <a:p>
            <a:pPr marL="0" lvl="0" indent="0">
              <a:buNone/>
            </a:pPr>
            <a:endParaRPr lang="en-US" sz="24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6096000" y="1994263"/>
            <a:ext cx="2438400" cy="2426268"/>
            <a:chOff x="6096000" y="1994263"/>
            <a:chExt cx="2438400" cy="242626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96000" y="1994263"/>
              <a:ext cx="2438400" cy="2426268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7856667" y="3725734"/>
              <a:ext cx="114300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Illustration by ®Mary </a:t>
              </a:r>
              <a:r>
                <a:rPr lang="en-US" sz="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 Zapalac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5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Emergency and </a:t>
            </a: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Personal Safety</a:t>
            </a:r>
            <a:endParaRPr lang="en-US" sz="40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362200"/>
            <a:ext cx="4343400" cy="3352956"/>
          </a:xfrm>
        </p:spPr>
        <p:txBody>
          <a:bodyPr lIns="0" tIns="0" rIns="0" bIns="0" anchor="t" anchorCtr="0"/>
          <a:lstStyle/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anose="020B0503020102020204" pitchFamily="34" charset="0"/>
              </a:rPr>
              <a:t>Fire</a:t>
            </a:r>
            <a:r>
              <a:rPr lang="en-US" sz="2400" dirty="0">
                <a:latin typeface="Franklin Gothic Book" panose="020B0503020102020204" pitchFamily="34" charset="0"/>
              </a:rPr>
              <a:t>, </a:t>
            </a:r>
            <a:r>
              <a:rPr lang="en-US" sz="2400" dirty="0" smtClean="0">
                <a:latin typeface="Franklin Gothic Book" panose="020B0503020102020204" pitchFamily="34" charset="0"/>
              </a:rPr>
              <a:t>tornadoes, floods, hurricanes, electrical outages,</a:t>
            </a:r>
            <a:br>
              <a:rPr lang="en-US" sz="2400" dirty="0" smtClean="0">
                <a:latin typeface="Franklin Gothic Book" panose="020B0503020102020204" pitchFamily="34" charset="0"/>
              </a:rPr>
            </a:br>
            <a:r>
              <a:rPr lang="en-US" sz="2400" dirty="0" smtClean="0">
                <a:latin typeface="Franklin Gothic Book" panose="020B0503020102020204" pitchFamily="34" charset="0"/>
              </a:rPr>
              <a:t>and other events while at work.</a:t>
            </a:r>
          </a:p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anose="020B0503020102020204" pitchFamily="34" charset="0"/>
              </a:rPr>
              <a:t>Driving to and from work.</a:t>
            </a:r>
          </a:p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anose="020B0503020102020204" pitchFamily="34" charset="0"/>
              </a:rPr>
              <a:t>Dangers </a:t>
            </a:r>
            <a:r>
              <a:rPr lang="en-US" sz="2400" dirty="0">
                <a:latin typeface="Franklin Gothic Book" panose="020B0503020102020204" pitchFamily="34" charset="0"/>
              </a:rPr>
              <a:t>in the </a:t>
            </a:r>
            <a:r>
              <a:rPr lang="en-US" sz="2400" dirty="0" smtClean="0">
                <a:latin typeface="Franklin Gothic Book" panose="020B0503020102020204" pitchFamily="34" charset="0"/>
              </a:rPr>
              <a:t>areas</a:t>
            </a:r>
            <a:br>
              <a:rPr lang="en-US" sz="2400" dirty="0" smtClean="0">
                <a:latin typeface="Franklin Gothic Book" panose="020B0503020102020204" pitchFamily="34" charset="0"/>
              </a:rPr>
            </a:br>
            <a:r>
              <a:rPr lang="en-US" sz="2400" dirty="0" smtClean="0">
                <a:latin typeface="Franklin Gothic Book" panose="020B0503020102020204" pitchFamily="34" charset="0"/>
              </a:rPr>
              <a:t>around homes.</a:t>
            </a:r>
          </a:p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anose="020B0503020102020204" pitchFamily="34" charset="0"/>
              </a:rPr>
              <a:t>Violence in the homes.</a:t>
            </a:r>
            <a:endParaRPr lang="en-US" sz="2400" dirty="0">
              <a:latin typeface="Franklin Gothic Book" panose="020B05030201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64831" y="2440577"/>
            <a:ext cx="2664823" cy="3120158"/>
            <a:chOff x="5564831" y="2440577"/>
            <a:chExt cx="2664823" cy="31201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08" r="26555"/>
            <a:stretch/>
          </p:blipFill>
          <p:spPr>
            <a:xfrm>
              <a:off x="5564831" y="2440577"/>
              <a:ext cx="2664823" cy="312015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5309035" y="5106007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>
                      <a:lumMod val="85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27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noFill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45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Health and Safety is</a:t>
            </a:r>
            <a:b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 So Important Because …</a:t>
            </a:r>
            <a:endParaRPr lang="en-US" sz="40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4852408" cy="3809999"/>
          </a:xfrm>
        </p:spPr>
        <p:txBody>
          <a:bodyPr lIns="0" tIns="0" rIns="0" bIns="0" anchor="t" anchorCtr="0"/>
          <a:lstStyle/>
          <a:p>
            <a:pPr lvl="0">
              <a:spcAft>
                <a:spcPts val="1200"/>
              </a:spcAft>
            </a:pPr>
            <a:r>
              <a:rPr lang="en-US" sz="2400" dirty="0">
                <a:latin typeface="Franklin Gothic Book" pitchFamily="34" charset="0"/>
              </a:rPr>
              <a:t>If </a:t>
            </a:r>
            <a:r>
              <a:rPr lang="en-US" sz="2400" dirty="0" smtClean="0">
                <a:latin typeface="Franklin Gothic Book" pitchFamily="34" charset="0"/>
              </a:rPr>
              <a:t>you </a:t>
            </a:r>
            <a:r>
              <a:rPr lang="en-US" sz="2400" dirty="0">
                <a:latin typeface="Franklin Gothic Book" pitchFamily="34" charset="0"/>
              </a:rPr>
              <a:t>get injured or ill, </a:t>
            </a:r>
            <a:r>
              <a:rPr lang="en-US" sz="2400" dirty="0" smtClean="0">
                <a:latin typeface="Franklin Gothic Book" pitchFamily="34" charset="0"/>
              </a:rPr>
              <a:t>you miss work, you lose income, </a:t>
            </a:r>
            <a:r>
              <a:rPr lang="en-US" sz="2400" dirty="0">
                <a:latin typeface="Franklin Gothic Book" pitchFamily="34" charset="0"/>
              </a:rPr>
              <a:t>and </a:t>
            </a:r>
            <a:r>
              <a:rPr lang="en-US" sz="2400" dirty="0" smtClean="0">
                <a:latin typeface="Franklin Gothic Book" pitchFamily="34" charset="0"/>
              </a:rPr>
              <a:t>you can leave clients without support.</a:t>
            </a:r>
            <a:endParaRPr lang="en-US" sz="2400" dirty="0">
              <a:latin typeface="Franklin Gothic Book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US" sz="2400" dirty="0" smtClean="0">
                <a:latin typeface="Franklin Gothic Book" pitchFamily="34" charset="0"/>
              </a:rPr>
              <a:t>Strained backs and muscles create </a:t>
            </a:r>
            <a:r>
              <a:rPr lang="en-US" sz="2400" dirty="0">
                <a:latin typeface="Franklin Gothic Book" pitchFamily="34" charset="0"/>
              </a:rPr>
              <a:t>more risk </a:t>
            </a:r>
            <a:r>
              <a:rPr lang="en-US" sz="2400" dirty="0" smtClean="0">
                <a:latin typeface="Franklin Gothic Book" pitchFamily="34" charset="0"/>
              </a:rPr>
              <a:t>of hurting clients. </a:t>
            </a:r>
          </a:p>
          <a:p>
            <a:pPr lvl="0">
              <a:spcAft>
                <a:spcPts val="300"/>
              </a:spcAft>
            </a:pPr>
            <a:r>
              <a:rPr lang="en-US" sz="2400" dirty="0" smtClean="0">
                <a:latin typeface="Franklin Gothic Book" pitchFamily="34" charset="0"/>
              </a:rPr>
              <a:t>Clients often worry </a:t>
            </a:r>
            <a:r>
              <a:rPr lang="en-US" sz="2400" dirty="0">
                <a:latin typeface="Franklin Gothic Book" pitchFamily="34" charset="0"/>
              </a:rPr>
              <a:t>about </a:t>
            </a:r>
            <a:r>
              <a:rPr lang="en-US" sz="2400" dirty="0" smtClean="0">
                <a:latin typeface="Franklin Gothic Book" pitchFamily="34" charset="0"/>
              </a:rPr>
              <a:t>you when you are hurt.</a:t>
            </a:r>
            <a:endParaRPr lang="en-US" sz="2400" dirty="0">
              <a:latin typeface="Franklin Gothic Book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96000" y="2360023"/>
            <a:ext cx="2229987" cy="3169919"/>
            <a:chOff x="6096000" y="2360023"/>
            <a:chExt cx="2229987" cy="31699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4" b="2997"/>
            <a:stretch/>
          </p:blipFill>
          <p:spPr>
            <a:xfrm>
              <a:off x="6096000" y="2360023"/>
              <a:ext cx="2229987" cy="3169919"/>
            </a:xfrm>
            <a:prstGeom prst="rect">
              <a:avLst/>
            </a:prstGeom>
            <a:ln>
              <a:solidFill>
                <a:srgbClr val="5D285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5850745" y="5088661"/>
              <a:ext cx="668453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Photo by ®Thinkstock</a:t>
              </a:r>
              <a:endParaRPr lang="en-US" sz="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6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4280</TotalTime>
  <Words>471</Words>
  <Application>Microsoft Office PowerPoint</Application>
  <PresentationFormat>On-screen Show (4:3)</PresentationFormat>
  <Paragraphs>100</Paragraphs>
  <Slides>18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1_Office Theme</vt:lpstr>
      <vt:lpstr>Caring for Yourself  While Caring for Others  Module 1: An Introduction  to Homecare Health and Safety </vt:lpstr>
      <vt:lpstr>PowerPoint Presentation</vt:lpstr>
      <vt:lpstr>Welcome and Introductions</vt:lpstr>
      <vt:lpstr>Four Areas of Risk in Homecare </vt:lpstr>
      <vt:lpstr>Muscle/Bone Injuries and Strains</vt:lpstr>
      <vt:lpstr>Exposure Risks</vt:lpstr>
      <vt:lpstr>Emotional and Mental Stresses</vt:lpstr>
      <vt:lpstr>Emergency and Personal Safety</vt:lpstr>
      <vt:lpstr>Health and Safety is  So Important Because …</vt:lpstr>
      <vt:lpstr>Healthy and Safety is  Also Important Because</vt:lpstr>
      <vt:lpstr>Homecare Workers May Put Their Health and Safety at Risk Because …</vt:lpstr>
      <vt:lpstr>Workers’ Health and Safety May  Also Be Put at Risk Because …</vt:lpstr>
      <vt:lpstr>Tips for Staying Healthy  and Safe on the Job </vt:lpstr>
      <vt:lpstr>More Health and Safety Strategies…</vt:lpstr>
      <vt:lpstr>Take Care of  Yourself</vt:lpstr>
      <vt:lpstr>Talk it Over! </vt:lpstr>
      <vt:lpstr>Thanks for participating!</vt:lpstr>
      <vt:lpstr>Credits</vt:lpstr>
    </vt:vector>
  </TitlesOfParts>
  <Company>Centers for Disease Control and Prevention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slb8</dc:creator>
  <cp:lastModifiedBy>CDC User</cp:lastModifiedBy>
  <cp:revision>95</cp:revision>
  <cp:lastPrinted>2014-06-17T14:03:41Z</cp:lastPrinted>
  <dcterms:created xsi:type="dcterms:W3CDTF">2012-04-19T14:41:57Z</dcterms:created>
  <dcterms:modified xsi:type="dcterms:W3CDTF">2014-11-25T17:34:19Z</dcterms:modified>
</cp:coreProperties>
</file>