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2.xml" ContentType="application/vnd.openxmlformats-officedocument.drawingml.chart+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3.xml" ContentType="application/vnd.openxmlformats-officedocument.drawingml.chart+xml"/>
  <Override PartName="/ppt/notesSlides/notesSlide67.xml" ContentType="application/vnd.openxmlformats-officedocument.presentationml.notesSlide+xml"/>
  <Override PartName="/ppt/charts/chart4.xml" ContentType="application/vnd.openxmlformats-officedocument.drawingml.chart+xml"/>
  <Override PartName="/ppt/notesSlides/notesSlide68.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72.xml" ContentType="application/vnd.openxmlformats-officedocument.presentationml.notesSlide+xml"/>
  <Override PartName="/ppt/charts/chart8.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8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rts/chart13.xml" ContentType="application/vnd.openxmlformats-officedocument.drawingml.chart+xml"/>
  <Override PartName="/ppt/drawings/drawing2.xml" ContentType="application/vnd.openxmlformats-officedocument.drawingml.chartshape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97"/>
  </p:notesMasterIdLst>
  <p:handoutMasterIdLst>
    <p:handoutMasterId r:id="rId98"/>
  </p:handoutMasterIdLst>
  <p:sldIdLst>
    <p:sldId id="256" r:id="rId2"/>
    <p:sldId id="258" r:id="rId3"/>
    <p:sldId id="269" r:id="rId4"/>
    <p:sldId id="330" r:id="rId5"/>
    <p:sldId id="327" r:id="rId6"/>
    <p:sldId id="270" r:id="rId7"/>
    <p:sldId id="303" r:id="rId8"/>
    <p:sldId id="338" r:id="rId9"/>
    <p:sldId id="308" r:id="rId10"/>
    <p:sldId id="271" r:id="rId11"/>
    <p:sldId id="272" r:id="rId12"/>
    <p:sldId id="337" r:id="rId13"/>
    <p:sldId id="335" r:id="rId14"/>
    <p:sldId id="333" r:id="rId15"/>
    <p:sldId id="332" r:id="rId16"/>
    <p:sldId id="277" r:id="rId17"/>
    <p:sldId id="357" r:id="rId18"/>
    <p:sldId id="358" r:id="rId19"/>
    <p:sldId id="278" r:id="rId20"/>
    <p:sldId id="359" r:id="rId21"/>
    <p:sldId id="339" r:id="rId22"/>
    <p:sldId id="341" r:id="rId23"/>
    <p:sldId id="340" r:id="rId24"/>
    <p:sldId id="348" r:id="rId25"/>
    <p:sldId id="312" r:id="rId26"/>
    <p:sldId id="304" r:id="rId27"/>
    <p:sldId id="306" r:id="rId28"/>
    <p:sldId id="356" r:id="rId29"/>
    <p:sldId id="355" r:id="rId30"/>
    <p:sldId id="349" r:id="rId31"/>
    <p:sldId id="350" r:id="rId32"/>
    <p:sldId id="307" r:id="rId33"/>
    <p:sldId id="262" r:id="rId34"/>
    <p:sldId id="294" r:id="rId35"/>
    <p:sldId id="342" r:id="rId36"/>
    <p:sldId id="354" r:id="rId37"/>
    <p:sldId id="351" r:id="rId38"/>
    <p:sldId id="316" r:id="rId39"/>
    <p:sldId id="263" r:id="rId40"/>
    <p:sldId id="345" r:id="rId41"/>
    <p:sldId id="346" r:id="rId42"/>
    <p:sldId id="296" r:id="rId43"/>
    <p:sldId id="295" r:id="rId44"/>
    <p:sldId id="344" r:id="rId45"/>
    <p:sldId id="309" r:id="rId46"/>
    <p:sldId id="387" r:id="rId47"/>
    <p:sldId id="376" r:id="rId48"/>
    <p:sldId id="366" r:id="rId49"/>
    <p:sldId id="384" r:id="rId50"/>
    <p:sldId id="385" r:id="rId51"/>
    <p:sldId id="365" r:id="rId52"/>
    <p:sldId id="427" r:id="rId53"/>
    <p:sldId id="371" r:id="rId54"/>
    <p:sldId id="421" r:id="rId55"/>
    <p:sldId id="423" r:id="rId56"/>
    <p:sldId id="428" r:id="rId57"/>
    <p:sldId id="424" r:id="rId58"/>
    <p:sldId id="425" r:id="rId59"/>
    <p:sldId id="430" r:id="rId60"/>
    <p:sldId id="426" r:id="rId61"/>
    <p:sldId id="372" r:id="rId62"/>
    <p:sldId id="388" r:id="rId63"/>
    <p:sldId id="373" r:id="rId64"/>
    <p:sldId id="389" r:id="rId65"/>
    <p:sldId id="390" r:id="rId66"/>
    <p:sldId id="393" r:id="rId67"/>
    <p:sldId id="392" r:id="rId68"/>
    <p:sldId id="391" r:id="rId69"/>
    <p:sldId id="394" r:id="rId70"/>
    <p:sldId id="429" r:id="rId71"/>
    <p:sldId id="406" r:id="rId72"/>
    <p:sldId id="408" r:id="rId73"/>
    <p:sldId id="410" r:id="rId74"/>
    <p:sldId id="395" r:id="rId75"/>
    <p:sldId id="409" r:id="rId76"/>
    <p:sldId id="405" r:id="rId77"/>
    <p:sldId id="396" r:id="rId78"/>
    <p:sldId id="411" r:id="rId79"/>
    <p:sldId id="412" r:id="rId80"/>
    <p:sldId id="401" r:id="rId81"/>
    <p:sldId id="413" r:id="rId82"/>
    <p:sldId id="414" r:id="rId83"/>
    <p:sldId id="402" r:id="rId84"/>
    <p:sldId id="415" r:id="rId85"/>
    <p:sldId id="403" r:id="rId86"/>
    <p:sldId id="416" r:id="rId87"/>
    <p:sldId id="417" r:id="rId88"/>
    <p:sldId id="418" r:id="rId89"/>
    <p:sldId id="419" r:id="rId90"/>
    <p:sldId id="420" r:id="rId91"/>
    <p:sldId id="381" r:id="rId92"/>
    <p:sldId id="325" r:id="rId93"/>
    <p:sldId id="347" r:id="rId94"/>
    <p:sldId id="324" r:id="rId95"/>
    <p:sldId id="328" r:id="rId9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54CC"/>
    <a:srgbClr val="00B050"/>
    <a:srgbClr val="DC14B6"/>
    <a:srgbClr val="F78303"/>
    <a:srgbClr val="FFFF00"/>
    <a:srgbClr val="FFFF99"/>
    <a:srgbClr val="B23224"/>
    <a:srgbClr val="D43C2C"/>
    <a:srgbClr val="4B21FB"/>
    <a:srgbClr val="4949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8" autoAdjust="0"/>
    <p:restoredTop sz="82119" autoAdjust="0"/>
  </p:normalViewPr>
  <p:slideViewPr>
    <p:cSldViewPr>
      <p:cViewPr>
        <p:scale>
          <a:sx n="80" d="100"/>
          <a:sy n="80" d="100"/>
        </p:scale>
        <p:origin x="-1710" y="-264"/>
      </p:cViewPr>
      <p:guideLst>
        <p:guide orient="horz" pos="2160"/>
        <p:guide pos="2880"/>
      </p:guideLst>
    </p:cSldViewPr>
  </p:slideViewPr>
  <p:outlineViewPr>
    <p:cViewPr>
      <p:scale>
        <a:sx n="33" d="100"/>
        <a:sy n="33" d="100"/>
      </p:scale>
      <p:origin x="0" y="53478"/>
    </p:cViewPr>
  </p:outlineViewPr>
  <p:notesTextViewPr>
    <p:cViewPr>
      <p:scale>
        <a:sx n="100" d="100"/>
        <a:sy n="100" d="100"/>
      </p:scale>
      <p:origin x="0" y="0"/>
    </p:cViewPr>
  </p:notesTextViewPr>
  <p:sorterViewPr>
    <p:cViewPr>
      <p:scale>
        <a:sx n="100" d="100"/>
        <a:sy n="100" d="100"/>
      </p:scale>
      <p:origin x="0" y="7812"/>
    </p:cViewPr>
  </p:sorterViewPr>
  <p:notesViewPr>
    <p:cSldViewPr>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25" b="1" i="0" u="none" strike="noStrike" baseline="0">
                <a:solidFill>
                  <a:srgbClr val="000000"/>
                </a:solidFill>
                <a:latin typeface="Arial"/>
                <a:ea typeface="Arial"/>
                <a:cs typeface="Arial"/>
              </a:defRPr>
            </a:pPr>
            <a:r>
              <a:rPr lang="en-US"/>
              <a:t>Population pyramid</a:t>
            </a:r>
          </a:p>
        </c:rich>
      </c:tx>
      <c:layout>
        <c:manualLayout>
          <c:xMode val="edge"/>
          <c:yMode val="edge"/>
          <c:x val="0.3712686567164179"/>
          <c:y val="3.5714285714285712E-2"/>
        </c:manualLayout>
      </c:layout>
      <c:overlay val="0"/>
      <c:spPr>
        <a:noFill/>
        <a:ln w="25400">
          <a:noFill/>
        </a:ln>
      </c:spPr>
    </c:title>
    <c:autoTitleDeleted val="0"/>
    <c:plotArea>
      <c:layout>
        <c:manualLayout>
          <c:layoutTarget val="inner"/>
          <c:xMode val="edge"/>
          <c:yMode val="edge"/>
          <c:x val="0.12126865671641797"/>
          <c:y val="0.13690515981084864"/>
          <c:w val="0.83395522388059751"/>
          <c:h val="0.72321638769643937"/>
        </c:manualLayout>
      </c:layout>
      <c:barChart>
        <c:barDir val="bar"/>
        <c:grouping val="stacked"/>
        <c:varyColors val="0"/>
        <c:ser>
          <c:idx val="0"/>
          <c:order val="0"/>
          <c:tx>
            <c:v>male</c:v>
          </c:tx>
          <c:spPr>
            <a:solidFill>
              <a:srgbClr val="0000FF"/>
            </a:solidFill>
            <a:ln w="12700">
              <a:solidFill>
                <a:srgbClr val="000000"/>
              </a:solidFill>
              <a:prstDash val="solid"/>
            </a:ln>
          </c:spPr>
          <c:invertIfNegative val="0"/>
          <c:cat>
            <c:strRef>
              <c:f>'step3-ASMR'!$B$6:$B$22</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'step2-CDR'!$G$8:$G$24</c:f>
              <c:numCache>
                <c:formatCode>0.000</c:formatCode>
                <c:ptCount val="17"/>
                <c:pt idx="0">
                  <c:v>10.216835325464874</c:v>
                </c:pt>
                <c:pt idx="1">
                  <c:v>10.018556963708956</c:v>
                </c:pt>
                <c:pt idx="2">
                  <c:v>9.9747997786055578</c:v>
                </c:pt>
                <c:pt idx="3">
                  <c:v>9.8000603786834937</c:v>
                </c:pt>
                <c:pt idx="4">
                  <c:v>9.1295071124789349</c:v>
                </c:pt>
                <c:pt idx="5">
                  <c:v>8.4316935205802555</c:v>
                </c:pt>
                <c:pt idx="6">
                  <c:v>7.601646872661072</c:v>
                </c:pt>
                <c:pt idx="7">
                  <c:v>6.7222743480246194</c:v>
                </c:pt>
                <c:pt idx="8">
                  <c:v>6.5874995470708466</c:v>
                </c:pt>
                <c:pt idx="9">
                  <c:v>5.677977743217169</c:v>
                </c:pt>
                <c:pt idx="10">
                  <c:v>4.6327997627586024</c:v>
                </c:pt>
                <c:pt idx="11">
                  <c:v>3.7121761868146024</c:v>
                </c:pt>
                <c:pt idx="12">
                  <c:v>2.6733280860322348</c:v>
                </c:pt>
                <c:pt idx="13">
                  <c:v>1.8166398559315824</c:v>
                </c:pt>
                <c:pt idx="14">
                  <c:v>1.2866170407661166</c:v>
                </c:pt>
                <c:pt idx="15">
                  <c:v>0.86131767796510128</c:v>
                </c:pt>
                <c:pt idx="16">
                  <c:v>0.85626979923598079</c:v>
                </c:pt>
              </c:numCache>
            </c:numRef>
          </c:val>
        </c:ser>
        <c:ser>
          <c:idx val="1"/>
          <c:order val="1"/>
          <c:tx>
            <c:v>female</c:v>
          </c:tx>
          <c:spPr>
            <a:solidFill>
              <a:srgbClr val="FF00FF"/>
            </a:solidFill>
            <a:ln w="12700">
              <a:solidFill>
                <a:srgbClr val="000000"/>
              </a:solidFill>
              <a:prstDash val="solid"/>
            </a:ln>
          </c:spPr>
          <c:invertIfNegative val="0"/>
          <c:cat>
            <c:strRef>
              <c:f>'step3-ASMR'!$B$6:$B$22</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'step2-CDR'!$H$8:$H$24</c:f>
              <c:numCache>
                <c:formatCode>0.000</c:formatCode>
                <c:ptCount val="17"/>
                <c:pt idx="0">
                  <c:v>-9.4865825681842235</c:v>
                </c:pt>
                <c:pt idx="1">
                  <c:v>-9.3157829506732508</c:v>
                </c:pt>
                <c:pt idx="2">
                  <c:v>-9.2956657942188681</c:v>
                </c:pt>
                <c:pt idx="3">
                  <c:v>-9.1894739447678191</c:v>
                </c:pt>
                <c:pt idx="4">
                  <c:v>-8.7090426122341125</c:v>
                </c:pt>
                <c:pt idx="5">
                  <c:v>-8.2488189957015265</c:v>
                </c:pt>
                <c:pt idx="6">
                  <c:v>-7.6526870613090718</c:v>
                </c:pt>
                <c:pt idx="7">
                  <c:v>-6.9554302997236377</c:v>
                </c:pt>
                <c:pt idx="8">
                  <c:v>-6.9166276901252406</c:v>
                </c:pt>
                <c:pt idx="9">
                  <c:v>-6.0353970531578502</c:v>
                </c:pt>
                <c:pt idx="10">
                  <c:v>-4.997157723940175</c:v>
                </c:pt>
                <c:pt idx="11">
                  <c:v>-4.0758523313606592</c:v>
                </c:pt>
                <c:pt idx="12">
                  <c:v>-3.0098500325281266</c:v>
                </c:pt>
                <c:pt idx="13">
                  <c:v>-2.1244795305669086</c:v>
                </c:pt>
                <c:pt idx="14">
                  <c:v>-1.5807341377838493</c:v>
                </c:pt>
                <c:pt idx="15">
                  <c:v>-1.1268669389605368</c:v>
                </c:pt>
                <c:pt idx="16">
                  <c:v>-1.2795503347641453</c:v>
                </c:pt>
              </c:numCache>
            </c:numRef>
          </c:val>
        </c:ser>
        <c:dLbls>
          <c:showLegendKey val="0"/>
          <c:showVal val="0"/>
          <c:showCatName val="0"/>
          <c:showSerName val="0"/>
          <c:showPercent val="0"/>
          <c:showBubbleSize val="0"/>
        </c:dLbls>
        <c:gapWidth val="0"/>
        <c:overlap val="100"/>
        <c:axId val="158242688"/>
        <c:axId val="164117888"/>
      </c:barChart>
      <c:catAx>
        <c:axId val="158242688"/>
        <c:scaling>
          <c:orientation val="minMax"/>
        </c:scaling>
        <c:delete val="0"/>
        <c:axPos val="l"/>
        <c:title>
          <c:tx>
            <c:rich>
              <a:bodyPr/>
              <a:lstStyle/>
              <a:p>
                <a:pPr>
                  <a:defRPr sz="1150" b="1" i="0" u="none" strike="noStrike" baseline="0">
                    <a:solidFill>
                      <a:srgbClr val="000000"/>
                    </a:solidFill>
                    <a:latin typeface="Arial"/>
                    <a:ea typeface="Arial"/>
                    <a:cs typeface="Arial"/>
                  </a:defRPr>
                </a:pPr>
                <a:r>
                  <a:rPr lang="en-US"/>
                  <a:t>Age</a:t>
                </a:r>
              </a:p>
            </c:rich>
          </c:tx>
          <c:layout>
            <c:manualLayout>
              <c:xMode val="edge"/>
              <c:yMode val="edge"/>
              <c:x val="9.3283582089552231E-3"/>
              <c:y val="0.45238220222472192"/>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64117888"/>
        <c:crosses val="autoZero"/>
        <c:auto val="1"/>
        <c:lblAlgn val="ctr"/>
        <c:lblOffset val="100"/>
        <c:tickLblSkip val="2"/>
        <c:tickMarkSkip val="1"/>
        <c:noMultiLvlLbl val="0"/>
      </c:catAx>
      <c:valAx>
        <c:axId val="164117888"/>
        <c:scaling>
          <c:orientation val="minMax"/>
        </c:scaling>
        <c:delete val="0"/>
        <c:axPos val="b"/>
        <c:majorGridlines>
          <c:spPr>
            <a:ln w="3175">
              <a:solidFill>
                <a:srgbClr val="000000"/>
              </a:solidFill>
              <a:prstDash val="sysDash"/>
            </a:ln>
          </c:spPr>
        </c:majorGridlines>
        <c:title>
          <c:tx>
            <c:rich>
              <a:bodyPr/>
              <a:lstStyle/>
              <a:p>
                <a:pPr>
                  <a:defRPr sz="1150" b="1" i="0" u="none" strike="noStrike" baseline="0">
                    <a:solidFill>
                      <a:srgbClr val="000000"/>
                    </a:solidFill>
                    <a:latin typeface="Arial"/>
                    <a:ea typeface="Arial"/>
                    <a:cs typeface="Arial"/>
                  </a:defRPr>
                </a:pPr>
                <a:r>
                  <a:rPr lang="en-US"/>
                  <a:t>% of population</a:t>
                </a:r>
              </a:p>
            </c:rich>
          </c:tx>
          <c:layout>
            <c:manualLayout>
              <c:xMode val="edge"/>
              <c:yMode val="edge"/>
              <c:x val="0.43097014925373134"/>
              <c:y val="0.90476440444944384"/>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58242688"/>
        <c:crosses val="autoZero"/>
        <c:crossBetween val="between"/>
      </c:valAx>
      <c:spPr>
        <a:noFill/>
        <a:ln w="3175">
          <a:solidFill>
            <a:srgbClr val="000000"/>
          </a:solidFill>
          <a:prstDash val="solid"/>
        </a:ln>
      </c:spPr>
    </c:plotArea>
    <c:legend>
      <c:legendPos val="r"/>
      <c:layout>
        <c:manualLayout>
          <c:xMode val="edge"/>
          <c:yMode val="edge"/>
          <c:x val="0.80783582089552242"/>
          <c:y val="0.31250093738282714"/>
          <c:w val="0.125"/>
          <c:h val="0.14285745531808525"/>
        </c:manualLayout>
      </c:layout>
      <c:overlay val="0"/>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12700">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75" b="1" i="0" u="none" strike="noStrike" baseline="0">
                <a:solidFill>
                  <a:srgbClr val="000000"/>
                </a:solidFill>
                <a:latin typeface="Arial"/>
                <a:ea typeface="Arial"/>
                <a:cs typeface="Arial"/>
              </a:defRPr>
            </a:pPr>
            <a:r>
              <a:rPr lang="en-US"/>
              <a:t>Male</a:t>
            </a:r>
          </a:p>
        </c:rich>
      </c:tx>
      <c:layout>
        <c:manualLayout>
          <c:xMode val="edge"/>
          <c:yMode val="edge"/>
          <c:x val="0.46503496503496505"/>
          <c:y val="3.2345013477088951E-2"/>
        </c:manualLayout>
      </c:layout>
      <c:overlay val="0"/>
      <c:spPr>
        <a:noFill/>
        <a:ln w="25400">
          <a:noFill/>
        </a:ln>
      </c:spPr>
    </c:title>
    <c:autoTitleDeleted val="0"/>
    <c:plotArea>
      <c:layout>
        <c:manualLayout>
          <c:layoutTarget val="inner"/>
          <c:xMode val="edge"/>
          <c:yMode val="edge"/>
          <c:x val="8.9160839160839236E-2"/>
          <c:y val="0.18867924528301888"/>
          <c:w val="0.88811188811188813"/>
          <c:h val="0.66846361185983849"/>
        </c:manualLayout>
      </c:layout>
      <c:lineChart>
        <c:grouping val="standard"/>
        <c:varyColors val="0"/>
        <c:ser>
          <c:idx val="0"/>
          <c:order val="0"/>
          <c:tx>
            <c:v>group 1</c:v>
          </c:tx>
          <c:spPr>
            <a:ln w="25400">
              <a:solidFill>
                <a:srgbClr val="000080"/>
              </a:solidFill>
              <a:prstDash val="solid"/>
            </a:ln>
          </c:spPr>
          <c:marker>
            <c:symbol val="diamond"/>
            <c:size val="7"/>
            <c:spPr>
              <a:solidFill>
                <a:srgbClr val="000080"/>
              </a:solidFill>
              <a:ln>
                <a:solidFill>
                  <a:srgbClr val="000080"/>
                </a:solidFill>
                <a:prstDash val="solid"/>
              </a:ln>
            </c:spPr>
          </c:marker>
          <c:cat>
            <c:strRef>
              <c:f>'step6-dataGBD'!$F$4:$X$4</c:f>
              <c:strCache>
                <c:ptCount val="19"/>
                <c:pt idx="0">
                  <c:v>M00</c:v>
                </c:pt>
                <c:pt idx="1">
                  <c:v>M1-4</c:v>
                </c:pt>
                <c:pt idx="2">
                  <c:v>M05</c:v>
                </c:pt>
                <c:pt idx="3">
                  <c:v>M10</c:v>
                </c:pt>
                <c:pt idx="4">
                  <c:v>M15</c:v>
                </c:pt>
                <c:pt idx="5">
                  <c:v>M20</c:v>
                </c:pt>
                <c:pt idx="6">
                  <c:v>M25</c:v>
                </c:pt>
                <c:pt idx="7">
                  <c:v>M30</c:v>
                </c:pt>
                <c:pt idx="8">
                  <c:v>M35</c:v>
                </c:pt>
                <c:pt idx="9">
                  <c:v>M40</c:v>
                </c:pt>
                <c:pt idx="10">
                  <c:v>M45</c:v>
                </c:pt>
                <c:pt idx="11">
                  <c:v>M50</c:v>
                </c:pt>
                <c:pt idx="12">
                  <c:v>M55</c:v>
                </c:pt>
                <c:pt idx="13">
                  <c:v>M60</c:v>
                </c:pt>
                <c:pt idx="14">
                  <c:v>M65</c:v>
                </c:pt>
                <c:pt idx="15">
                  <c:v>M70</c:v>
                </c:pt>
                <c:pt idx="16">
                  <c:v>M75</c:v>
                </c:pt>
                <c:pt idx="17">
                  <c:v>M80</c:v>
                </c:pt>
                <c:pt idx="18">
                  <c:v>M85</c:v>
                </c:pt>
              </c:strCache>
            </c:strRef>
          </c:cat>
          <c:val>
            <c:numRef>
              <c:f>'step6-dataGBD'!$F$184:$X$184</c:f>
              <c:numCache>
                <c:formatCode>0.00</c:formatCode>
                <c:ptCount val="19"/>
                <c:pt idx="0">
                  <c:v>0.66806656420849964</c:v>
                </c:pt>
                <c:pt idx="1">
                  <c:v>0.30736563428023839</c:v>
                </c:pt>
                <c:pt idx="2">
                  <c:v>0.16215949587752823</c:v>
                </c:pt>
                <c:pt idx="3">
                  <c:v>8.0983645304742405E-2</c:v>
                </c:pt>
                <c:pt idx="4">
                  <c:v>3.9411925154410686E-2</c:v>
                </c:pt>
                <c:pt idx="5">
                  <c:v>4.8049614185949031E-2</c:v>
                </c:pt>
                <c:pt idx="6">
                  <c:v>6.6549686405299027E-2</c:v>
                </c:pt>
                <c:pt idx="7">
                  <c:v>9.5290544029968283E-2</c:v>
                </c:pt>
                <c:pt idx="8">
                  <c:v>0.10600379323170156</c:v>
                </c:pt>
                <c:pt idx="9">
                  <c:v>0.11260629956414112</c:v>
                </c:pt>
                <c:pt idx="10">
                  <c:v>0.10407246260172089</c:v>
                </c:pt>
                <c:pt idx="11">
                  <c:v>9.32870559228475E-2</c:v>
                </c:pt>
                <c:pt idx="12">
                  <c:v>7.7508961754088071E-2</c:v>
                </c:pt>
                <c:pt idx="13">
                  <c:v>6.5670179643447041E-2</c:v>
                </c:pt>
                <c:pt idx="14">
                  <c:v>5.8913954510262011E-2</c:v>
                </c:pt>
                <c:pt idx="15">
                  <c:v>5.9185527284908133E-2</c:v>
                </c:pt>
                <c:pt idx="16">
                  <c:v>5.9646394396250094E-2</c:v>
                </c:pt>
                <c:pt idx="17">
                  <c:v>6.92014082057021E-2</c:v>
                </c:pt>
                <c:pt idx="18">
                  <c:v>8.4879434713165308E-2</c:v>
                </c:pt>
              </c:numCache>
            </c:numRef>
          </c:val>
          <c:smooth val="0"/>
        </c:ser>
        <c:ser>
          <c:idx val="1"/>
          <c:order val="1"/>
          <c:tx>
            <c:v>group 2</c:v>
          </c:tx>
          <c:spPr>
            <a:ln w="25400">
              <a:solidFill>
                <a:srgbClr val="FF00FF"/>
              </a:solidFill>
              <a:prstDash val="solid"/>
            </a:ln>
          </c:spPr>
          <c:marker>
            <c:symbol val="square"/>
            <c:size val="7"/>
            <c:spPr>
              <a:solidFill>
                <a:srgbClr val="FF00FF"/>
              </a:solidFill>
              <a:ln>
                <a:solidFill>
                  <a:srgbClr val="FF00FF"/>
                </a:solidFill>
                <a:prstDash val="solid"/>
              </a:ln>
            </c:spPr>
          </c:marker>
          <c:cat>
            <c:strRef>
              <c:f>'step6-dataGBD'!$F$4:$X$4</c:f>
              <c:strCache>
                <c:ptCount val="19"/>
                <c:pt idx="0">
                  <c:v>M00</c:v>
                </c:pt>
                <c:pt idx="1">
                  <c:v>M1-4</c:v>
                </c:pt>
                <c:pt idx="2">
                  <c:v>M05</c:v>
                </c:pt>
                <c:pt idx="3">
                  <c:v>M10</c:v>
                </c:pt>
                <c:pt idx="4">
                  <c:v>M15</c:v>
                </c:pt>
                <c:pt idx="5">
                  <c:v>M20</c:v>
                </c:pt>
                <c:pt idx="6">
                  <c:v>M25</c:v>
                </c:pt>
                <c:pt idx="7">
                  <c:v>M30</c:v>
                </c:pt>
                <c:pt idx="8">
                  <c:v>M35</c:v>
                </c:pt>
                <c:pt idx="9">
                  <c:v>M40</c:v>
                </c:pt>
                <c:pt idx="10">
                  <c:v>M45</c:v>
                </c:pt>
                <c:pt idx="11">
                  <c:v>M50</c:v>
                </c:pt>
                <c:pt idx="12">
                  <c:v>M55</c:v>
                </c:pt>
                <c:pt idx="13">
                  <c:v>M60</c:v>
                </c:pt>
                <c:pt idx="14">
                  <c:v>M65</c:v>
                </c:pt>
                <c:pt idx="15">
                  <c:v>M70</c:v>
                </c:pt>
                <c:pt idx="16">
                  <c:v>M75</c:v>
                </c:pt>
                <c:pt idx="17">
                  <c:v>M80</c:v>
                </c:pt>
                <c:pt idx="18">
                  <c:v>M85</c:v>
                </c:pt>
              </c:strCache>
            </c:strRef>
          </c:cat>
          <c:val>
            <c:numRef>
              <c:f>'step6-dataGBD'!$F$185:$X$185</c:f>
              <c:numCache>
                <c:formatCode>0.00</c:formatCode>
                <c:ptCount val="19"/>
                <c:pt idx="0">
                  <c:v>0.29816833122882691</c:v>
                </c:pt>
                <c:pt idx="1">
                  <c:v>0.38863423720324319</c:v>
                </c:pt>
                <c:pt idx="2">
                  <c:v>0.46937923599760378</c:v>
                </c:pt>
                <c:pt idx="3">
                  <c:v>0.42420559032921545</c:v>
                </c:pt>
                <c:pt idx="4">
                  <c:v>0.14970372231693549</c:v>
                </c:pt>
                <c:pt idx="5">
                  <c:v>9.815925018483436E-2</c:v>
                </c:pt>
                <c:pt idx="6">
                  <c:v>9.8854422939515199E-2</c:v>
                </c:pt>
                <c:pt idx="7">
                  <c:v>0.14740560327903193</c:v>
                </c:pt>
                <c:pt idx="8">
                  <c:v>0.21666127026374268</c:v>
                </c:pt>
                <c:pt idx="9">
                  <c:v>0.32850298452826043</c:v>
                </c:pt>
                <c:pt idx="10">
                  <c:v>0.48193946295782802</c:v>
                </c:pt>
                <c:pt idx="11">
                  <c:v>0.6300351989663503</c:v>
                </c:pt>
                <c:pt idx="12">
                  <c:v>0.74248972732557994</c:v>
                </c:pt>
                <c:pt idx="13">
                  <c:v>0.83009034543228044</c:v>
                </c:pt>
                <c:pt idx="14">
                  <c:v>0.86377703872756773</c:v>
                </c:pt>
                <c:pt idx="15">
                  <c:v>0.88788275547581086</c:v>
                </c:pt>
                <c:pt idx="16">
                  <c:v>0.90148564544712606</c:v>
                </c:pt>
                <c:pt idx="17">
                  <c:v>0.90059681429058247</c:v>
                </c:pt>
                <c:pt idx="18">
                  <c:v>0.89186023767853617</c:v>
                </c:pt>
              </c:numCache>
            </c:numRef>
          </c:val>
          <c:smooth val="0"/>
        </c:ser>
        <c:ser>
          <c:idx val="2"/>
          <c:order val="2"/>
          <c:tx>
            <c:v>group 3</c:v>
          </c:tx>
          <c:spPr>
            <a:ln w="25400">
              <a:solidFill>
                <a:srgbClr val="000000"/>
              </a:solidFill>
              <a:prstDash val="sysDash"/>
            </a:ln>
          </c:spPr>
          <c:marker>
            <c:symbol val="none"/>
          </c:marker>
          <c:cat>
            <c:strRef>
              <c:f>'step6-dataGBD'!$F$4:$X$4</c:f>
              <c:strCache>
                <c:ptCount val="19"/>
                <c:pt idx="0">
                  <c:v>M00</c:v>
                </c:pt>
                <c:pt idx="1">
                  <c:v>M1-4</c:v>
                </c:pt>
                <c:pt idx="2">
                  <c:v>M05</c:v>
                </c:pt>
                <c:pt idx="3">
                  <c:v>M10</c:v>
                </c:pt>
                <c:pt idx="4">
                  <c:v>M15</c:v>
                </c:pt>
                <c:pt idx="5">
                  <c:v>M20</c:v>
                </c:pt>
                <c:pt idx="6">
                  <c:v>M25</c:v>
                </c:pt>
                <c:pt idx="7">
                  <c:v>M30</c:v>
                </c:pt>
                <c:pt idx="8">
                  <c:v>M35</c:v>
                </c:pt>
                <c:pt idx="9">
                  <c:v>M40</c:v>
                </c:pt>
                <c:pt idx="10">
                  <c:v>M45</c:v>
                </c:pt>
                <c:pt idx="11">
                  <c:v>M50</c:v>
                </c:pt>
                <c:pt idx="12">
                  <c:v>M55</c:v>
                </c:pt>
                <c:pt idx="13">
                  <c:v>M60</c:v>
                </c:pt>
                <c:pt idx="14">
                  <c:v>M65</c:v>
                </c:pt>
                <c:pt idx="15">
                  <c:v>M70</c:v>
                </c:pt>
                <c:pt idx="16">
                  <c:v>M75</c:v>
                </c:pt>
                <c:pt idx="17">
                  <c:v>M80</c:v>
                </c:pt>
                <c:pt idx="18">
                  <c:v>M85</c:v>
                </c:pt>
              </c:strCache>
            </c:strRef>
          </c:cat>
          <c:val>
            <c:numRef>
              <c:f>'step6-dataGBD'!$F$186:$X$186</c:f>
              <c:numCache>
                <c:formatCode>0.00</c:formatCode>
                <c:ptCount val="19"/>
                <c:pt idx="0">
                  <c:v>3.3765104562673356E-2</c:v>
                </c:pt>
                <c:pt idx="1">
                  <c:v>0.30400012851651842</c:v>
                </c:pt>
                <c:pt idx="2">
                  <c:v>0.36846126812486796</c:v>
                </c:pt>
                <c:pt idx="3">
                  <c:v>0.49481076436604216</c:v>
                </c:pt>
                <c:pt idx="4">
                  <c:v>0.81088435252865387</c:v>
                </c:pt>
                <c:pt idx="5">
                  <c:v>0.8537911356292166</c:v>
                </c:pt>
                <c:pt idx="6">
                  <c:v>0.8345958906551858</c:v>
                </c:pt>
                <c:pt idx="7">
                  <c:v>0.75730385269099987</c:v>
                </c:pt>
                <c:pt idx="8">
                  <c:v>0.67733493650455578</c:v>
                </c:pt>
                <c:pt idx="9">
                  <c:v>0.55889071590759842</c:v>
                </c:pt>
                <c:pt idx="10">
                  <c:v>0.4139880744404511</c:v>
                </c:pt>
                <c:pt idx="11">
                  <c:v>0.27667774511080223</c:v>
                </c:pt>
                <c:pt idx="12">
                  <c:v>0.18000131092033195</c:v>
                </c:pt>
                <c:pt idx="13">
                  <c:v>0.10423947492427252</c:v>
                </c:pt>
                <c:pt idx="14">
                  <c:v>7.7309006762170243E-2</c:v>
                </c:pt>
                <c:pt idx="15">
                  <c:v>5.2931717239280925E-2</c:v>
                </c:pt>
                <c:pt idx="16">
                  <c:v>3.8867960156624026E-2</c:v>
                </c:pt>
                <c:pt idx="17">
                  <c:v>3.0201777503715457E-2</c:v>
                </c:pt>
                <c:pt idx="18">
                  <c:v>2.3260327608298482E-2</c:v>
                </c:pt>
              </c:numCache>
            </c:numRef>
          </c:val>
          <c:smooth val="0"/>
        </c:ser>
        <c:dLbls>
          <c:showLegendKey val="0"/>
          <c:showVal val="0"/>
          <c:showCatName val="0"/>
          <c:showSerName val="0"/>
          <c:showPercent val="0"/>
          <c:showBubbleSize val="0"/>
        </c:dLbls>
        <c:marker val="1"/>
        <c:smooth val="0"/>
        <c:axId val="176489216"/>
        <c:axId val="176491136"/>
      </c:lineChart>
      <c:catAx>
        <c:axId val="176489216"/>
        <c:scaling>
          <c:orientation val="minMax"/>
        </c:scaling>
        <c:delete val="0"/>
        <c:axPos val="b"/>
        <c:title>
          <c:tx>
            <c:rich>
              <a:bodyPr/>
              <a:lstStyle/>
              <a:p>
                <a:pPr>
                  <a:defRPr sz="900" b="1" i="0" u="none" strike="noStrike" baseline="0">
                    <a:solidFill>
                      <a:srgbClr val="000000"/>
                    </a:solidFill>
                    <a:latin typeface="Arial"/>
                    <a:ea typeface="Arial"/>
                    <a:cs typeface="Arial"/>
                  </a:defRPr>
                </a:pPr>
                <a:r>
                  <a:rPr lang="en-US"/>
                  <a:t>age</a:t>
                </a:r>
              </a:p>
            </c:rich>
          </c:tx>
          <c:layout>
            <c:manualLayout>
              <c:xMode val="edge"/>
              <c:yMode val="edge"/>
              <c:x val="0.44279334838389955"/>
              <c:y val="0.9326145552560647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00" b="1" i="0" u="none" strike="noStrike" baseline="0">
                <a:solidFill>
                  <a:srgbClr val="000000"/>
                </a:solidFill>
                <a:latin typeface="Arial"/>
                <a:ea typeface="Arial"/>
                <a:cs typeface="Arial"/>
              </a:defRPr>
            </a:pPr>
            <a:endParaRPr lang="en-US"/>
          </a:p>
        </c:txPr>
        <c:crossAx val="176491136"/>
        <c:crosses val="autoZero"/>
        <c:auto val="1"/>
        <c:lblAlgn val="ctr"/>
        <c:lblOffset val="100"/>
        <c:tickLblSkip val="1"/>
        <c:tickMarkSkip val="1"/>
        <c:noMultiLvlLbl val="0"/>
      </c:catAx>
      <c:valAx>
        <c:axId val="176491136"/>
        <c:scaling>
          <c:orientation val="minMax"/>
          <c:max val="1"/>
        </c:scaling>
        <c:delete val="0"/>
        <c:axPos val="l"/>
        <c:majorGridlines>
          <c:spPr>
            <a:ln w="3175">
              <a:solidFill>
                <a:srgbClr val="000000"/>
              </a:solidFill>
              <a:prstDash val="sysDash"/>
            </a:ln>
          </c:spPr>
        </c:majorGridlines>
        <c:title>
          <c:tx>
            <c:rich>
              <a:bodyPr/>
              <a:lstStyle/>
              <a:p>
                <a:pPr>
                  <a:defRPr sz="825" b="1" i="0" u="none" strike="noStrike" baseline="0">
                    <a:solidFill>
                      <a:srgbClr val="000000"/>
                    </a:solidFill>
                    <a:latin typeface="Arial"/>
                    <a:ea typeface="Arial"/>
                    <a:cs typeface="Arial"/>
                  </a:defRPr>
                </a:pPr>
                <a:r>
                  <a:rPr lang="en-US"/>
                  <a:t>Proportion of total deaths</a:t>
                </a:r>
              </a:p>
            </c:rich>
          </c:tx>
          <c:layout>
            <c:manualLayout>
              <c:xMode val="edge"/>
              <c:yMode val="edge"/>
              <c:x val="8.7412587412587419E-3"/>
              <c:y val="0.37735849056603776"/>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76489216"/>
        <c:crosses val="autoZero"/>
        <c:crossBetween val="between"/>
        <c:majorUnit val="0.2"/>
        <c:minorUnit val="0.2"/>
      </c:valAx>
      <c:spPr>
        <a:noFill/>
        <a:ln w="25400">
          <a:noFill/>
        </a:ln>
      </c:spPr>
    </c:plotArea>
    <c:legend>
      <c:legendPos val="r"/>
      <c:layout>
        <c:manualLayout>
          <c:xMode val="edge"/>
          <c:yMode val="edge"/>
          <c:x val="0.80594405594405594"/>
          <c:y val="1.3477088948787063E-2"/>
          <c:w val="0.18181818181818177"/>
          <c:h val="0.14016172506738545"/>
        </c:manualLayout>
      </c:layout>
      <c:overlay val="0"/>
      <c:spPr>
        <a:solidFill>
          <a:srgbClr val="FFFFFF"/>
        </a:solidFill>
        <a:ln w="3175">
          <a:solidFill>
            <a:srgbClr val="000000"/>
          </a:solidFill>
          <a:prstDash val="solid"/>
        </a:ln>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525"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75" b="1" i="0" u="none" strike="noStrike" baseline="0">
                <a:solidFill>
                  <a:srgbClr val="000000"/>
                </a:solidFill>
                <a:latin typeface="Arial"/>
                <a:ea typeface="Arial"/>
                <a:cs typeface="Arial"/>
              </a:defRPr>
            </a:pPr>
            <a:r>
              <a:rPr lang="en-US"/>
              <a:t>Female</a:t>
            </a:r>
          </a:p>
        </c:rich>
      </c:tx>
      <c:layout>
        <c:manualLayout>
          <c:xMode val="edge"/>
          <c:yMode val="edge"/>
          <c:x val="0.44869565217391305"/>
          <c:y val="3.2258064516129031E-2"/>
        </c:manualLayout>
      </c:layout>
      <c:overlay val="0"/>
      <c:spPr>
        <a:noFill/>
        <a:ln w="25400">
          <a:noFill/>
        </a:ln>
      </c:spPr>
    </c:title>
    <c:autoTitleDeleted val="0"/>
    <c:plotArea>
      <c:layout>
        <c:manualLayout>
          <c:layoutTarget val="inner"/>
          <c:xMode val="edge"/>
          <c:yMode val="edge"/>
          <c:x val="6.4927536231884062E-2"/>
          <c:y val="2.6882284875680864E-2"/>
          <c:w val="0.8869565217391302"/>
          <c:h val="0.69086202868266078"/>
        </c:manualLayout>
      </c:layout>
      <c:lineChart>
        <c:grouping val="standard"/>
        <c:varyColors val="0"/>
        <c:ser>
          <c:idx val="0"/>
          <c:order val="0"/>
          <c:tx>
            <c:strRef>
              <c:f>'step7-group123'!$B$138</c:f>
              <c:strCache>
                <c:ptCount val="1"/>
                <c:pt idx="0">
                  <c:v>group 1</c:v>
                </c:pt>
              </c:strCache>
            </c:strRef>
          </c:tx>
          <c:spPr>
            <a:ln w="25400">
              <a:solidFill>
                <a:srgbClr val="000080"/>
              </a:solidFill>
              <a:prstDash val="solid"/>
            </a:ln>
          </c:spPr>
          <c:marker>
            <c:symbol val="diamond"/>
            <c:size val="7"/>
            <c:spPr>
              <a:solidFill>
                <a:srgbClr val="000080"/>
              </a:solidFill>
              <a:ln>
                <a:solidFill>
                  <a:srgbClr val="000080"/>
                </a:solidFill>
                <a:prstDash val="solid"/>
              </a:ln>
            </c:spPr>
          </c:marker>
          <c:cat>
            <c:strRef>
              <c:f>'step7-group123'!$V$134:$AM$134</c:f>
              <c:strCache>
                <c:ptCount val="18"/>
                <c:pt idx="0">
                  <c:v>F00</c:v>
                </c:pt>
                <c:pt idx="1">
                  <c:v>F05</c:v>
                </c:pt>
                <c:pt idx="2">
                  <c:v>F10</c:v>
                </c:pt>
                <c:pt idx="3">
                  <c:v>F15</c:v>
                </c:pt>
                <c:pt idx="4">
                  <c:v>F20</c:v>
                </c:pt>
                <c:pt idx="5">
                  <c:v>F25</c:v>
                </c:pt>
                <c:pt idx="6">
                  <c:v>F30</c:v>
                </c:pt>
                <c:pt idx="7">
                  <c:v>F35</c:v>
                </c:pt>
                <c:pt idx="8">
                  <c:v>F40</c:v>
                </c:pt>
                <c:pt idx="9">
                  <c:v>F45</c:v>
                </c:pt>
                <c:pt idx="10">
                  <c:v>F50</c:v>
                </c:pt>
                <c:pt idx="11">
                  <c:v>F55</c:v>
                </c:pt>
                <c:pt idx="12">
                  <c:v>F60</c:v>
                </c:pt>
                <c:pt idx="13">
                  <c:v>F65</c:v>
                </c:pt>
                <c:pt idx="14">
                  <c:v>F70</c:v>
                </c:pt>
                <c:pt idx="15">
                  <c:v>F75</c:v>
                </c:pt>
                <c:pt idx="16">
                  <c:v>F80</c:v>
                </c:pt>
                <c:pt idx="17">
                  <c:v>F85</c:v>
                </c:pt>
              </c:strCache>
            </c:strRef>
          </c:cat>
          <c:val>
            <c:numRef>
              <c:f>'step7-group123'!$V$138:$AM$138</c:f>
              <c:numCache>
                <c:formatCode>General</c:formatCode>
                <c:ptCount val="18"/>
                <c:pt idx="0">
                  <c:v>0.73279293472649132</c:v>
                </c:pt>
                <c:pt idx="1">
                  <c:v>0.35305164840025982</c:v>
                </c:pt>
                <c:pt idx="2">
                  <c:v>0.28581458495607837</c:v>
                </c:pt>
                <c:pt idx="3">
                  <c:v>0.26641994974070171</c:v>
                </c:pt>
                <c:pt idx="4">
                  <c:v>0.47746971406816041</c:v>
                </c:pt>
                <c:pt idx="5">
                  <c:v>0.58992206954557191</c:v>
                </c:pt>
                <c:pt idx="6">
                  <c:v>0.5960786109820968</c:v>
                </c:pt>
                <c:pt idx="7">
                  <c:v>0.50402375656013854</c:v>
                </c:pt>
                <c:pt idx="8">
                  <c:v>0.36925263649779549</c:v>
                </c:pt>
                <c:pt idx="9">
                  <c:v>0.24175499217784494</c:v>
                </c:pt>
                <c:pt idx="10">
                  <c:v>0.15548575897906444</c:v>
                </c:pt>
                <c:pt idx="11">
                  <c:v>0.10838349160290271</c:v>
                </c:pt>
                <c:pt idx="12">
                  <c:v>8.2950252959738929E-2</c:v>
                </c:pt>
                <c:pt idx="13">
                  <c:v>6.517650989285724E-2</c:v>
                </c:pt>
                <c:pt idx="14">
                  <c:v>5.2933015488298034E-2</c:v>
                </c:pt>
                <c:pt idx="15">
                  <c:v>5.3332043367570761E-2</c:v>
                </c:pt>
                <c:pt idx="16">
                  <c:v>5.4459534117781296E-2</c:v>
                </c:pt>
                <c:pt idx="17">
                  <c:v>8.8752764385961982E-2</c:v>
                </c:pt>
              </c:numCache>
            </c:numRef>
          </c:val>
          <c:smooth val="0"/>
        </c:ser>
        <c:ser>
          <c:idx val="1"/>
          <c:order val="1"/>
          <c:tx>
            <c:strRef>
              <c:f>'step7-group123'!$B$139</c:f>
              <c:strCache>
                <c:ptCount val="1"/>
                <c:pt idx="0">
                  <c:v>group 2</c:v>
                </c:pt>
              </c:strCache>
            </c:strRef>
          </c:tx>
          <c:spPr>
            <a:ln w="25400">
              <a:solidFill>
                <a:srgbClr val="FF00FF"/>
              </a:solidFill>
              <a:prstDash val="solid"/>
            </a:ln>
          </c:spPr>
          <c:marker>
            <c:symbol val="square"/>
            <c:size val="7"/>
            <c:spPr>
              <a:solidFill>
                <a:srgbClr val="FF00FF"/>
              </a:solidFill>
              <a:ln>
                <a:solidFill>
                  <a:srgbClr val="FF00FF"/>
                </a:solidFill>
                <a:prstDash val="solid"/>
              </a:ln>
            </c:spPr>
          </c:marker>
          <c:cat>
            <c:strRef>
              <c:f>'step7-group123'!$V$134:$AM$134</c:f>
              <c:strCache>
                <c:ptCount val="18"/>
                <c:pt idx="0">
                  <c:v>F00</c:v>
                </c:pt>
                <c:pt idx="1">
                  <c:v>F05</c:v>
                </c:pt>
                <c:pt idx="2">
                  <c:v>F10</c:v>
                </c:pt>
                <c:pt idx="3">
                  <c:v>F15</c:v>
                </c:pt>
                <c:pt idx="4">
                  <c:v>F20</c:v>
                </c:pt>
                <c:pt idx="5">
                  <c:v>F25</c:v>
                </c:pt>
                <c:pt idx="6">
                  <c:v>F30</c:v>
                </c:pt>
                <c:pt idx="7">
                  <c:v>F35</c:v>
                </c:pt>
                <c:pt idx="8">
                  <c:v>F40</c:v>
                </c:pt>
                <c:pt idx="9">
                  <c:v>F45</c:v>
                </c:pt>
                <c:pt idx="10">
                  <c:v>F50</c:v>
                </c:pt>
                <c:pt idx="11">
                  <c:v>F55</c:v>
                </c:pt>
                <c:pt idx="12">
                  <c:v>F60</c:v>
                </c:pt>
                <c:pt idx="13">
                  <c:v>F65</c:v>
                </c:pt>
                <c:pt idx="14">
                  <c:v>F70</c:v>
                </c:pt>
                <c:pt idx="15">
                  <c:v>F75</c:v>
                </c:pt>
                <c:pt idx="16">
                  <c:v>F80</c:v>
                </c:pt>
                <c:pt idx="17">
                  <c:v>F85</c:v>
                </c:pt>
              </c:strCache>
            </c:strRef>
          </c:cat>
          <c:val>
            <c:numRef>
              <c:f>'step7-group123'!$V$139:$AM$139</c:f>
              <c:numCache>
                <c:formatCode>General</c:formatCode>
                <c:ptCount val="18"/>
                <c:pt idx="0">
                  <c:v>0.2198790990482129</c:v>
                </c:pt>
                <c:pt idx="1">
                  <c:v>0.35720656808463574</c:v>
                </c:pt>
                <c:pt idx="2">
                  <c:v>0.40634701140341939</c:v>
                </c:pt>
                <c:pt idx="3">
                  <c:v>0.33724015687987147</c:v>
                </c:pt>
                <c:pt idx="4">
                  <c:v>0.24651210908815591</c:v>
                </c:pt>
                <c:pt idx="5">
                  <c:v>0.21626931925221229</c:v>
                </c:pt>
                <c:pt idx="6">
                  <c:v>0.25865584213955906</c:v>
                </c:pt>
                <c:pt idx="7">
                  <c:v>0.3683358469742315</c:v>
                </c:pt>
                <c:pt idx="8">
                  <c:v>0.51780192033279959</c:v>
                </c:pt>
                <c:pt idx="9">
                  <c:v>0.65981699132869021</c:v>
                </c:pt>
                <c:pt idx="10">
                  <c:v>0.76283939734950201</c:v>
                </c:pt>
                <c:pt idx="11">
                  <c:v>0.83104719528543169</c:v>
                </c:pt>
                <c:pt idx="12">
                  <c:v>0.87426749997806807</c:v>
                </c:pt>
                <c:pt idx="13">
                  <c:v>0.9016941131079852</c:v>
                </c:pt>
                <c:pt idx="14">
                  <c:v>0.92299935969328817</c:v>
                </c:pt>
                <c:pt idx="15">
                  <c:v>0.926573961270728</c:v>
                </c:pt>
                <c:pt idx="16">
                  <c:v>0.92807353040009111</c:v>
                </c:pt>
                <c:pt idx="17">
                  <c:v>0.89266788692499044</c:v>
                </c:pt>
              </c:numCache>
            </c:numRef>
          </c:val>
          <c:smooth val="0"/>
        </c:ser>
        <c:ser>
          <c:idx val="2"/>
          <c:order val="2"/>
          <c:tx>
            <c:strRef>
              <c:f>'step7-group123'!$B$140</c:f>
              <c:strCache>
                <c:ptCount val="1"/>
                <c:pt idx="0">
                  <c:v>group 3</c:v>
                </c:pt>
              </c:strCache>
            </c:strRef>
          </c:tx>
          <c:spPr>
            <a:ln w="25400">
              <a:solidFill>
                <a:srgbClr val="000000"/>
              </a:solidFill>
              <a:prstDash val="sysDash"/>
            </a:ln>
          </c:spPr>
          <c:marker>
            <c:symbol val="none"/>
          </c:marker>
          <c:cat>
            <c:strRef>
              <c:f>'step7-group123'!$V$134:$AM$134</c:f>
              <c:strCache>
                <c:ptCount val="18"/>
                <c:pt idx="0">
                  <c:v>F00</c:v>
                </c:pt>
                <c:pt idx="1">
                  <c:v>F05</c:v>
                </c:pt>
                <c:pt idx="2">
                  <c:v>F10</c:v>
                </c:pt>
                <c:pt idx="3">
                  <c:v>F15</c:v>
                </c:pt>
                <c:pt idx="4">
                  <c:v>F20</c:v>
                </c:pt>
                <c:pt idx="5">
                  <c:v>F25</c:v>
                </c:pt>
                <c:pt idx="6">
                  <c:v>F30</c:v>
                </c:pt>
                <c:pt idx="7">
                  <c:v>F35</c:v>
                </c:pt>
                <c:pt idx="8">
                  <c:v>F40</c:v>
                </c:pt>
                <c:pt idx="9">
                  <c:v>F45</c:v>
                </c:pt>
                <c:pt idx="10">
                  <c:v>F50</c:v>
                </c:pt>
                <c:pt idx="11">
                  <c:v>F55</c:v>
                </c:pt>
                <c:pt idx="12">
                  <c:v>F60</c:v>
                </c:pt>
                <c:pt idx="13">
                  <c:v>F65</c:v>
                </c:pt>
                <c:pt idx="14">
                  <c:v>F70</c:v>
                </c:pt>
                <c:pt idx="15">
                  <c:v>F75</c:v>
                </c:pt>
                <c:pt idx="16">
                  <c:v>F80</c:v>
                </c:pt>
                <c:pt idx="17">
                  <c:v>F85</c:v>
                </c:pt>
              </c:strCache>
            </c:strRef>
          </c:cat>
          <c:val>
            <c:numRef>
              <c:f>'step7-group123'!$V$140:$AM$140</c:f>
              <c:numCache>
                <c:formatCode>General</c:formatCode>
                <c:ptCount val="18"/>
                <c:pt idx="0">
                  <c:v>4.7327966225295864E-2</c:v>
                </c:pt>
                <c:pt idx="1">
                  <c:v>0.28974178351510443</c:v>
                </c:pt>
                <c:pt idx="2">
                  <c:v>0.30783840364050225</c:v>
                </c:pt>
                <c:pt idx="3">
                  <c:v>0.39633989337942682</c:v>
                </c:pt>
                <c:pt idx="4">
                  <c:v>0.27601817684368368</c:v>
                </c:pt>
                <c:pt idx="5">
                  <c:v>0.19380861120221587</c:v>
                </c:pt>
                <c:pt idx="6">
                  <c:v>0.14526554687834406</c:v>
                </c:pt>
                <c:pt idx="7">
                  <c:v>0.12764039646563005</c:v>
                </c:pt>
                <c:pt idx="8">
                  <c:v>0.11294544316940491</c:v>
                </c:pt>
                <c:pt idx="9">
                  <c:v>9.8428016493464804E-2</c:v>
                </c:pt>
                <c:pt idx="10">
                  <c:v>8.1674843671433475E-2</c:v>
                </c:pt>
                <c:pt idx="11">
                  <c:v>6.0569313111665572E-2</c:v>
                </c:pt>
                <c:pt idx="12">
                  <c:v>4.2782247062193024E-2</c:v>
                </c:pt>
                <c:pt idx="13">
                  <c:v>3.312937699915753E-2</c:v>
                </c:pt>
                <c:pt idx="14">
                  <c:v>2.4067624818413662E-2</c:v>
                </c:pt>
                <c:pt idx="15">
                  <c:v>2.0093995361701297E-2</c:v>
                </c:pt>
                <c:pt idx="16">
                  <c:v>1.7466935482127591E-2</c:v>
                </c:pt>
                <c:pt idx="17">
                  <c:v>1.8579348689047516E-2</c:v>
                </c:pt>
              </c:numCache>
            </c:numRef>
          </c:val>
          <c:smooth val="0"/>
        </c:ser>
        <c:dLbls>
          <c:showLegendKey val="0"/>
          <c:showVal val="0"/>
          <c:showCatName val="0"/>
          <c:showSerName val="0"/>
          <c:showPercent val="0"/>
          <c:showBubbleSize val="0"/>
        </c:dLbls>
        <c:marker val="1"/>
        <c:smooth val="0"/>
        <c:axId val="176553984"/>
        <c:axId val="176555904"/>
      </c:lineChart>
      <c:catAx>
        <c:axId val="176553984"/>
        <c:scaling>
          <c:orientation val="minMax"/>
        </c:scaling>
        <c:delete val="0"/>
        <c:axPos val="b"/>
        <c:title>
          <c:tx>
            <c:rich>
              <a:bodyPr/>
              <a:lstStyle/>
              <a:p>
                <a:pPr algn="l">
                  <a:defRPr sz="900" b="1" i="0" u="none" strike="noStrike" baseline="0">
                    <a:solidFill>
                      <a:srgbClr val="000000"/>
                    </a:solidFill>
                    <a:latin typeface="Arial"/>
                    <a:ea typeface="Arial"/>
                    <a:cs typeface="Arial"/>
                  </a:defRPr>
                </a:pPr>
                <a:r>
                  <a:rPr lang="en-US"/>
                  <a:t>age</a:t>
                </a:r>
              </a:p>
            </c:rich>
          </c:tx>
          <c:layout>
            <c:manualLayout>
              <c:xMode val="edge"/>
              <c:yMode val="edge"/>
              <c:x val="0.51073887937920803"/>
              <c:y val="0.9369915050941212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00" b="1" i="0" u="none" strike="noStrike" baseline="0">
                <a:solidFill>
                  <a:srgbClr val="000000"/>
                </a:solidFill>
                <a:latin typeface="Arial"/>
                <a:ea typeface="Arial"/>
                <a:cs typeface="Arial"/>
              </a:defRPr>
            </a:pPr>
            <a:endParaRPr lang="en-US"/>
          </a:p>
        </c:txPr>
        <c:crossAx val="176555904"/>
        <c:crosses val="autoZero"/>
        <c:auto val="1"/>
        <c:lblAlgn val="ctr"/>
        <c:lblOffset val="100"/>
        <c:tickLblSkip val="1"/>
        <c:tickMarkSkip val="1"/>
        <c:noMultiLvlLbl val="0"/>
      </c:catAx>
      <c:valAx>
        <c:axId val="176555904"/>
        <c:scaling>
          <c:orientation val="minMax"/>
          <c:max val="1"/>
        </c:scaling>
        <c:delete val="0"/>
        <c:axPos val="l"/>
        <c:majorGridlines>
          <c:spPr>
            <a:ln w="3175">
              <a:solidFill>
                <a:srgbClr val="000000"/>
              </a:solidFill>
              <a:prstDash val="sysDash"/>
            </a:ln>
          </c:spPr>
        </c:majorGridlines>
        <c:title>
          <c:tx>
            <c:rich>
              <a:bodyPr/>
              <a:lstStyle/>
              <a:p>
                <a:pPr>
                  <a:defRPr sz="900" b="1" i="0" u="none" strike="noStrike" baseline="0">
                    <a:solidFill>
                      <a:srgbClr val="000000"/>
                    </a:solidFill>
                    <a:latin typeface="Arial"/>
                    <a:ea typeface="Arial"/>
                    <a:cs typeface="Arial"/>
                  </a:defRPr>
                </a:pPr>
                <a:r>
                  <a:rPr lang="en-US"/>
                  <a:t>Proportion of total deaths</a:t>
                </a:r>
              </a:p>
            </c:rich>
          </c:tx>
          <c:layout>
            <c:manualLayout>
              <c:xMode val="edge"/>
              <c:yMode val="edge"/>
              <c:x val="8.6956521739130436E-3"/>
              <c:y val="0.38709790308469505"/>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76553984"/>
        <c:crosses val="autoZero"/>
        <c:crossBetween val="between"/>
        <c:majorUnit val="0.2"/>
        <c:minorUnit val="0.2"/>
      </c:valAx>
      <c:spPr>
        <a:noFill/>
        <a:ln w="25400">
          <a:noFill/>
        </a:ln>
      </c:spPr>
    </c:plotArea>
    <c:legend>
      <c:legendPos val="r"/>
      <c:layout>
        <c:manualLayout>
          <c:xMode val="edge"/>
          <c:yMode val="edge"/>
          <c:x val="0.80869565217391304"/>
          <c:y val="1.3440860215053764E-2"/>
          <c:w val="0.18086956521739128"/>
          <c:h val="0.13978522845934579"/>
        </c:manualLayout>
      </c:layout>
      <c:overlay val="0"/>
      <c:spPr>
        <a:solidFill>
          <a:srgbClr val="FFFFFF"/>
        </a:solidFill>
        <a:ln w="3175">
          <a:solidFill>
            <a:srgbClr val="000000"/>
          </a:solidFill>
          <a:prstDash val="solid"/>
        </a:ln>
      </c:spPr>
      <c:txPr>
        <a:bodyPr/>
        <a:lstStyle/>
        <a:p>
          <a:pPr>
            <a:defRPr sz="675" b="1"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3175">
      <a:solidFill>
        <a:srgbClr val="000000"/>
      </a:solidFill>
      <a:prstDash val="solid"/>
    </a:ln>
  </c:spPr>
  <c:txPr>
    <a:bodyPr/>
    <a:lstStyle/>
    <a:p>
      <a:pPr>
        <a:defRPr sz="1550"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50" b="1" i="0" u="none" strike="noStrike" baseline="0">
                <a:solidFill>
                  <a:srgbClr val="000000"/>
                </a:solidFill>
                <a:latin typeface="Arial"/>
                <a:ea typeface="Arial"/>
                <a:cs typeface="Arial"/>
              </a:defRPr>
            </a:pPr>
            <a:r>
              <a:rPr lang="en-US"/>
              <a:t>Female</a:t>
            </a:r>
          </a:p>
        </c:rich>
      </c:tx>
      <c:layout>
        <c:manualLayout>
          <c:xMode val="edge"/>
          <c:yMode val="edge"/>
          <c:x val="0.44502691090315277"/>
          <c:y val="2.4390243902439025E-2"/>
        </c:manualLayout>
      </c:layout>
      <c:overlay val="0"/>
      <c:spPr>
        <a:noFill/>
        <a:ln w="25400">
          <a:noFill/>
        </a:ln>
      </c:spPr>
    </c:title>
    <c:autoTitleDeleted val="0"/>
    <c:plotArea>
      <c:layout>
        <c:manualLayout>
          <c:layoutTarget val="inner"/>
          <c:xMode val="edge"/>
          <c:yMode val="edge"/>
          <c:x val="8.0279368931625211E-2"/>
          <c:y val="0.16531209061677099"/>
          <c:w val="0.90750590966184952"/>
          <c:h val="0.66395839673949042"/>
        </c:manualLayout>
      </c:layout>
      <c:lineChart>
        <c:grouping val="standard"/>
        <c:varyColors val="0"/>
        <c:ser>
          <c:idx val="0"/>
          <c:order val="0"/>
          <c:tx>
            <c:v>group 1</c:v>
          </c:tx>
          <c:spPr>
            <a:ln w="25400">
              <a:solidFill>
                <a:srgbClr val="000080"/>
              </a:solidFill>
              <a:prstDash val="solid"/>
            </a:ln>
          </c:spPr>
          <c:marker>
            <c:symbol val="diamond"/>
            <c:size val="7"/>
            <c:spPr>
              <a:solidFill>
                <a:srgbClr val="000080"/>
              </a:solidFill>
              <a:ln>
                <a:solidFill>
                  <a:srgbClr val="000080"/>
                </a:solidFill>
                <a:prstDash val="solid"/>
              </a:ln>
            </c:spPr>
          </c:marker>
          <c:cat>
            <c:strRef>
              <c:f>'step6-dataGBD'!$Z$4:$AR$4</c:f>
              <c:strCache>
                <c:ptCount val="19"/>
                <c:pt idx="0">
                  <c:v>F00</c:v>
                </c:pt>
                <c:pt idx="1">
                  <c:v>F1-4</c:v>
                </c:pt>
                <c:pt idx="2">
                  <c:v>F05</c:v>
                </c:pt>
                <c:pt idx="3">
                  <c:v>F10</c:v>
                </c:pt>
                <c:pt idx="4">
                  <c:v>F15</c:v>
                </c:pt>
                <c:pt idx="5">
                  <c:v>F20</c:v>
                </c:pt>
                <c:pt idx="6">
                  <c:v>F25</c:v>
                </c:pt>
                <c:pt idx="7">
                  <c:v>F30</c:v>
                </c:pt>
                <c:pt idx="8">
                  <c:v>F35</c:v>
                </c:pt>
                <c:pt idx="9">
                  <c:v>F40</c:v>
                </c:pt>
                <c:pt idx="10">
                  <c:v>F45</c:v>
                </c:pt>
                <c:pt idx="11">
                  <c:v>F50</c:v>
                </c:pt>
                <c:pt idx="12">
                  <c:v>F55</c:v>
                </c:pt>
                <c:pt idx="13">
                  <c:v>F60</c:v>
                </c:pt>
                <c:pt idx="14">
                  <c:v>F65</c:v>
                </c:pt>
                <c:pt idx="15">
                  <c:v>F70</c:v>
                </c:pt>
                <c:pt idx="16">
                  <c:v>F75</c:v>
                </c:pt>
                <c:pt idx="17">
                  <c:v>F80</c:v>
                </c:pt>
                <c:pt idx="18">
                  <c:v>F85</c:v>
                </c:pt>
              </c:strCache>
            </c:strRef>
          </c:cat>
          <c:val>
            <c:numRef>
              <c:f>'step6-dataGBD'!$Z$184:$AR$184</c:f>
              <c:numCache>
                <c:formatCode>0.00</c:formatCode>
                <c:ptCount val="19"/>
                <c:pt idx="0">
                  <c:v>0.6495265188482956</c:v>
                </c:pt>
                <c:pt idx="1">
                  <c:v>0.36178263841261726</c:v>
                </c:pt>
                <c:pt idx="2">
                  <c:v>0.19739931804425967</c:v>
                </c:pt>
                <c:pt idx="3">
                  <c:v>0.14685415779239799</c:v>
                </c:pt>
                <c:pt idx="4">
                  <c:v>0.15968840589302785</c:v>
                </c:pt>
                <c:pt idx="5">
                  <c:v>0.19721772677623675</c:v>
                </c:pt>
                <c:pt idx="6">
                  <c:v>0.24135847682314399</c:v>
                </c:pt>
                <c:pt idx="7">
                  <c:v>0.19525208155982951</c:v>
                </c:pt>
                <c:pt idx="8">
                  <c:v>0.1576576462170563</c:v>
                </c:pt>
                <c:pt idx="9">
                  <c:v>0.12974906727825936</c:v>
                </c:pt>
                <c:pt idx="10">
                  <c:v>7.6804782589813367E-2</c:v>
                </c:pt>
                <c:pt idx="11">
                  <c:v>6.4217094160099741E-2</c:v>
                </c:pt>
                <c:pt idx="12">
                  <c:v>5.0924036029241226E-2</c:v>
                </c:pt>
                <c:pt idx="13">
                  <c:v>4.9038068020579854E-2</c:v>
                </c:pt>
                <c:pt idx="14">
                  <c:v>4.7542931105215201E-2</c:v>
                </c:pt>
                <c:pt idx="15">
                  <c:v>5.7736146015843454E-2</c:v>
                </c:pt>
                <c:pt idx="16">
                  <c:v>6.0038187114418433E-2</c:v>
                </c:pt>
                <c:pt idx="17">
                  <c:v>7.0223253179976977E-2</c:v>
                </c:pt>
                <c:pt idx="18">
                  <c:v>8.523018241101217E-2</c:v>
                </c:pt>
              </c:numCache>
            </c:numRef>
          </c:val>
          <c:smooth val="0"/>
        </c:ser>
        <c:ser>
          <c:idx val="1"/>
          <c:order val="1"/>
          <c:tx>
            <c:v>group 2</c:v>
          </c:tx>
          <c:spPr>
            <a:ln w="38100">
              <a:solidFill>
                <a:srgbClr val="FF00FF"/>
              </a:solidFill>
              <a:prstDash val="solid"/>
            </a:ln>
          </c:spPr>
          <c:marker>
            <c:symbol val="square"/>
            <c:size val="7"/>
            <c:spPr>
              <a:solidFill>
                <a:srgbClr val="FF00FF"/>
              </a:solidFill>
              <a:ln>
                <a:solidFill>
                  <a:srgbClr val="FF00FF"/>
                </a:solidFill>
                <a:prstDash val="solid"/>
              </a:ln>
            </c:spPr>
          </c:marker>
          <c:cat>
            <c:strRef>
              <c:f>'step6-dataGBD'!$Z$4:$AR$4</c:f>
              <c:strCache>
                <c:ptCount val="19"/>
                <c:pt idx="0">
                  <c:v>F00</c:v>
                </c:pt>
                <c:pt idx="1">
                  <c:v>F1-4</c:v>
                </c:pt>
                <c:pt idx="2">
                  <c:v>F05</c:v>
                </c:pt>
                <c:pt idx="3">
                  <c:v>F10</c:v>
                </c:pt>
                <c:pt idx="4">
                  <c:v>F15</c:v>
                </c:pt>
                <c:pt idx="5">
                  <c:v>F20</c:v>
                </c:pt>
                <c:pt idx="6">
                  <c:v>F25</c:v>
                </c:pt>
                <c:pt idx="7">
                  <c:v>F30</c:v>
                </c:pt>
                <c:pt idx="8">
                  <c:v>F35</c:v>
                </c:pt>
                <c:pt idx="9">
                  <c:v>F40</c:v>
                </c:pt>
                <c:pt idx="10">
                  <c:v>F45</c:v>
                </c:pt>
                <c:pt idx="11">
                  <c:v>F50</c:v>
                </c:pt>
                <c:pt idx="12">
                  <c:v>F55</c:v>
                </c:pt>
                <c:pt idx="13">
                  <c:v>F60</c:v>
                </c:pt>
                <c:pt idx="14">
                  <c:v>F65</c:v>
                </c:pt>
                <c:pt idx="15">
                  <c:v>F70</c:v>
                </c:pt>
                <c:pt idx="16">
                  <c:v>F75</c:v>
                </c:pt>
                <c:pt idx="17">
                  <c:v>F80</c:v>
                </c:pt>
                <c:pt idx="18">
                  <c:v>F85</c:v>
                </c:pt>
              </c:strCache>
            </c:strRef>
          </c:cat>
          <c:val>
            <c:numRef>
              <c:f>'step6-dataGBD'!$Z$185:$AR$185</c:f>
              <c:numCache>
                <c:formatCode>0.00</c:formatCode>
                <c:ptCount val="19"/>
                <c:pt idx="0">
                  <c:v>0.31799999614112251</c:v>
                </c:pt>
                <c:pt idx="1">
                  <c:v>0.43050506159420238</c:v>
                </c:pt>
                <c:pt idx="2">
                  <c:v>0.55359024860300332</c:v>
                </c:pt>
                <c:pt idx="3">
                  <c:v>0.47625327890777935</c:v>
                </c:pt>
                <c:pt idx="4">
                  <c:v>0.36685558352128289</c:v>
                </c:pt>
                <c:pt idx="5">
                  <c:v>0.33758840411344065</c:v>
                </c:pt>
                <c:pt idx="6">
                  <c:v>0.379368647119045</c:v>
                </c:pt>
                <c:pt idx="7">
                  <c:v>0.52013046467514024</c:v>
                </c:pt>
                <c:pt idx="8">
                  <c:v>0.64839978931903031</c:v>
                </c:pt>
                <c:pt idx="9">
                  <c:v>0.72858153474073728</c:v>
                </c:pt>
                <c:pt idx="10">
                  <c:v>0.82761000678108942</c:v>
                </c:pt>
                <c:pt idx="11">
                  <c:v>0.87757746281347015</c:v>
                </c:pt>
                <c:pt idx="12">
                  <c:v>0.91017814925640794</c:v>
                </c:pt>
                <c:pt idx="13">
                  <c:v>0.92123071009209467</c:v>
                </c:pt>
                <c:pt idx="14">
                  <c:v>0.92783087344554394</c:v>
                </c:pt>
                <c:pt idx="15">
                  <c:v>0.92311533026715098</c:v>
                </c:pt>
                <c:pt idx="16">
                  <c:v>0.92381209169475154</c:v>
                </c:pt>
                <c:pt idx="17">
                  <c:v>0.91341245017308625</c:v>
                </c:pt>
                <c:pt idx="18">
                  <c:v>0.90037908084305363</c:v>
                </c:pt>
              </c:numCache>
            </c:numRef>
          </c:val>
          <c:smooth val="0"/>
        </c:ser>
        <c:ser>
          <c:idx val="2"/>
          <c:order val="2"/>
          <c:tx>
            <c:v>group 3</c:v>
          </c:tx>
          <c:spPr>
            <a:ln w="25400">
              <a:solidFill>
                <a:srgbClr val="000000"/>
              </a:solidFill>
              <a:prstDash val="sysDash"/>
            </a:ln>
          </c:spPr>
          <c:marker>
            <c:symbol val="none"/>
          </c:marker>
          <c:cat>
            <c:strRef>
              <c:f>'step6-dataGBD'!$Z$4:$AR$4</c:f>
              <c:strCache>
                <c:ptCount val="19"/>
                <c:pt idx="0">
                  <c:v>F00</c:v>
                </c:pt>
                <c:pt idx="1">
                  <c:v>F1-4</c:v>
                </c:pt>
                <c:pt idx="2">
                  <c:v>F05</c:v>
                </c:pt>
                <c:pt idx="3">
                  <c:v>F10</c:v>
                </c:pt>
                <c:pt idx="4">
                  <c:v>F15</c:v>
                </c:pt>
                <c:pt idx="5">
                  <c:v>F20</c:v>
                </c:pt>
                <c:pt idx="6">
                  <c:v>F25</c:v>
                </c:pt>
                <c:pt idx="7">
                  <c:v>F30</c:v>
                </c:pt>
                <c:pt idx="8">
                  <c:v>F35</c:v>
                </c:pt>
                <c:pt idx="9">
                  <c:v>F40</c:v>
                </c:pt>
                <c:pt idx="10">
                  <c:v>F45</c:v>
                </c:pt>
                <c:pt idx="11">
                  <c:v>F50</c:v>
                </c:pt>
                <c:pt idx="12">
                  <c:v>F55</c:v>
                </c:pt>
                <c:pt idx="13">
                  <c:v>F60</c:v>
                </c:pt>
                <c:pt idx="14">
                  <c:v>F65</c:v>
                </c:pt>
                <c:pt idx="15">
                  <c:v>F70</c:v>
                </c:pt>
                <c:pt idx="16">
                  <c:v>F75</c:v>
                </c:pt>
                <c:pt idx="17">
                  <c:v>F80</c:v>
                </c:pt>
                <c:pt idx="18">
                  <c:v>F85</c:v>
                </c:pt>
              </c:strCache>
            </c:strRef>
          </c:cat>
          <c:val>
            <c:numRef>
              <c:f>'step6-dataGBD'!$Z$186:$AR$186</c:f>
              <c:numCache>
                <c:formatCode>0.00</c:formatCode>
                <c:ptCount val="19"/>
                <c:pt idx="0">
                  <c:v>3.2473485010581719E-2</c:v>
                </c:pt>
                <c:pt idx="1">
                  <c:v>0.20771229999318036</c:v>
                </c:pt>
                <c:pt idx="2">
                  <c:v>0.24901043335273707</c:v>
                </c:pt>
                <c:pt idx="3">
                  <c:v>0.37689256329982257</c:v>
                </c:pt>
                <c:pt idx="4">
                  <c:v>0.47345601058568931</c:v>
                </c:pt>
                <c:pt idx="5">
                  <c:v>0.46519386911032251</c:v>
                </c:pt>
                <c:pt idx="6">
                  <c:v>0.3792728760578109</c:v>
                </c:pt>
                <c:pt idx="7">
                  <c:v>0.28461745376503023</c:v>
                </c:pt>
                <c:pt idx="8">
                  <c:v>0.19394256446391359</c:v>
                </c:pt>
                <c:pt idx="9">
                  <c:v>0.14166939798100342</c:v>
                </c:pt>
                <c:pt idx="10">
                  <c:v>9.5585210629097195E-2</c:v>
                </c:pt>
                <c:pt idx="11">
                  <c:v>5.8205443026429965E-2</c:v>
                </c:pt>
                <c:pt idx="12">
                  <c:v>3.8897814714350706E-2</c:v>
                </c:pt>
                <c:pt idx="13">
                  <c:v>2.9731221887325479E-2</c:v>
                </c:pt>
                <c:pt idx="14">
                  <c:v>2.4626195449240953E-2</c:v>
                </c:pt>
                <c:pt idx="15">
                  <c:v>1.9148523717005518E-2</c:v>
                </c:pt>
                <c:pt idx="16">
                  <c:v>1.6149721190829941E-2</c:v>
                </c:pt>
                <c:pt idx="17">
                  <c:v>1.6364296646936834E-2</c:v>
                </c:pt>
                <c:pt idx="18">
                  <c:v>1.439073674593425E-2</c:v>
                </c:pt>
              </c:numCache>
            </c:numRef>
          </c:val>
          <c:smooth val="0"/>
        </c:ser>
        <c:dLbls>
          <c:showLegendKey val="0"/>
          <c:showVal val="0"/>
          <c:showCatName val="0"/>
          <c:showSerName val="0"/>
          <c:showPercent val="0"/>
          <c:showBubbleSize val="0"/>
        </c:dLbls>
        <c:marker val="1"/>
        <c:smooth val="0"/>
        <c:axId val="176607232"/>
        <c:axId val="176609152"/>
      </c:lineChart>
      <c:catAx>
        <c:axId val="176607232"/>
        <c:scaling>
          <c:orientation val="minMax"/>
        </c:scaling>
        <c:delete val="0"/>
        <c:axPos val="b"/>
        <c:title>
          <c:tx>
            <c:rich>
              <a:bodyPr/>
              <a:lstStyle/>
              <a:p>
                <a:pPr>
                  <a:defRPr sz="900" b="1" i="0" u="none" strike="noStrike" baseline="0">
                    <a:solidFill>
                      <a:srgbClr val="000000"/>
                    </a:solidFill>
                    <a:latin typeface="Arial"/>
                    <a:ea typeface="Arial"/>
                    <a:cs typeface="Arial"/>
                  </a:defRPr>
                </a:pPr>
                <a:r>
                  <a:rPr lang="en-US"/>
                  <a:t>age</a:t>
                </a:r>
              </a:p>
            </c:rich>
          </c:tx>
          <c:layout>
            <c:manualLayout>
              <c:xMode val="edge"/>
              <c:yMode val="edge"/>
              <c:x val="0.50959951995529362"/>
              <c:y val="0.9159917205471267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00" b="1" i="0" u="none" strike="noStrike" baseline="0">
                <a:solidFill>
                  <a:srgbClr val="000000"/>
                </a:solidFill>
                <a:latin typeface="Arial"/>
                <a:ea typeface="Arial"/>
                <a:cs typeface="Arial"/>
              </a:defRPr>
            </a:pPr>
            <a:endParaRPr lang="en-US"/>
          </a:p>
        </c:txPr>
        <c:crossAx val="176609152"/>
        <c:crosses val="autoZero"/>
        <c:auto val="1"/>
        <c:lblAlgn val="ctr"/>
        <c:lblOffset val="100"/>
        <c:tickLblSkip val="1"/>
        <c:tickMarkSkip val="1"/>
        <c:noMultiLvlLbl val="0"/>
      </c:catAx>
      <c:valAx>
        <c:axId val="176609152"/>
        <c:scaling>
          <c:orientation val="minMax"/>
          <c:max val="1"/>
        </c:scaling>
        <c:delete val="0"/>
        <c:axPos val="l"/>
        <c:majorGridlines>
          <c:spPr>
            <a:ln w="3175">
              <a:solidFill>
                <a:srgbClr val="000000"/>
              </a:solidFill>
              <a:prstDash val="sysDash"/>
            </a:ln>
          </c:spPr>
        </c:majorGridlines>
        <c:title>
          <c:tx>
            <c:rich>
              <a:bodyPr/>
              <a:lstStyle/>
              <a:p>
                <a:pPr>
                  <a:defRPr sz="825" b="1" i="0" u="none" strike="noStrike" baseline="0">
                    <a:solidFill>
                      <a:srgbClr val="000000"/>
                    </a:solidFill>
                    <a:latin typeface="Arial"/>
                    <a:ea typeface="Arial"/>
                    <a:cs typeface="Arial"/>
                  </a:defRPr>
                </a:pPr>
                <a:r>
                  <a:rPr lang="en-US"/>
                  <a:t>Proportion of total deaths</a:t>
                </a:r>
              </a:p>
            </c:rich>
          </c:tx>
          <c:layout>
            <c:manualLayout>
              <c:xMode val="edge"/>
              <c:yMode val="edge"/>
              <c:x val="8.7260034904013961E-3"/>
              <c:y val="0.36856453918869897"/>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76607232"/>
        <c:crosses val="autoZero"/>
        <c:crossBetween val="between"/>
        <c:majorUnit val="0.2"/>
        <c:minorUnit val="0.2"/>
      </c:valAx>
      <c:spPr>
        <a:noFill/>
        <a:ln w="25400">
          <a:noFill/>
        </a:ln>
      </c:spPr>
    </c:plotArea>
    <c:legend>
      <c:legendPos val="r"/>
      <c:layout>
        <c:manualLayout>
          <c:xMode val="edge"/>
          <c:yMode val="edge"/>
          <c:x val="0.81850059318501411"/>
          <c:y val="1.3550135501355014E-2"/>
          <c:w val="0.17452043625436875"/>
          <c:h val="0.13279161243056001"/>
        </c:manualLayout>
      </c:layout>
      <c:overlay val="0"/>
      <c:spPr>
        <a:solidFill>
          <a:srgbClr val="FFFFFF"/>
        </a:solidFill>
        <a:ln w="3175">
          <a:solidFill>
            <a:srgbClr val="000000"/>
          </a:solidFill>
          <a:prstDash val="solid"/>
        </a:ln>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525"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sz="1600"/>
              <a:t>Ratio of non-communicable to communicable 
diseases by country income groupings</a:t>
            </a:r>
          </a:p>
        </c:rich>
      </c:tx>
      <c:layout>
        <c:manualLayout>
          <c:xMode val="edge"/>
          <c:yMode val="edge"/>
          <c:x val="0.15984425923367765"/>
          <c:y val="3.2338296821808166E-2"/>
        </c:manualLayout>
      </c:layout>
      <c:overlay val="0"/>
      <c:spPr>
        <a:noFill/>
        <a:ln w="25400">
          <a:noFill/>
        </a:ln>
      </c:spPr>
    </c:title>
    <c:autoTitleDeleted val="0"/>
    <c:plotArea>
      <c:layout>
        <c:manualLayout>
          <c:layoutTarget val="inner"/>
          <c:xMode val="edge"/>
          <c:yMode val="edge"/>
          <c:x val="0.16080408930365186"/>
          <c:y val="0.17992061443139279"/>
          <c:w val="0.80021143190434529"/>
          <c:h val="0.60366335355621525"/>
        </c:manualLayout>
      </c:layout>
      <c:barChart>
        <c:barDir val="col"/>
        <c:grouping val="clustered"/>
        <c:varyColors val="0"/>
        <c:ser>
          <c:idx val="0"/>
          <c:order val="0"/>
          <c:spPr>
            <a:solidFill>
              <a:srgbClr val="9999FF"/>
            </a:solidFill>
            <a:ln w="12700">
              <a:solidFill>
                <a:srgbClr val="000000"/>
              </a:solidFill>
              <a:prstDash val="solid"/>
            </a:ln>
          </c:spPr>
          <c:invertIfNegative val="0"/>
          <c:dPt>
            <c:idx val="0"/>
            <c:invertIfNegative val="0"/>
            <c:bubble3D val="0"/>
            <c:spPr>
              <a:solidFill>
                <a:srgbClr val="FF0000"/>
              </a:solidFill>
              <a:ln w="12700">
                <a:solidFill>
                  <a:srgbClr val="000000"/>
                </a:solidFill>
                <a:prstDash val="solid"/>
              </a:ln>
            </c:spPr>
          </c:dPt>
          <c:cat>
            <c:strRef>
              <c:f>'step9-ratioG2G1'!$C$9:$C$14</c:f>
              <c:strCache>
                <c:ptCount val="6"/>
                <c:pt idx="0">
                  <c:v>Colombia 2009</c:v>
                </c:pt>
                <c:pt idx="1">
                  <c:v>World</c:v>
                </c:pt>
                <c:pt idx="2">
                  <c:v>High income</c:v>
                </c:pt>
                <c:pt idx="3">
                  <c:v>Upper middle</c:v>
                </c:pt>
                <c:pt idx="4">
                  <c:v>Lower middle</c:v>
                </c:pt>
                <c:pt idx="5">
                  <c:v>Low income</c:v>
                </c:pt>
              </c:strCache>
            </c:strRef>
          </c:cat>
          <c:val>
            <c:numRef>
              <c:f>'step9-ratioG2G1'!$D$9:$D$14</c:f>
              <c:numCache>
                <c:formatCode>0.0</c:formatCode>
                <c:ptCount val="6"/>
                <c:pt idx="0">
                  <c:v>6.627976572728759</c:v>
                </c:pt>
                <c:pt idx="1">
                  <c:v>2.3099666397880241</c:v>
                </c:pt>
                <c:pt idx="2">
                  <c:v>13.123513663668671</c:v>
                </c:pt>
                <c:pt idx="3">
                  <c:v>4.7876673968006394</c:v>
                </c:pt>
                <c:pt idx="4">
                  <c:v>2.2769685713109156</c:v>
                </c:pt>
                <c:pt idx="5">
                  <c:v>0.57834521702530239</c:v>
                </c:pt>
              </c:numCache>
            </c:numRef>
          </c:val>
        </c:ser>
        <c:dLbls>
          <c:showLegendKey val="0"/>
          <c:showVal val="0"/>
          <c:showCatName val="0"/>
          <c:showSerName val="0"/>
          <c:showPercent val="0"/>
          <c:showBubbleSize val="0"/>
        </c:dLbls>
        <c:gapWidth val="150"/>
        <c:axId val="175675264"/>
        <c:axId val="175681536"/>
      </c:barChart>
      <c:catAx>
        <c:axId val="175675264"/>
        <c:scaling>
          <c:orientation val="minMax"/>
        </c:scaling>
        <c:delete val="0"/>
        <c:axPos val="b"/>
        <c:title>
          <c:tx>
            <c:rich>
              <a:bodyPr/>
              <a:lstStyle/>
              <a:p>
                <a:pPr>
                  <a:defRPr sz="2000" b="1" i="0" u="none" strike="noStrike" baseline="0">
                    <a:solidFill>
                      <a:srgbClr val="000000"/>
                    </a:solidFill>
                    <a:latin typeface="Arial"/>
                    <a:ea typeface="Arial"/>
                    <a:cs typeface="Arial"/>
                  </a:defRPr>
                </a:pPr>
                <a:r>
                  <a:rPr lang="en-US" sz="2000"/>
                  <a:t>income groupings</a:t>
                </a:r>
              </a:p>
            </c:rich>
          </c:tx>
          <c:layout>
            <c:manualLayout>
              <c:xMode val="edge"/>
              <c:yMode val="edge"/>
              <c:x val="0.41580840406645075"/>
              <c:y val="0.8955245445804421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75681536"/>
        <c:crosses val="autoZero"/>
        <c:auto val="1"/>
        <c:lblAlgn val="ctr"/>
        <c:lblOffset val="100"/>
        <c:tickLblSkip val="1"/>
        <c:tickMarkSkip val="1"/>
        <c:noMultiLvlLbl val="0"/>
      </c:catAx>
      <c:valAx>
        <c:axId val="175681536"/>
        <c:scaling>
          <c:orientation val="minMax"/>
        </c:scaling>
        <c:delete val="0"/>
        <c:axPos val="l"/>
        <c:majorGridlines>
          <c:spPr>
            <a:ln w="3175">
              <a:solidFill>
                <a:srgbClr val="000000"/>
              </a:solidFill>
              <a:prstDash val="sysDash"/>
            </a:ln>
          </c:spPr>
        </c:majorGridlines>
        <c:title>
          <c:tx>
            <c:rich>
              <a:bodyPr/>
              <a:lstStyle/>
              <a:p>
                <a:pPr>
                  <a:defRPr sz="1600" b="1" i="0" u="none" strike="noStrike" baseline="0">
                    <a:solidFill>
                      <a:srgbClr val="000000"/>
                    </a:solidFill>
                    <a:latin typeface="Arial"/>
                    <a:ea typeface="Arial"/>
                    <a:cs typeface="Arial"/>
                  </a:defRPr>
                </a:pPr>
                <a:r>
                  <a:rPr lang="en-US" sz="1600" dirty="0"/>
                  <a:t>Ratio of noncommunicable to communicable </a:t>
                </a:r>
              </a:p>
            </c:rich>
          </c:tx>
          <c:layout>
            <c:manualLayout>
              <c:xMode val="edge"/>
              <c:yMode val="edge"/>
              <c:x val="1.152862836589871E-2"/>
              <c:y val="0.12511294694720537"/>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175675264"/>
        <c:crosses val="autoZero"/>
        <c:crossBetween val="between"/>
        <c:majorUnit val="1"/>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25" b="1" i="0" u="none" strike="noStrike" baseline="0">
                <a:solidFill>
                  <a:srgbClr val="000000"/>
                </a:solidFill>
                <a:latin typeface="Arial"/>
                <a:ea typeface="Arial"/>
                <a:cs typeface="Arial"/>
              </a:defRPr>
            </a:pPr>
            <a:r>
              <a:rPr lang="en-US"/>
              <a:t>Population pyramid</a:t>
            </a:r>
          </a:p>
        </c:rich>
      </c:tx>
      <c:layout>
        <c:manualLayout>
          <c:xMode val="edge"/>
          <c:yMode val="edge"/>
          <c:x val="0.3712686567164179"/>
          <c:y val="3.5714285714285712E-2"/>
        </c:manualLayout>
      </c:layout>
      <c:overlay val="0"/>
      <c:spPr>
        <a:noFill/>
        <a:ln w="25400">
          <a:noFill/>
        </a:ln>
      </c:spPr>
    </c:title>
    <c:autoTitleDeleted val="0"/>
    <c:plotArea>
      <c:layout>
        <c:manualLayout>
          <c:layoutTarget val="inner"/>
          <c:xMode val="edge"/>
          <c:yMode val="edge"/>
          <c:x val="0.12126865671641797"/>
          <c:y val="0.13690515981084864"/>
          <c:w val="0.83395522388059751"/>
          <c:h val="0.72321638769643937"/>
        </c:manualLayout>
      </c:layout>
      <c:barChart>
        <c:barDir val="bar"/>
        <c:grouping val="stacked"/>
        <c:varyColors val="0"/>
        <c:ser>
          <c:idx val="0"/>
          <c:order val="0"/>
          <c:tx>
            <c:v>male</c:v>
          </c:tx>
          <c:spPr>
            <a:solidFill>
              <a:srgbClr val="0000FF"/>
            </a:solidFill>
            <a:ln w="12700">
              <a:solidFill>
                <a:srgbClr val="000000"/>
              </a:solidFill>
              <a:prstDash val="solid"/>
            </a:ln>
          </c:spPr>
          <c:invertIfNegative val="0"/>
          <c:cat>
            <c:strRef>
              <c:f>'step3-ASMR'!$B$6:$B$22</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'step2-CDR'!$G$8:$G$24</c:f>
              <c:numCache>
                <c:formatCode>0.000</c:formatCode>
                <c:ptCount val="17"/>
                <c:pt idx="0">
                  <c:v>10.216835325464874</c:v>
                </c:pt>
                <c:pt idx="1">
                  <c:v>10.018556963708956</c:v>
                </c:pt>
                <c:pt idx="2">
                  <c:v>9.9747997786055578</c:v>
                </c:pt>
                <c:pt idx="3">
                  <c:v>9.8000603786834937</c:v>
                </c:pt>
                <c:pt idx="4">
                  <c:v>9.1295071124789349</c:v>
                </c:pt>
                <c:pt idx="5">
                  <c:v>8.4316935205802555</c:v>
                </c:pt>
                <c:pt idx="6">
                  <c:v>7.601646872661072</c:v>
                </c:pt>
                <c:pt idx="7">
                  <c:v>6.7222743480246194</c:v>
                </c:pt>
                <c:pt idx="8">
                  <c:v>6.5874995470708466</c:v>
                </c:pt>
                <c:pt idx="9">
                  <c:v>5.677977743217169</c:v>
                </c:pt>
                <c:pt idx="10">
                  <c:v>4.6327997627586024</c:v>
                </c:pt>
                <c:pt idx="11">
                  <c:v>3.7121761868146024</c:v>
                </c:pt>
                <c:pt idx="12">
                  <c:v>2.6733280860322348</c:v>
                </c:pt>
                <c:pt idx="13">
                  <c:v>1.8166398559315824</c:v>
                </c:pt>
                <c:pt idx="14">
                  <c:v>1.2866170407661166</c:v>
                </c:pt>
                <c:pt idx="15">
                  <c:v>0.86131767796510128</c:v>
                </c:pt>
                <c:pt idx="16">
                  <c:v>0.85626979923598079</c:v>
                </c:pt>
              </c:numCache>
            </c:numRef>
          </c:val>
        </c:ser>
        <c:ser>
          <c:idx val="1"/>
          <c:order val="1"/>
          <c:tx>
            <c:v>female</c:v>
          </c:tx>
          <c:spPr>
            <a:solidFill>
              <a:srgbClr val="FF00FF"/>
            </a:solidFill>
            <a:ln w="12700">
              <a:solidFill>
                <a:srgbClr val="000000"/>
              </a:solidFill>
              <a:prstDash val="solid"/>
            </a:ln>
          </c:spPr>
          <c:invertIfNegative val="0"/>
          <c:cat>
            <c:strRef>
              <c:f>'step3-ASMR'!$B$6:$B$22</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'step2-CDR'!$H$8:$H$24</c:f>
              <c:numCache>
                <c:formatCode>0.000</c:formatCode>
                <c:ptCount val="17"/>
                <c:pt idx="0">
                  <c:v>-9.4865825681842235</c:v>
                </c:pt>
                <c:pt idx="1">
                  <c:v>-9.3157829506732508</c:v>
                </c:pt>
                <c:pt idx="2">
                  <c:v>-9.2956657942188681</c:v>
                </c:pt>
                <c:pt idx="3">
                  <c:v>-9.1894739447678191</c:v>
                </c:pt>
                <c:pt idx="4">
                  <c:v>-8.7090426122341125</c:v>
                </c:pt>
                <c:pt idx="5">
                  <c:v>-8.2488189957015265</c:v>
                </c:pt>
                <c:pt idx="6">
                  <c:v>-7.6526870613090718</c:v>
                </c:pt>
                <c:pt idx="7">
                  <c:v>-6.9554302997236377</c:v>
                </c:pt>
                <c:pt idx="8">
                  <c:v>-6.9166276901252406</c:v>
                </c:pt>
                <c:pt idx="9">
                  <c:v>-6.0353970531578502</c:v>
                </c:pt>
                <c:pt idx="10">
                  <c:v>-4.997157723940175</c:v>
                </c:pt>
                <c:pt idx="11">
                  <c:v>-4.0758523313606592</c:v>
                </c:pt>
                <c:pt idx="12">
                  <c:v>-3.0098500325281266</c:v>
                </c:pt>
                <c:pt idx="13">
                  <c:v>-2.1244795305669086</c:v>
                </c:pt>
                <c:pt idx="14">
                  <c:v>-1.5807341377838493</c:v>
                </c:pt>
                <c:pt idx="15">
                  <c:v>-1.1268669389605368</c:v>
                </c:pt>
                <c:pt idx="16">
                  <c:v>-1.2795503347641453</c:v>
                </c:pt>
              </c:numCache>
            </c:numRef>
          </c:val>
        </c:ser>
        <c:dLbls>
          <c:showLegendKey val="0"/>
          <c:showVal val="0"/>
          <c:showCatName val="0"/>
          <c:showSerName val="0"/>
          <c:showPercent val="0"/>
          <c:showBubbleSize val="0"/>
        </c:dLbls>
        <c:gapWidth val="0"/>
        <c:overlap val="100"/>
        <c:axId val="174747648"/>
        <c:axId val="174749568"/>
      </c:barChart>
      <c:catAx>
        <c:axId val="174747648"/>
        <c:scaling>
          <c:orientation val="minMax"/>
        </c:scaling>
        <c:delete val="0"/>
        <c:axPos val="l"/>
        <c:title>
          <c:tx>
            <c:rich>
              <a:bodyPr/>
              <a:lstStyle/>
              <a:p>
                <a:pPr>
                  <a:defRPr sz="1150" b="1" i="0" u="none" strike="noStrike" baseline="0">
                    <a:solidFill>
                      <a:srgbClr val="000000"/>
                    </a:solidFill>
                    <a:latin typeface="Arial"/>
                    <a:ea typeface="Arial"/>
                    <a:cs typeface="Arial"/>
                  </a:defRPr>
                </a:pPr>
                <a:r>
                  <a:rPr lang="en-US"/>
                  <a:t>Age</a:t>
                </a:r>
              </a:p>
            </c:rich>
          </c:tx>
          <c:layout>
            <c:manualLayout>
              <c:xMode val="edge"/>
              <c:yMode val="edge"/>
              <c:x val="9.3283582089552231E-3"/>
              <c:y val="0.45238220222472192"/>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74749568"/>
        <c:crosses val="autoZero"/>
        <c:auto val="1"/>
        <c:lblAlgn val="ctr"/>
        <c:lblOffset val="100"/>
        <c:tickLblSkip val="2"/>
        <c:tickMarkSkip val="1"/>
        <c:noMultiLvlLbl val="0"/>
      </c:catAx>
      <c:valAx>
        <c:axId val="174749568"/>
        <c:scaling>
          <c:orientation val="minMax"/>
        </c:scaling>
        <c:delete val="0"/>
        <c:axPos val="b"/>
        <c:majorGridlines>
          <c:spPr>
            <a:ln w="3175">
              <a:solidFill>
                <a:srgbClr val="000000"/>
              </a:solidFill>
              <a:prstDash val="sysDash"/>
            </a:ln>
          </c:spPr>
        </c:majorGridlines>
        <c:title>
          <c:tx>
            <c:rich>
              <a:bodyPr/>
              <a:lstStyle/>
              <a:p>
                <a:pPr>
                  <a:defRPr sz="1150" b="1" i="0" u="none" strike="noStrike" baseline="0">
                    <a:solidFill>
                      <a:srgbClr val="000000"/>
                    </a:solidFill>
                    <a:latin typeface="Arial"/>
                    <a:ea typeface="Arial"/>
                    <a:cs typeface="Arial"/>
                  </a:defRPr>
                </a:pPr>
                <a:r>
                  <a:rPr lang="en-US"/>
                  <a:t>% of population</a:t>
                </a:r>
              </a:p>
            </c:rich>
          </c:tx>
          <c:layout>
            <c:manualLayout>
              <c:xMode val="edge"/>
              <c:yMode val="edge"/>
              <c:x val="0.43097014925373134"/>
              <c:y val="0.90476440444944384"/>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74747648"/>
        <c:crosses val="autoZero"/>
        <c:crossBetween val="between"/>
      </c:valAx>
      <c:spPr>
        <a:noFill/>
        <a:ln w="3175">
          <a:solidFill>
            <a:srgbClr val="000000"/>
          </a:solidFill>
          <a:prstDash val="solid"/>
        </a:ln>
      </c:spPr>
    </c:plotArea>
    <c:legend>
      <c:legendPos val="r"/>
      <c:layout>
        <c:manualLayout>
          <c:xMode val="edge"/>
          <c:yMode val="edge"/>
          <c:x val="0.80783582089552242"/>
          <c:y val="0.31250093738282714"/>
          <c:w val="0.125"/>
          <c:h val="0.14285745531808525"/>
        </c:manualLayout>
      </c:layout>
      <c:overlay val="0"/>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12700">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25" b="1" i="0" u="none" strike="noStrike" baseline="0">
                <a:solidFill>
                  <a:srgbClr val="000000"/>
                </a:solidFill>
                <a:latin typeface="Arial"/>
                <a:ea typeface="Arial"/>
                <a:cs typeface="Arial"/>
              </a:defRPr>
            </a:pPr>
            <a:r>
              <a:rPr lang="en-US"/>
              <a:t>Age-specific mortality rates</a:t>
            </a:r>
          </a:p>
        </c:rich>
      </c:tx>
      <c:layout>
        <c:manualLayout>
          <c:xMode val="edge"/>
          <c:yMode val="edge"/>
          <c:x val="0.29004397177625524"/>
          <c:y val="3.3898305084745763E-2"/>
        </c:manualLayout>
      </c:layout>
      <c:overlay val="0"/>
      <c:spPr>
        <a:noFill/>
        <a:ln w="25400">
          <a:noFill/>
        </a:ln>
      </c:spPr>
    </c:title>
    <c:autoTitleDeleted val="0"/>
    <c:plotArea>
      <c:layout>
        <c:manualLayout>
          <c:layoutTarget val="inner"/>
          <c:xMode val="edge"/>
          <c:yMode val="edge"/>
          <c:x val="0.18491924555942135"/>
          <c:y val="0.1166165287031429"/>
          <c:w val="0.62121343431546439"/>
          <c:h val="0.66188174394867316"/>
        </c:manualLayout>
      </c:layout>
      <c:lineChart>
        <c:grouping val="standard"/>
        <c:varyColors val="0"/>
        <c:ser>
          <c:idx val="0"/>
          <c:order val="0"/>
          <c:tx>
            <c:v>males</c:v>
          </c:tx>
          <c:spPr>
            <a:ln w="38100">
              <a:solidFill>
                <a:srgbClr val="000080"/>
              </a:solidFill>
              <a:prstDash val="solid"/>
            </a:ln>
          </c:spPr>
          <c:marker>
            <c:symbol val="none"/>
          </c:marker>
          <c:cat>
            <c:strRef>
              <c:f>'step3-ASMR'!$B$6:$B$22</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'step3-ASMR'!$E$6:$E$22</c:f>
              <c:numCache>
                <c:formatCode>_ * #\ ###\ ###.0__\ ;</c:formatCode>
                <c:ptCount val="17"/>
                <c:pt idx="0">
                  <c:v>283.06386442682708</c:v>
                </c:pt>
                <c:pt idx="1">
                  <c:v>28.133083645020228</c:v>
                </c:pt>
                <c:pt idx="2">
                  <c:v>38.094609768903887</c:v>
                </c:pt>
                <c:pt idx="3">
                  <c:v>164.7888772339266</c:v>
                </c:pt>
                <c:pt idx="4">
                  <c:v>275.94045357156887</c:v>
                </c:pt>
                <c:pt idx="5">
                  <c:v>322.69245754470103</c:v>
                </c:pt>
                <c:pt idx="6">
                  <c:v>284.77457365916564</c:v>
                </c:pt>
                <c:pt idx="7">
                  <c:v>277.89934691208174</c:v>
                </c:pt>
                <c:pt idx="8">
                  <c:v>282.90471514159947</c:v>
                </c:pt>
                <c:pt idx="9">
                  <c:v>364.20833741019203</c:v>
                </c:pt>
                <c:pt idx="10">
                  <c:v>492.80206898655013</c:v>
                </c:pt>
                <c:pt idx="11">
                  <c:v>724.98431586421418</c:v>
                </c:pt>
                <c:pt idx="12">
                  <c:v>1133.5977889442129</c:v>
                </c:pt>
                <c:pt idx="13">
                  <c:v>2050.0115506135694</c:v>
                </c:pt>
                <c:pt idx="14">
                  <c:v>3456.283199284715</c:v>
                </c:pt>
                <c:pt idx="15">
                  <c:v>5907.9102185560032</c:v>
                </c:pt>
                <c:pt idx="16">
                  <c:v>12622.824551377023</c:v>
                </c:pt>
              </c:numCache>
            </c:numRef>
          </c:val>
          <c:smooth val="0"/>
        </c:ser>
        <c:ser>
          <c:idx val="1"/>
          <c:order val="1"/>
          <c:tx>
            <c:v>fenales</c:v>
          </c:tx>
          <c:spPr>
            <a:ln w="38100">
              <a:solidFill>
                <a:srgbClr val="FF00FF"/>
              </a:solidFill>
              <a:prstDash val="solid"/>
            </a:ln>
          </c:spPr>
          <c:marker>
            <c:symbol val="none"/>
          </c:marker>
          <c:cat>
            <c:strRef>
              <c:f>'step3-ASMR'!$B$6:$B$22</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'step3-ASMR'!$E$24:$E$40</c:f>
              <c:numCache>
                <c:formatCode>_ * #\ ###\ ###.0__\ ;</c:formatCode>
                <c:ptCount val="17"/>
                <c:pt idx="0">
                  <c:v>234.85058185835504</c:v>
                </c:pt>
                <c:pt idx="1">
                  <c:v>21.754144264380095</c:v>
                </c:pt>
                <c:pt idx="2">
                  <c:v>24.311385536101525</c:v>
                </c:pt>
                <c:pt idx="3">
                  <c:v>48.996560155885639</c:v>
                </c:pt>
                <c:pt idx="4">
                  <c:v>62.267557887753846</c:v>
                </c:pt>
                <c:pt idx="5">
                  <c:v>67.365527911417104</c:v>
                </c:pt>
                <c:pt idx="6">
                  <c:v>76.678628893956741</c:v>
                </c:pt>
                <c:pt idx="7">
                  <c:v>98.094949954679251</c:v>
                </c:pt>
                <c:pt idx="8">
                  <c:v>132.0059846494091</c:v>
                </c:pt>
                <c:pt idx="9">
                  <c:v>199.39206717495244</c:v>
                </c:pt>
                <c:pt idx="10">
                  <c:v>304.20146469849908</c:v>
                </c:pt>
                <c:pt idx="11">
                  <c:v>437.2086426412244</c:v>
                </c:pt>
                <c:pt idx="12">
                  <c:v>696.71306879030499</c:v>
                </c:pt>
                <c:pt idx="13">
                  <c:v>1283.4097406062767</c:v>
                </c:pt>
                <c:pt idx="14">
                  <c:v>2290.4556174574614</c:v>
                </c:pt>
                <c:pt idx="15">
                  <c:v>3905.5024883216438</c:v>
                </c:pt>
                <c:pt idx="16">
                  <c:v>9540.0269210846673</c:v>
                </c:pt>
              </c:numCache>
            </c:numRef>
          </c:val>
          <c:smooth val="0"/>
        </c:ser>
        <c:dLbls>
          <c:showLegendKey val="0"/>
          <c:showVal val="0"/>
          <c:showCatName val="0"/>
          <c:showSerName val="0"/>
          <c:showPercent val="0"/>
          <c:showBubbleSize val="0"/>
        </c:dLbls>
        <c:marker val="1"/>
        <c:smooth val="0"/>
        <c:axId val="175143168"/>
        <c:axId val="175153536"/>
      </c:lineChart>
      <c:catAx>
        <c:axId val="175143168"/>
        <c:scaling>
          <c:orientation val="minMax"/>
        </c:scaling>
        <c:delete val="0"/>
        <c:axPos val="b"/>
        <c:title>
          <c:tx>
            <c:rich>
              <a:bodyPr/>
              <a:lstStyle/>
              <a:p>
                <a:pPr>
                  <a:defRPr sz="850" b="1" i="0" u="none" strike="noStrike" baseline="0">
                    <a:solidFill>
                      <a:srgbClr val="000000"/>
                    </a:solidFill>
                    <a:latin typeface="Arial"/>
                    <a:ea typeface="Arial"/>
                    <a:cs typeface="Arial"/>
                  </a:defRPr>
                </a:pPr>
                <a:r>
                  <a:rPr lang="en-US"/>
                  <a:t>Age</a:t>
                </a:r>
              </a:p>
            </c:rich>
          </c:tx>
          <c:layout>
            <c:manualLayout>
              <c:xMode val="edge"/>
              <c:yMode val="edge"/>
              <c:x val="0.4632042971372764"/>
              <c:y val="0.9164698162729658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00" b="1" i="0" u="none" strike="noStrike" baseline="0">
                <a:solidFill>
                  <a:srgbClr val="000000"/>
                </a:solidFill>
                <a:latin typeface="Arial"/>
                <a:ea typeface="Arial"/>
                <a:cs typeface="Arial"/>
              </a:defRPr>
            </a:pPr>
            <a:endParaRPr lang="en-US"/>
          </a:p>
        </c:txPr>
        <c:crossAx val="175153536"/>
        <c:crosses val="autoZero"/>
        <c:auto val="1"/>
        <c:lblAlgn val="ctr"/>
        <c:lblOffset val="100"/>
        <c:tickLblSkip val="1"/>
        <c:tickMarkSkip val="1"/>
        <c:noMultiLvlLbl val="0"/>
      </c:catAx>
      <c:valAx>
        <c:axId val="175153536"/>
        <c:scaling>
          <c:orientation val="minMax"/>
        </c:scaling>
        <c:delete val="0"/>
        <c:axPos val="l"/>
        <c:majorGridlines>
          <c:spPr>
            <a:ln w="3175">
              <a:solidFill>
                <a:srgbClr val="000000"/>
              </a:solidFill>
              <a:prstDash val="sysDash"/>
            </a:ln>
          </c:spPr>
        </c:majorGridlines>
        <c:title>
          <c:tx>
            <c:rich>
              <a:bodyPr/>
              <a:lstStyle/>
              <a:p>
                <a:pPr>
                  <a:defRPr sz="800" b="1" i="0" u="none" strike="noStrike" baseline="0">
                    <a:solidFill>
                      <a:srgbClr val="000000"/>
                    </a:solidFill>
                    <a:latin typeface="Arial"/>
                    <a:ea typeface="Arial"/>
                    <a:cs typeface="Arial"/>
                  </a:defRPr>
                </a:pPr>
                <a:r>
                  <a:rPr lang="en-US"/>
                  <a:t>Mortality rate per 100 000 population</a:t>
                </a:r>
              </a:p>
            </c:rich>
          </c:tx>
          <c:layout>
            <c:manualLayout>
              <c:xMode val="edge"/>
              <c:yMode val="edge"/>
              <c:x val="2.2228895806628821E-2"/>
              <c:y val="0.1008264351571438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Arial"/>
                <a:ea typeface="Arial"/>
                <a:cs typeface="Arial"/>
              </a:defRPr>
            </a:pPr>
            <a:endParaRPr lang="en-US"/>
          </a:p>
        </c:txPr>
        <c:crossAx val="175143168"/>
        <c:crosses val="autoZero"/>
        <c:crossBetween val="between"/>
      </c:valAx>
      <c:spPr>
        <a:noFill/>
        <a:ln w="12700">
          <a:solidFill>
            <a:srgbClr val="808080"/>
          </a:solidFill>
          <a:prstDash val="solid"/>
        </a:ln>
      </c:spPr>
    </c:plotArea>
    <c:legend>
      <c:legendPos val="r"/>
      <c:layout>
        <c:manualLayout>
          <c:xMode val="edge"/>
          <c:yMode val="edge"/>
          <c:x val="0.82684164479440059"/>
          <c:y val="0.27966190666844615"/>
          <c:w val="0.15367988092397544"/>
          <c:h val="0.11299464685558375"/>
        </c:manualLayout>
      </c:layout>
      <c:overlay val="0"/>
      <c:spPr>
        <a:solidFill>
          <a:srgbClr val="FFFFFF"/>
        </a:solidFill>
        <a:ln w="3175">
          <a:solidFill>
            <a:srgbClr val="000000"/>
          </a:solidFill>
          <a:prstDash val="solid"/>
        </a:ln>
      </c:spPr>
      <c:txPr>
        <a:bodyPr/>
        <a:lstStyle/>
        <a:p>
          <a:pPr>
            <a:defRPr sz="715" b="0"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50" b="1" i="0" u="none" strike="noStrike" baseline="0">
                <a:solidFill>
                  <a:srgbClr val="000000"/>
                </a:solidFill>
                <a:latin typeface="Arial"/>
                <a:ea typeface="Arial"/>
                <a:cs typeface="Arial"/>
              </a:defRPr>
            </a:pPr>
            <a:r>
              <a:rPr lang="en-US" dirty="0"/>
              <a:t>Ratio of male to female age-specific </a:t>
            </a:r>
            <a:endParaRPr lang="en-US" dirty="0" smtClean="0"/>
          </a:p>
          <a:p>
            <a:pPr>
              <a:defRPr sz="1150" b="1" i="0" u="none" strike="noStrike" baseline="0">
                <a:solidFill>
                  <a:srgbClr val="000000"/>
                </a:solidFill>
                <a:latin typeface="Arial"/>
                <a:ea typeface="Arial"/>
                <a:cs typeface="Arial"/>
              </a:defRPr>
            </a:pPr>
            <a:r>
              <a:rPr lang="en-US" dirty="0" smtClean="0"/>
              <a:t>mortality </a:t>
            </a:r>
            <a:r>
              <a:rPr lang="en-US" dirty="0"/>
              <a:t>rates</a:t>
            </a:r>
          </a:p>
        </c:rich>
      </c:tx>
      <c:layout>
        <c:manualLayout>
          <c:xMode val="edge"/>
          <c:yMode val="edge"/>
          <c:x val="0.11066931742876077"/>
          <c:y val="3.3707865168539325E-2"/>
        </c:manualLayout>
      </c:layout>
      <c:overlay val="0"/>
      <c:spPr>
        <a:noFill/>
        <a:ln w="25400">
          <a:noFill/>
        </a:ln>
      </c:spPr>
    </c:title>
    <c:autoTitleDeleted val="0"/>
    <c:plotArea>
      <c:layout>
        <c:manualLayout>
          <c:layoutTarget val="inner"/>
          <c:xMode val="edge"/>
          <c:yMode val="edge"/>
          <c:x val="0.13320079522862818"/>
          <c:y val="0.15730337078651691"/>
          <c:w val="0.85685884691848946"/>
          <c:h val="0.57584269662921383"/>
        </c:manualLayout>
      </c:layout>
      <c:lineChart>
        <c:grouping val="standard"/>
        <c:varyColors val="0"/>
        <c:ser>
          <c:idx val="0"/>
          <c:order val="0"/>
          <c:tx>
            <c:v>Country</c:v>
          </c:tx>
          <c:spPr>
            <a:ln w="38100">
              <a:solidFill>
                <a:srgbClr val="008000"/>
              </a:solidFill>
              <a:prstDash val="solid"/>
            </a:ln>
          </c:spPr>
          <c:marker>
            <c:symbol val="none"/>
          </c:marker>
          <c:cat>
            <c:strRef>
              <c:f>'step3-ASMR'!$B$6:$B$22</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'step3-ASMR'!$F$6:$F$22</c:f>
              <c:numCache>
                <c:formatCode>_ * #,##0.0_ ;_ * \-#,##0.0_ ;_ * "-"??_ ;_ @_ </c:formatCode>
                <c:ptCount val="17"/>
                <c:pt idx="0">
                  <c:v>1.2052934346040958</c:v>
                </c:pt>
                <c:pt idx="1">
                  <c:v>1.2932286971675973</c:v>
                </c:pt>
                <c:pt idx="2">
                  <c:v>1.5669452369275612</c:v>
                </c:pt>
                <c:pt idx="3">
                  <c:v>3.363274415788382</c:v>
                </c:pt>
                <c:pt idx="4">
                  <c:v>4.4315284384364473</c:v>
                </c:pt>
                <c:pt idx="5">
                  <c:v>4.7901718809214753</c:v>
                </c:pt>
                <c:pt idx="6">
                  <c:v>3.7138714889255087</c:v>
                </c:pt>
                <c:pt idx="7">
                  <c:v>2.8329628287743023</c:v>
                </c:pt>
                <c:pt idx="8">
                  <c:v>2.1431203736175899</c:v>
                </c:pt>
                <c:pt idx="9">
                  <c:v>1.8265939190580984</c:v>
                </c:pt>
                <c:pt idx="10">
                  <c:v>1.6199858520568839</c:v>
                </c:pt>
                <c:pt idx="11">
                  <c:v>1.6582113095580773</c:v>
                </c:pt>
                <c:pt idx="12">
                  <c:v>1.6270654875363051</c:v>
                </c:pt>
                <c:pt idx="13">
                  <c:v>1.5973164966358706</c:v>
                </c:pt>
                <c:pt idx="14">
                  <c:v>1.5089937447124122</c:v>
                </c:pt>
                <c:pt idx="15">
                  <c:v>1.5127144935183172</c:v>
                </c:pt>
                <c:pt idx="16">
                  <c:v>1.323143493807023</c:v>
                </c:pt>
              </c:numCache>
            </c:numRef>
          </c:val>
          <c:smooth val="0"/>
        </c:ser>
        <c:ser>
          <c:idx val="1"/>
          <c:order val="1"/>
          <c:tx>
            <c:strRef>
              <c:f>'step3-ASMR'!$AG$5</c:f>
              <c:strCache>
                <c:ptCount val="1"/>
                <c:pt idx="0">
                  <c:v>World</c:v>
                </c:pt>
              </c:strCache>
            </c:strRef>
          </c:tx>
          <c:spPr>
            <a:ln w="25400">
              <a:solidFill>
                <a:srgbClr val="000000"/>
              </a:solidFill>
              <a:prstDash val="solid"/>
            </a:ln>
          </c:spPr>
          <c:marker>
            <c:symbol val="none"/>
          </c:marker>
          <c:val>
            <c:numRef>
              <c:f>'step3-ASMR'!$AG$7:$AG$23</c:f>
              <c:numCache>
                <c:formatCode>_ * #,##0.0_ ;_ * \-#,##0.0_ ;_ * "-"??_ ;_ @_ </c:formatCode>
                <c:ptCount val="17"/>
                <c:pt idx="0">
                  <c:v>1.0161278063269925</c:v>
                </c:pt>
                <c:pt idx="1">
                  <c:v>1.0190598106652451</c:v>
                </c:pt>
                <c:pt idx="2">
                  <c:v>1.0474836686830034</c:v>
                </c:pt>
                <c:pt idx="3">
                  <c:v>1.2715946980421338</c:v>
                </c:pt>
                <c:pt idx="4">
                  <c:v>1.3848623601997068</c:v>
                </c:pt>
                <c:pt idx="5">
                  <c:v>1.3333494373439734</c:v>
                </c:pt>
                <c:pt idx="6">
                  <c:v>1.3628450583697693</c:v>
                </c:pt>
                <c:pt idx="7">
                  <c:v>1.4796087003071288</c:v>
                </c:pt>
                <c:pt idx="8">
                  <c:v>1.6088553601191804</c:v>
                </c:pt>
                <c:pt idx="9">
                  <c:v>1.6897085763230788</c:v>
                </c:pt>
                <c:pt idx="10">
                  <c:v>1.7384592906934739</c:v>
                </c:pt>
                <c:pt idx="11">
                  <c:v>1.6852589048327795</c:v>
                </c:pt>
                <c:pt idx="12">
                  <c:v>1.6434726421833803</c:v>
                </c:pt>
                <c:pt idx="13">
                  <c:v>1.5625404059494969</c:v>
                </c:pt>
                <c:pt idx="14">
                  <c:v>1.4692993673988426</c:v>
                </c:pt>
                <c:pt idx="15">
                  <c:v>1.39245981885774</c:v>
                </c:pt>
                <c:pt idx="16">
                  <c:v>1.1841196816667645</c:v>
                </c:pt>
              </c:numCache>
            </c:numRef>
          </c:val>
          <c:smooth val="0"/>
        </c:ser>
        <c:dLbls>
          <c:showLegendKey val="0"/>
          <c:showVal val="0"/>
          <c:showCatName val="0"/>
          <c:showSerName val="0"/>
          <c:showPercent val="0"/>
          <c:showBubbleSize val="0"/>
        </c:dLbls>
        <c:marker val="1"/>
        <c:smooth val="0"/>
        <c:axId val="175547520"/>
        <c:axId val="175549440"/>
      </c:lineChart>
      <c:catAx>
        <c:axId val="175547520"/>
        <c:scaling>
          <c:orientation val="minMax"/>
        </c:scaling>
        <c:delete val="0"/>
        <c:axPos val="b"/>
        <c:title>
          <c:tx>
            <c:rich>
              <a:bodyPr/>
              <a:lstStyle/>
              <a:p>
                <a:pPr>
                  <a:defRPr sz="850" b="1" i="0" u="none" strike="noStrike" baseline="0">
                    <a:solidFill>
                      <a:srgbClr val="000000"/>
                    </a:solidFill>
                    <a:latin typeface="Arial"/>
                    <a:ea typeface="Arial"/>
                    <a:cs typeface="Arial"/>
                  </a:defRPr>
                </a:pPr>
                <a:r>
                  <a:rPr lang="en-US"/>
                  <a:t>Age</a:t>
                </a:r>
              </a:p>
            </c:rich>
          </c:tx>
          <c:layout>
            <c:manualLayout>
              <c:xMode val="edge"/>
              <c:yMode val="edge"/>
              <c:x val="0.53081510934393639"/>
              <c:y val="0.825842696629213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50" b="1" i="0" u="none" strike="noStrike" baseline="0">
                <a:solidFill>
                  <a:srgbClr val="000000"/>
                </a:solidFill>
                <a:latin typeface="Arial"/>
                <a:ea typeface="Arial"/>
                <a:cs typeface="Arial"/>
              </a:defRPr>
            </a:pPr>
            <a:endParaRPr lang="en-US"/>
          </a:p>
        </c:txPr>
        <c:crossAx val="175549440"/>
        <c:crosses val="autoZero"/>
        <c:auto val="1"/>
        <c:lblAlgn val="ctr"/>
        <c:lblOffset val="100"/>
        <c:tickLblSkip val="1"/>
        <c:tickMarkSkip val="1"/>
        <c:noMultiLvlLbl val="0"/>
      </c:catAx>
      <c:valAx>
        <c:axId val="175549440"/>
        <c:scaling>
          <c:orientation val="minMax"/>
        </c:scaling>
        <c:delete val="0"/>
        <c:axPos val="l"/>
        <c:majorGridlines>
          <c:spPr>
            <a:ln w="3175">
              <a:solidFill>
                <a:srgbClr val="000000"/>
              </a:solidFill>
              <a:prstDash val="sysDash"/>
            </a:ln>
          </c:spPr>
        </c:majorGridlines>
        <c:title>
          <c:tx>
            <c:rich>
              <a:bodyPr/>
              <a:lstStyle/>
              <a:p>
                <a:pPr>
                  <a:defRPr sz="975" b="1" i="0" u="none" strike="noStrike" baseline="0">
                    <a:solidFill>
                      <a:srgbClr val="000000"/>
                    </a:solidFill>
                    <a:latin typeface="Arial"/>
                    <a:ea typeface="Arial"/>
                    <a:cs typeface="Arial"/>
                  </a:defRPr>
                </a:pPr>
                <a:r>
                  <a:rPr lang="en-US"/>
                  <a:t>Ratio of male to female ASMR</a:t>
                </a:r>
              </a:p>
            </c:rich>
          </c:tx>
          <c:layout>
            <c:manualLayout>
              <c:xMode val="edge"/>
              <c:yMode val="edge"/>
              <c:x val="9.9403578528827041E-3"/>
              <c:y val="0.2303370786516854"/>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850" b="1" i="0" u="none" strike="noStrike" baseline="0">
                <a:solidFill>
                  <a:srgbClr val="000000"/>
                </a:solidFill>
                <a:latin typeface="Arial"/>
                <a:ea typeface="Arial"/>
                <a:cs typeface="Arial"/>
              </a:defRPr>
            </a:pPr>
            <a:endParaRPr lang="en-US"/>
          </a:p>
        </c:txPr>
        <c:crossAx val="175547520"/>
        <c:crosses val="autoZero"/>
        <c:crossBetween val="between"/>
      </c:valAx>
      <c:spPr>
        <a:noFill/>
        <a:ln w="12700">
          <a:solidFill>
            <a:srgbClr val="808080"/>
          </a:solidFill>
          <a:prstDash val="solid"/>
        </a:ln>
      </c:spPr>
    </c:plotArea>
    <c:legend>
      <c:legendPos val="r"/>
      <c:layout>
        <c:manualLayout>
          <c:xMode val="edge"/>
          <c:yMode val="edge"/>
          <c:x val="0.34194831013916499"/>
          <c:y val="0.9157303370786517"/>
          <c:w val="0.3200795228628231"/>
          <c:h val="5.6179775280898903E-2"/>
        </c:manualLayout>
      </c:layout>
      <c:overlay val="0"/>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Log of age-specific mortality rates</a:t>
            </a:r>
          </a:p>
        </c:rich>
      </c:tx>
      <c:layout>
        <c:manualLayout>
          <c:xMode val="edge"/>
          <c:yMode val="edge"/>
          <c:x val="0.32049533010574505"/>
          <c:y val="3.2787086900241014E-2"/>
        </c:manualLayout>
      </c:layout>
      <c:overlay val="0"/>
      <c:spPr>
        <a:noFill/>
        <a:ln w="25400">
          <a:noFill/>
        </a:ln>
      </c:spPr>
    </c:title>
    <c:autoTitleDeleted val="0"/>
    <c:plotArea>
      <c:layout>
        <c:manualLayout>
          <c:layoutTarget val="inner"/>
          <c:xMode val="edge"/>
          <c:yMode val="edge"/>
          <c:x val="0.11691892309397238"/>
          <c:y val="0.11748665227611717"/>
          <c:w val="0.86520003089539577"/>
          <c:h val="0.64207821592761682"/>
        </c:manualLayout>
      </c:layout>
      <c:lineChart>
        <c:grouping val="standard"/>
        <c:varyColors val="0"/>
        <c:ser>
          <c:idx val="0"/>
          <c:order val="0"/>
          <c:tx>
            <c:v>Country</c:v>
          </c:tx>
          <c:spPr>
            <a:ln w="38100">
              <a:solidFill>
                <a:srgbClr val="000080"/>
              </a:solidFill>
              <a:prstDash val="solid"/>
            </a:ln>
          </c:spPr>
          <c:marker>
            <c:symbol val="none"/>
          </c:marker>
          <c:cat>
            <c:strRef>
              <c:f>'step3-ASMR'!$B$5:$B$40</c:f>
              <c:strCache>
                <c:ptCount val="36"/>
                <c:pt idx="1">
                  <c:v>0-4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c:v>
                </c:pt>
                <c:pt idx="19">
                  <c:v>0-4</c:v>
                </c:pt>
                <c:pt idx="20">
                  <c:v>5-9</c:v>
                </c:pt>
                <c:pt idx="21">
                  <c:v>10-14</c:v>
                </c:pt>
                <c:pt idx="22">
                  <c:v>15-19</c:v>
                </c:pt>
                <c:pt idx="23">
                  <c:v>20-24</c:v>
                </c:pt>
                <c:pt idx="24">
                  <c:v>25-29</c:v>
                </c:pt>
                <c:pt idx="25">
                  <c:v>30-34</c:v>
                </c:pt>
                <c:pt idx="26">
                  <c:v>35-39</c:v>
                </c:pt>
                <c:pt idx="27">
                  <c:v>40-44</c:v>
                </c:pt>
                <c:pt idx="28">
                  <c:v>45-49</c:v>
                </c:pt>
                <c:pt idx="29">
                  <c:v>50-54</c:v>
                </c:pt>
                <c:pt idx="30">
                  <c:v>55-59</c:v>
                </c:pt>
                <c:pt idx="31">
                  <c:v>60-64</c:v>
                </c:pt>
                <c:pt idx="32">
                  <c:v>65-69</c:v>
                </c:pt>
                <c:pt idx="33">
                  <c:v>70-74</c:v>
                </c:pt>
                <c:pt idx="34">
                  <c:v>75-79</c:v>
                </c:pt>
                <c:pt idx="35">
                  <c:v>80+</c:v>
                </c:pt>
              </c:strCache>
            </c:strRef>
          </c:cat>
          <c:val>
            <c:numRef>
              <c:f>'step3-ASMR'!$E$5:$E$40</c:f>
              <c:numCache>
                <c:formatCode>_ * #\ ###\ ###.0__\ ;</c:formatCode>
                <c:ptCount val="36"/>
                <c:pt idx="1">
                  <c:v>283.06386442682708</c:v>
                </c:pt>
                <c:pt idx="2">
                  <c:v>28.133083645020228</c:v>
                </c:pt>
                <c:pt idx="3">
                  <c:v>38.094609768903887</c:v>
                </c:pt>
                <c:pt idx="4">
                  <c:v>164.7888772339266</c:v>
                </c:pt>
                <c:pt idx="5">
                  <c:v>275.94045357156887</c:v>
                </c:pt>
                <c:pt idx="6">
                  <c:v>322.69245754470103</c:v>
                </c:pt>
                <c:pt idx="7">
                  <c:v>284.77457365916564</c:v>
                </c:pt>
                <c:pt idx="8">
                  <c:v>277.89934691208174</c:v>
                </c:pt>
                <c:pt idx="9">
                  <c:v>282.90471514159947</c:v>
                </c:pt>
                <c:pt idx="10">
                  <c:v>364.20833741019203</c:v>
                </c:pt>
                <c:pt idx="11">
                  <c:v>492.80206898655013</c:v>
                </c:pt>
                <c:pt idx="12">
                  <c:v>724.98431586421418</c:v>
                </c:pt>
                <c:pt idx="13">
                  <c:v>1133.5977889442129</c:v>
                </c:pt>
                <c:pt idx="14">
                  <c:v>2050.0115506135694</c:v>
                </c:pt>
                <c:pt idx="15">
                  <c:v>3456.283199284715</c:v>
                </c:pt>
                <c:pt idx="16">
                  <c:v>5907.9102185560032</c:v>
                </c:pt>
                <c:pt idx="17">
                  <c:v>12622.824551377023</c:v>
                </c:pt>
                <c:pt idx="19">
                  <c:v>234.85058185835504</c:v>
                </c:pt>
                <c:pt idx="20">
                  <c:v>21.754144264380095</c:v>
                </c:pt>
                <c:pt idx="21">
                  <c:v>24.311385536101525</c:v>
                </c:pt>
                <c:pt idx="22">
                  <c:v>48.996560155885639</c:v>
                </c:pt>
                <c:pt idx="23">
                  <c:v>62.267557887753846</c:v>
                </c:pt>
                <c:pt idx="24">
                  <c:v>67.365527911417104</c:v>
                </c:pt>
                <c:pt idx="25">
                  <c:v>76.678628893956741</c:v>
                </c:pt>
                <c:pt idx="26">
                  <c:v>98.094949954679251</c:v>
                </c:pt>
                <c:pt idx="27">
                  <c:v>132.0059846494091</c:v>
                </c:pt>
                <c:pt idx="28">
                  <c:v>199.39206717495244</c:v>
                </c:pt>
                <c:pt idx="29">
                  <c:v>304.20146469849908</c:v>
                </c:pt>
                <c:pt idx="30">
                  <c:v>437.2086426412244</c:v>
                </c:pt>
                <c:pt idx="31">
                  <c:v>696.71306879030499</c:v>
                </c:pt>
                <c:pt idx="32">
                  <c:v>1283.4097406062767</c:v>
                </c:pt>
                <c:pt idx="33">
                  <c:v>2290.4556174574614</c:v>
                </c:pt>
                <c:pt idx="34">
                  <c:v>3905.5024883216438</c:v>
                </c:pt>
                <c:pt idx="35">
                  <c:v>9540.0269210846673</c:v>
                </c:pt>
              </c:numCache>
            </c:numRef>
          </c:val>
          <c:smooth val="0"/>
        </c:ser>
        <c:ser>
          <c:idx val="1"/>
          <c:order val="1"/>
          <c:tx>
            <c:strRef>
              <c:f>'step3-ASMR'!$Z$5</c:f>
              <c:strCache>
                <c:ptCount val="1"/>
                <c:pt idx="0">
                  <c:v>World</c:v>
                </c:pt>
              </c:strCache>
            </c:strRef>
          </c:tx>
          <c:spPr>
            <a:ln w="12700">
              <a:solidFill>
                <a:srgbClr val="FF00FF"/>
              </a:solidFill>
              <a:prstDash val="solid"/>
            </a:ln>
          </c:spPr>
          <c:marker>
            <c:symbol val="none"/>
          </c:marker>
          <c:cat>
            <c:strRef>
              <c:f>'step3-ASMR'!$B$5:$B$40</c:f>
              <c:strCache>
                <c:ptCount val="36"/>
                <c:pt idx="1">
                  <c:v>0-4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c:v>
                </c:pt>
                <c:pt idx="19">
                  <c:v>0-4</c:v>
                </c:pt>
                <c:pt idx="20">
                  <c:v>5-9</c:v>
                </c:pt>
                <c:pt idx="21">
                  <c:v>10-14</c:v>
                </c:pt>
                <c:pt idx="22">
                  <c:v>15-19</c:v>
                </c:pt>
                <c:pt idx="23">
                  <c:v>20-24</c:v>
                </c:pt>
                <c:pt idx="24">
                  <c:v>25-29</c:v>
                </c:pt>
                <c:pt idx="25">
                  <c:v>30-34</c:v>
                </c:pt>
                <c:pt idx="26">
                  <c:v>35-39</c:v>
                </c:pt>
                <c:pt idx="27">
                  <c:v>40-44</c:v>
                </c:pt>
                <c:pt idx="28">
                  <c:v>45-49</c:v>
                </c:pt>
                <c:pt idx="29">
                  <c:v>50-54</c:v>
                </c:pt>
                <c:pt idx="30">
                  <c:v>55-59</c:v>
                </c:pt>
                <c:pt idx="31">
                  <c:v>60-64</c:v>
                </c:pt>
                <c:pt idx="32">
                  <c:v>65-69</c:v>
                </c:pt>
                <c:pt idx="33">
                  <c:v>70-74</c:v>
                </c:pt>
                <c:pt idx="34">
                  <c:v>75-79</c:v>
                </c:pt>
                <c:pt idx="35">
                  <c:v>80+</c:v>
                </c:pt>
              </c:strCache>
            </c:strRef>
          </c:cat>
          <c:val>
            <c:numRef>
              <c:f>'step3-ASMR'!$Z$6:$Z$41</c:f>
              <c:numCache>
                <c:formatCode>_ * #,##0.0_ ;_ * \-#,##0.0_ ;_ * "-"??_ ;_ @_ </c:formatCode>
                <c:ptCount val="36"/>
                <c:pt idx="1">
                  <c:v>1278.6523941900746</c:v>
                </c:pt>
                <c:pt idx="2">
                  <c:v>116.15961779436476</c:v>
                </c:pt>
                <c:pt idx="3">
                  <c:v>81.398788095913091</c:v>
                </c:pt>
                <c:pt idx="4">
                  <c:v>135.8657750821435</c:v>
                </c:pt>
                <c:pt idx="5">
                  <c:v>207.30741226876231</c:v>
                </c:pt>
                <c:pt idx="6">
                  <c:v>247.24280115369473</c:v>
                </c:pt>
                <c:pt idx="7">
                  <c:v>302.22632191504363</c:v>
                </c:pt>
                <c:pt idx="8">
                  <c:v>363.95372435079827</c:v>
                </c:pt>
                <c:pt idx="9">
                  <c:v>470.67226973333931</c:v>
                </c:pt>
                <c:pt idx="10">
                  <c:v>663.29172687324876</c:v>
                </c:pt>
                <c:pt idx="11">
                  <c:v>974.67552369766133</c:v>
                </c:pt>
                <c:pt idx="12">
                  <c:v>1401.2208848273781</c:v>
                </c:pt>
                <c:pt idx="13">
                  <c:v>2080.2176778100275</c:v>
                </c:pt>
                <c:pt idx="14">
                  <c:v>3125.8363844670107</c:v>
                </c:pt>
                <c:pt idx="15">
                  <c:v>4778.476511103745</c:v>
                </c:pt>
                <c:pt idx="16">
                  <c:v>7172.1003990119316</c:v>
                </c:pt>
                <c:pt idx="17">
                  <c:v>13802.944952276406</c:v>
                </c:pt>
                <c:pt idx="19">
                  <c:v>1258.3578426143383</c:v>
                </c:pt>
                <c:pt idx="20">
                  <c:v>113.98704627409008</c:v>
                </c:pt>
                <c:pt idx="21">
                  <c:v>77.708885140190702</c:v>
                </c:pt>
                <c:pt idx="22">
                  <c:v>106.84676122929356</c:v>
                </c:pt>
                <c:pt idx="23">
                  <c:v>149.69531862998076</c:v>
                </c:pt>
                <c:pt idx="24">
                  <c:v>185.42986124192723</c:v>
                </c:pt>
                <c:pt idx="25">
                  <c:v>221.76132206588895</c:v>
                </c:pt>
                <c:pt idx="26">
                  <c:v>245.97971360620605</c:v>
                </c:pt>
                <c:pt idx="27">
                  <c:v>292.55101570999705</c:v>
                </c:pt>
                <c:pt idx="28">
                  <c:v>392.5480027547809</c:v>
                </c:pt>
                <c:pt idx="29">
                  <c:v>560.6547872103821</c:v>
                </c:pt>
                <c:pt idx="30">
                  <c:v>831.45733917152324</c:v>
                </c:pt>
                <c:pt idx="31">
                  <c:v>1265.7452423707061</c:v>
                </c:pt>
                <c:pt idx="32">
                  <c:v>2000.4835539389192</c:v>
                </c:pt>
                <c:pt idx="33">
                  <c:v>3252.2143663365664</c:v>
                </c:pt>
                <c:pt idx="34">
                  <c:v>5150.6695574852101</c:v>
                </c:pt>
                <c:pt idx="35">
                  <c:v>11656.71440647571</c:v>
                </c:pt>
              </c:numCache>
            </c:numRef>
          </c:val>
          <c:smooth val="0"/>
        </c:ser>
        <c:ser>
          <c:idx val="2"/>
          <c:order val="2"/>
          <c:tx>
            <c:strRef>
              <c:f>'step3-ASMR'!$AA$5</c:f>
              <c:strCache>
                <c:ptCount val="1"/>
                <c:pt idx="0">
                  <c:v>High income</c:v>
                </c:pt>
              </c:strCache>
            </c:strRef>
          </c:tx>
          <c:spPr>
            <a:ln w="12700">
              <a:pattFill prst="pct50">
                <a:fgClr>
                  <a:srgbClr val="FF0000"/>
                </a:fgClr>
                <a:bgClr>
                  <a:srgbClr val="FFFFFF"/>
                </a:bgClr>
              </a:pattFill>
              <a:prstDash val="solid"/>
            </a:ln>
          </c:spPr>
          <c:marker>
            <c:symbol val="none"/>
          </c:marker>
          <c:cat>
            <c:strRef>
              <c:f>'step3-ASMR'!$B$5:$B$40</c:f>
              <c:strCache>
                <c:ptCount val="36"/>
                <c:pt idx="1">
                  <c:v>0-4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c:v>
                </c:pt>
                <c:pt idx="19">
                  <c:v>0-4</c:v>
                </c:pt>
                <c:pt idx="20">
                  <c:v>5-9</c:v>
                </c:pt>
                <c:pt idx="21">
                  <c:v>10-14</c:v>
                </c:pt>
                <c:pt idx="22">
                  <c:v>15-19</c:v>
                </c:pt>
                <c:pt idx="23">
                  <c:v>20-24</c:v>
                </c:pt>
                <c:pt idx="24">
                  <c:v>25-29</c:v>
                </c:pt>
                <c:pt idx="25">
                  <c:v>30-34</c:v>
                </c:pt>
                <c:pt idx="26">
                  <c:v>35-39</c:v>
                </c:pt>
                <c:pt idx="27">
                  <c:v>40-44</c:v>
                </c:pt>
                <c:pt idx="28">
                  <c:v>45-49</c:v>
                </c:pt>
                <c:pt idx="29">
                  <c:v>50-54</c:v>
                </c:pt>
                <c:pt idx="30">
                  <c:v>55-59</c:v>
                </c:pt>
                <c:pt idx="31">
                  <c:v>60-64</c:v>
                </c:pt>
                <c:pt idx="32">
                  <c:v>65-69</c:v>
                </c:pt>
                <c:pt idx="33">
                  <c:v>70-74</c:v>
                </c:pt>
                <c:pt idx="34">
                  <c:v>75-79</c:v>
                </c:pt>
                <c:pt idx="35">
                  <c:v>80+</c:v>
                </c:pt>
              </c:strCache>
            </c:strRef>
          </c:cat>
          <c:val>
            <c:numRef>
              <c:f>'step3-ASMR'!$AA$6:$AA$41</c:f>
              <c:numCache>
                <c:formatCode>_ * #,##0.0_ ;_ * \-#,##0.0_ ;_ * "-"??_ ;_ @_ </c:formatCode>
                <c:ptCount val="36"/>
                <c:pt idx="1">
                  <c:v>149.55749722707554</c:v>
                </c:pt>
                <c:pt idx="2">
                  <c:v>14.293326669405356</c:v>
                </c:pt>
                <c:pt idx="3">
                  <c:v>16.74748646206514</c:v>
                </c:pt>
                <c:pt idx="4">
                  <c:v>60.770682875571993</c:v>
                </c:pt>
                <c:pt idx="5">
                  <c:v>95.312972706284</c:v>
                </c:pt>
                <c:pt idx="6">
                  <c:v>97.070567247576761</c:v>
                </c:pt>
                <c:pt idx="7">
                  <c:v>108.20780030505951</c:v>
                </c:pt>
                <c:pt idx="8">
                  <c:v>141.40073380856927</c:v>
                </c:pt>
                <c:pt idx="9">
                  <c:v>216.11455100244586</c:v>
                </c:pt>
                <c:pt idx="10">
                  <c:v>346.80135026894277</c:v>
                </c:pt>
                <c:pt idx="11">
                  <c:v>556.4128259880174</c:v>
                </c:pt>
                <c:pt idx="12">
                  <c:v>827.49239364870755</c:v>
                </c:pt>
                <c:pt idx="13">
                  <c:v>1197.3862858158031</c:v>
                </c:pt>
                <c:pt idx="14">
                  <c:v>1799.9480745990888</c:v>
                </c:pt>
                <c:pt idx="15">
                  <c:v>2813.7682459224848</c:v>
                </c:pt>
                <c:pt idx="16">
                  <c:v>4648.8549490341966</c:v>
                </c:pt>
                <c:pt idx="17">
                  <c:v>10977.504041387025</c:v>
                </c:pt>
                <c:pt idx="19">
                  <c:v>126.69899628572421</c:v>
                </c:pt>
                <c:pt idx="20">
                  <c:v>11.798992245549519</c:v>
                </c:pt>
                <c:pt idx="21">
                  <c:v>12.410001144192023</c:v>
                </c:pt>
                <c:pt idx="22">
                  <c:v>26.634132540536434</c:v>
                </c:pt>
                <c:pt idx="23">
                  <c:v>34.2559120166651</c:v>
                </c:pt>
                <c:pt idx="24">
                  <c:v>40.296873572830862</c:v>
                </c:pt>
                <c:pt idx="25">
                  <c:v>51.327787239402042</c:v>
                </c:pt>
                <c:pt idx="26">
                  <c:v>75.281694034902841</c:v>
                </c:pt>
                <c:pt idx="27">
                  <c:v>118.58701715768107</c:v>
                </c:pt>
                <c:pt idx="28">
                  <c:v>191.53815985804263</c:v>
                </c:pt>
                <c:pt idx="29">
                  <c:v>292.99413585831621</c:v>
                </c:pt>
                <c:pt idx="30">
                  <c:v>423.48499827032447</c:v>
                </c:pt>
                <c:pt idx="31">
                  <c:v>625.43699868651754</c:v>
                </c:pt>
                <c:pt idx="32">
                  <c:v>958.43569956975193</c:v>
                </c:pt>
                <c:pt idx="33">
                  <c:v>1556.5307303723071</c:v>
                </c:pt>
                <c:pt idx="34">
                  <c:v>2756.52524123391</c:v>
                </c:pt>
                <c:pt idx="35">
                  <c:v>9059.7101857115831</c:v>
                </c:pt>
              </c:numCache>
            </c:numRef>
          </c:val>
          <c:smooth val="0"/>
        </c:ser>
        <c:ser>
          <c:idx val="3"/>
          <c:order val="3"/>
          <c:tx>
            <c:strRef>
              <c:f>'step3-ASMR'!$AB$5</c:f>
              <c:strCache>
                <c:ptCount val="1"/>
                <c:pt idx="0">
                  <c:v>Upper middle</c:v>
                </c:pt>
              </c:strCache>
            </c:strRef>
          </c:tx>
          <c:spPr>
            <a:ln w="12700">
              <a:pattFill prst="pct75">
                <a:fgClr>
                  <a:srgbClr val="00FFFF"/>
                </a:fgClr>
                <a:bgClr>
                  <a:srgbClr val="FFFFFF"/>
                </a:bgClr>
              </a:pattFill>
              <a:prstDash val="solid"/>
            </a:ln>
          </c:spPr>
          <c:marker>
            <c:symbol val="none"/>
          </c:marker>
          <c:cat>
            <c:strRef>
              <c:f>'step3-ASMR'!$B$5:$B$40</c:f>
              <c:strCache>
                <c:ptCount val="36"/>
                <c:pt idx="1">
                  <c:v>0-4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c:v>
                </c:pt>
                <c:pt idx="19">
                  <c:v>0-4</c:v>
                </c:pt>
                <c:pt idx="20">
                  <c:v>5-9</c:v>
                </c:pt>
                <c:pt idx="21">
                  <c:v>10-14</c:v>
                </c:pt>
                <c:pt idx="22">
                  <c:v>15-19</c:v>
                </c:pt>
                <c:pt idx="23">
                  <c:v>20-24</c:v>
                </c:pt>
                <c:pt idx="24">
                  <c:v>25-29</c:v>
                </c:pt>
                <c:pt idx="25">
                  <c:v>30-34</c:v>
                </c:pt>
                <c:pt idx="26">
                  <c:v>35-39</c:v>
                </c:pt>
                <c:pt idx="27">
                  <c:v>40-44</c:v>
                </c:pt>
                <c:pt idx="28">
                  <c:v>45-49</c:v>
                </c:pt>
                <c:pt idx="29">
                  <c:v>50-54</c:v>
                </c:pt>
                <c:pt idx="30">
                  <c:v>55-59</c:v>
                </c:pt>
                <c:pt idx="31">
                  <c:v>60-64</c:v>
                </c:pt>
                <c:pt idx="32">
                  <c:v>65-69</c:v>
                </c:pt>
                <c:pt idx="33">
                  <c:v>70-74</c:v>
                </c:pt>
                <c:pt idx="34">
                  <c:v>75-79</c:v>
                </c:pt>
                <c:pt idx="35">
                  <c:v>80+</c:v>
                </c:pt>
              </c:strCache>
            </c:strRef>
          </c:cat>
          <c:val>
            <c:numRef>
              <c:f>'step3-ASMR'!$AB$6:$AB$41</c:f>
              <c:numCache>
                <c:formatCode>_ * #,##0.0_ ;_ * \-#,##0.0_ ;_ * "-"??_ ;_ @_ </c:formatCode>
                <c:ptCount val="36"/>
                <c:pt idx="1">
                  <c:v>506.79268234403435</c:v>
                </c:pt>
                <c:pt idx="2">
                  <c:v>41.410126291499587</c:v>
                </c:pt>
                <c:pt idx="3">
                  <c:v>45.348092621459081</c:v>
                </c:pt>
                <c:pt idx="4">
                  <c:v>134.82186461856134</c:v>
                </c:pt>
                <c:pt idx="5">
                  <c:v>213.94775155771273</c:v>
                </c:pt>
                <c:pt idx="6">
                  <c:v>268.44422075368766</c:v>
                </c:pt>
                <c:pt idx="7">
                  <c:v>345.4333139137488</c:v>
                </c:pt>
                <c:pt idx="8">
                  <c:v>414.55252563736258</c:v>
                </c:pt>
                <c:pt idx="9">
                  <c:v>542.82026510244714</c:v>
                </c:pt>
                <c:pt idx="10">
                  <c:v>765.45952700510429</c:v>
                </c:pt>
                <c:pt idx="11">
                  <c:v>1141.9163541110781</c:v>
                </c:pt>
                <c:pt idx="12">
                  <c:v>1636.9930554337955</c:v>
                </c:pt>
                <c:pt idx="13">
                  <c:v>2289.3100593017825</c:v>
                </c:pt>
                <c:pt idx="14">
                  <c:v>3322.2716545250732</c:v>
                </c:pt>
                <c:pt idx="15">
                  <c:v>5057.8692090336826</c:v>
                </c:pt>
                <c:pt idx="16">
                  <c:v>7524.9384758203769</c:v>
                </c:pt>
                <c:pt idx="17">
                  <c:v>13882.51495262014</c:v>
                </c:pt>
                <c:pt idx="19">
                  <c:v>401.29700267460925</c:v>
                </c:pt>
                <c:pt idx="20">
                  <c:v>36.027865806117632</c:v>
                </c:pt>
                <c:pt idx="21">
                  <c:v>33.681517034314119</c:v>
                </c:pt>
                <c:pt idx="22">
                  <c:v>60.215726284422367</c:v>
                </c:pt>
                <c:pt idx="23">
                  <c:v>107.78284655504019</c:v>
                </c:pt>
                <c:pt idx="24">
                  <c:v>174.6237521499306</c:v>
                </c:pt>
                <c:pt idx="25">
                  <c:v>211.11547989508881</c:v>
                </c:pt>
                <c:pt idx="26">
                  <c:v>219.29951237544859</c:v>
                </c:pt>
                <c:pt idx="27">
                  <c:v>253.94337970288143</c:v>
                </c:pt>
                <c:pt idx="28">
                  <c:v>363.10512424573199</c:v>
                </c:pt>
                <c:pt idx="29">
                  <c:v>540.95105100928765</c:v>
                </c:pt>
                <c:pt idx="30">
                  <c:v>799.78099787807651</c:v>
                </c:pt>
                <c:pt idx="31">
                  <c:v>1175.6031250831827</c:v>
                </c:pt>
                <c:pt idx="32">
                  <c:v>1853.2324649272998</c:v>
                </c:pt>
                <c:pt idx="33">
                  <c:v>3034.0206231852835</c:v>
                </c:pt>
                <c:pt idx="34">
                  <c:v>5230.8844169196454</c:v>
                </c:pt>
                <c:pt idx="35">
                  <c:v>12151.641863336989</c:v>
                </c:pt>
              </c:numCache>
            </c:numRef>
          </c:val>
          <c:smooth val="0"/>
        </c:ser>
        <c:ser>
          <c:idx val="4"/>
          <c:order val="4"/>
          <c:tx>
            <c:strRef>
              <c:f>'step3-ASMR'!$AC$5</c:f>
              <c:strCache>
                <c:ptCount val="1"/>
                <c:pt idx="0">
                  <c:v>Lower middle</c:v>
                </c:pt>
              </c:strCache>
            </c:strRef>
          </c:tx>
          <c:spPr>
            <a:ln w="12700">
              <a:pattFill prst="pct50">
                <a:fgClr>
                  <a:srgbClr val="00FF00"/>
                </a:fgClr>
                <a:bgClr>
                  <a:srgbClr val="FFFFFF"/>
                </a:bgClr>
              </a:pattFill>
              <a:prstDash val="solid"/>
            </a:ln>
          </c:spPr>
          <c:marker>
            <c:symbol val="none"/>
          </c:marker>
          <c:cat>
            <c:strRef>
              <c:f>'step3-ASMR'!$B$5:$B$40</c:f>
              <c:strCache>
                <c:ptCount val="36"/>
                <c:pt idx="1">
                  <c:v>0-4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c:v>
                </c:pt>
                <c:pt idx="19">
                  <c:v>0-4</c:v>
                </c:pt>
                <c:pt idx="20">
                  <c:v>5-9</c:v>
                </c:pt>
                <c:pt idx="21">
                  <c:v>10-14</c:v>
                </c:pt>
                <c:pt idx="22">
                  <c:v>15-19</c:v>
                </c:pt>
                <c:pt idx="23">
                  <c:v>20-24</c:v>
                </c:pt>
                <c:pt idx="24">
                  <c:v>25-29</c:v>
                </c:pt>
                <c:pt idx="25">
                  <c:v>30-34</c:v>
                </c:pt>
                <c:pt idx="26">
                  <c:v>35-39</c:v>
                </c:pt>
                <c:pt idx="27">
                  <c:v>40-44</c:v>
                </c:pt>
                <c:pt idx="28">
                  <c:v>45-49</c:v>
                </c:pt>
                <c:pt idx="29">
                  <c:v>50-54</c:v>
                </c:pt>
                <c:pt idx="30">
                  <c:v>55-59</c:v>
                </c:pt>
                <c:pt idx="31">
                  <c:v>60-64</c:v>
                </c:pt>
                <c:pt idx="32">
                  <c:v>65-69</c:v>
                </c:pt>
                <c:pt idx="33">
                  <c:v>70-74</c:v>
                </c:pt>
                <c:pt idx="34">
                  <c:v>75-79</c:v>
                </c:pt>
                <c:pt idx="35">
                  <c:v>80+</c:v>
                </c:pt>
              </c:strCache>
            </c:strRef>
          </c:cat>
          <c:val>
            <c:numRef>
              <c:f>'step3-ASMR'!$AC$6:$AC$41</c:f>
              <c:numCache>
                <c:formatCode>_ * #,##0.0_ ;_ * \-#,##0.0_ ;_ * "-"??_ ;_ @_ </c:formatCode>
                <c:ptCount val="36"/>
                <c:pt idx="1">
                  <c:v>1167.9397857395229</c:v>
                </c:pt>
                <c:pt idx="2">
                  <c:v>109.6185400578815</c:v>
                </c:pt>
                <c:pt idx="3">
                  <c:v>78.275206734158544</c:v>
                </c:pt>
                <c:pt idx="4">
                  <c:v>132.96489745007503</c:v>
                </c:pt>
                <c:pt idx="5">
                  <c:v>191.94807370615032</c:v>
                </c:pt>
                <c:pt idx="6">
                  <c:v>226.7575939450241</c:v>
                </c:pt>
                <c:pt idx="7">
                  <c:v>276.00739415173888</c:v>
                </c:pt>
                <c:pt idx="8">
                  <c:v>337.32359808233139</c:v>
                </c:pt>
                <c:pt idx="9">
                  <c:v>446.18662041552165</c:v>
                </c:pt>
                <c:pt idx="10">
                  <c:v>655.15460300143093</c:v>
                </c:pt>
                <c:pt idx="11">
                  <c:v>990.32391324399805</c:v>
                </c:pt>
                <c:pt idx="12">
                  <c:v>1451.8486765691487</c:v>
                </c:pt>
                <c:pt idx="13">
                  <c:v>2317.3521742832299</c:v>
                </c:pt>
                <c:pt idx="14">
                  <c:v>3572.3419027414834</c:v>
                </c:pt>
                <c:pt idx="15">
                  <c:v>5567.82134678888</c:v>
                </c:pt>
                <c:pt idx="16">
                  <c:v>8447.8068816119139</c:v>
                </c:pt>
                <c:pt idx="17">
                  <c:v>16244.319054138992</c:v>
                </c:pt>
                <c:pt idx="19">
                  <c:v>1239.7557405012233</c:v>
                </c:pt>
                <c:pt idx="20">
                  <c:v>113.4979410478516</c:v>
                </c:pt>
                <c:pt idx="21">
                  <c:v>77.659276877528995</c:v>
                </c:pt>
                <c:pt idx="22">
                  <c:v>109.92951104384397</c:v>
                </c:pt>
                <c:pt idx="23">
                  <c:v>145.23298964256355</c:v>
                </c:pt>
                <c:pt idx="24">
                  <c:v>165.86580375897742</c:v>
                </c:pt>
                <c:pt idx="25">
                  <c:v>196.80240187992817</c:v>
                </c:pt>
                <c:pt idx="26">
                  <c:v>224.95192306910587</c:v>
                </c:pt>
                <c:pt idx="27">
                  <c:v>282.94821697575935</c:v>
                </c:pt>
                <c:pt idx="28">
                  <c:v>398.1560787152759</c:v>
                </c:pt>
                <c:pt idx="29">
                  <c:v>588.30664670213832</c:v>
                </c:pt>
                <c:pt idx="30">
                  <c:v>909.60332573480684</c:v>
                </c:pt>
                <c:pt idx="31">
                  <c:v>1502.8247606602069</c:v>
                </c:pt>
                <c:pt idx="32">
                  <c:v>2428.358109423737</c:v>
                </c:pt>
                <c:pt idx="33">
                  <c:v>4111.5423593789965</c:v>
                </c:pt>
                <c:pt idx="34">
                  <c:v>6584.9548153842034</c:v>
                </c:pt>
                <c:pt idx="35">
                  <c:v>14619.978424474761</c:v>
                </c:pt>
              </c:numCache>
            </c:numRef>
          </c:val>
          <c:smooth val="0"/>
        </c:ser>
        <c:ser>
          <c:idx val="5"/>
          <c:order val="5"/>
          <c:tx>
            <c:strRef>
              <c:f>'step3-ASMR'!$AD$5</c:f>
              <c:strCache>
                <c:ptCount val="1"/>
                <c:pt idx="0">
                  <c:v>Low income</c:v>
                </c:pt>
              </c:strCache>
            </c:strRef>
          </c:tx>
          <c:spPr>
            <a:ln w="12700">
              <a:pattFill prst="pct50">
                <a:fgClr>
                  <a:srgbClr val="9999FF"/>
                </a:fgClr>
                <a:bgClr>
                  <a:srgbClr val="FFFFFF"/>
                </a:bgClr>
              </a:pattFill>
              <a:prstDash val="solid"/>
            </a:ln>
          </c:spPr>
          <c:marker>
            <c:symbol val="none"/>
          </c:marker>
          <c:cat>
            <c:strRef>
              <c:f>'step3-ASMR'!$B$5:$B$40</c:f>
              <c:strCache>
                <c:ptCount val="36"/>
                <c:pt idx="1">
                  <c:v>0-4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c:v>
                </c:pt>
                <c:pt idx="19">
                  <c:v>0-4</c:v>
                </c:pt>
                <c:pt idx="20">
                  <c:v>5-9</c:v>
                </c:pt>
                <c:pt idx="21">
                  <c:v>10-14</c:v>
                </c:pt>
                <c:pt idx="22">
                  <c:v>15-19</c:v>
                </c:pt>
                <c:pt idx="23">
                  <c:v>20-24</c:v>
                </c:pt>
                <c:pt idx="24">
                  <c:v>25-29</c:v>
                </c:pt>
                <c:pt idx="25">
                  <c:v>30-34</c:v>
                </c:pt>
                <c:pt idx="26">
                  <c:v>35-39</c:v>
                </c:pt>
                <c:pt idx="27">
                  <c:v>40-44</c:v>
                </c:pt>
                <c:pt idx="28">
                  <c:v>45-49</c:v>
                </c:pt>
                <c:pt idx="29">
                  <c:v>50-54</c:v>
                </c:pt>
                <c:pt idx="30">
                  <c:v>55-59</c:v>
                </c:pt>
                <c:pt idx="31">
                  <c:v>60-64</c:v>
                </c:pt>
                <c:pt idx="32">
                  <c:v>65-69</c:v>
                </c:pt>
                <c:pt idx="33">
                  <c:v>70-74</c:v>
                </c:pt>
                <c:pt idx="34">
                  <c:v>75-79</c:v>
                </c:pt>
                <c:pt idx="35">
                  <c:v>80+</c:v>
                </c:pt>
              </c:strCache>
            </c:strRef>
          </c:cat>
          <c:val>
            <c:numRef>
              <c:f>'step3-ASMR'!$AD$6:$AD$41</c:f>
              <c:numCache>
                <c:formatCode>0.0</c:formatCode>
                <c:ptCount val="36"/>
                <c:pt idx="1">
                  <c:v>2729.3557315271341</c:v>
                </c:pt>
                <c:pt idx="2">
                  <c:v>253.74576103999502</c:v>
                </c:pt>
                <c:pt idx="3">
                  <c:v>165.29872264690587</c:v>
                </c:pt>
                <c:pt idx="4">
                  <c:v>206.71595053276056</c:v>
                </c:pt>
                <c:pt idx="5">
                  <c:v>370.72750526659598</c:v>
                </c:pt>
                <c:pt idx="6">
                  <c:v>477.65936150308613</c:v>
                </c:pt>
                <c:pt idx="7">
                  <c:v>635.97233661609005</c:v>
                </c:pt>
                <c:pt idx="8">
                  <c:v>824.49078362984619</c:v>
                </c:pt>
                <c:pt idx="9">
                  <c:v>1046.5898635392637</c:v>
                </c:pt>
                <c:pt idx="10">
                  <c:v>1317.2726393595815</c:v>
                </c:pt>
                <c:pt idx="11">
                  <c:v>1701.9652980176786</c:v>
                </c:pt>
                <c:pt idx="12">
                  <c:v>2377.4049626665269</c:v>
                </c:pt>
                <c:pt idx="13">
                  <c:v>3279.7051145190903</c:v>
                </c:pt>
                <c:pt idx="14">
                  <c:v>4668.0058267548411</c:v>
                </c:pt>
                <c:pt idx="15">
                  <c:v>6979.0039978495661</c:v>
                </c:pt>
                <c:pt idx="16">
                  <c:v>10446.940282516911</c:v>
                </c:pt>
                <c:pt idx="17">
                  <c:v>18282.004802041847</c:v>
                </c:pt>
                <c:pt idx="19" formatCode="_ * #,##0.0_ ;_ * \-#,##0.0_ ;_ * &quot;-&quot;??_ ;_ @_ ">
                  <c:v>2452.8579991050474</c:v>
                </c:pt>
                <c:pt idx="20" formatCode="_ * #,##0.0_ ;_ * \-#,##0.0_ ;_ * &quot;-&quot;??_ ;_ @_ ">
                  <c:v>230.90966551119124</c:v>
                </c:pt>
                <c:pt idx="21" formatCode="_ * #,##0.0_ ;_ * \-#,##0.0_ ;_ * &quot;-&quot;??_ ;_ @_ ">
                  <c:v>155.43729608070393</c:v>
                </c:pt>
                <c:pt idx="22" formatCode="_ * #,##0.0_ ;_ * \-#,##0.0_ ;_ * &quot;-&quot;??_ ;_ @_ ">
                  <c:v>199.56979137883087</c:v>
                </c:pt>
                <c:pt idx="23" formatCode="_ * #,##0.0_ ;_ * \-#,##0.0_ ;_ * &quot;-&quot;??_ ;_ @_ ">
                  <c:v>316.62871900757204</c:v>
                </c:pt>
                <c:pt idx="24" formatCode="_ * #,##0.0_ ;_ * \-#,##0.0_ ;_ * &quot;-&quot;??_ ;_ @_ ">
                  <c:v>434.67908469952158</c:v>
                </c:pt>
                <c:pt idx="25" formatCode="_ * #,##0.0_ ;_ * \-#,##0.0_ ;_ * &quot;-&quot;??_ ;_ @_ ">
                  <c:v>574.80399383718554</c:v>
                </c:pt>
                <c:pt idx="26" formatCode="_ * #,##0.0_ ;_ * \-#,##0.0_ ;_ * &quot;-&quot;??_ ;_ @_ ">
                  <c:v>680.73616296562045</c:v>
                </c:pt>
                <c:pt idx="27" formatCode="_ * #,##0.0_ ;_ * \-#,##0.0_ ;_ * &quot;-&quot;??_ ;_ @_ ">
                  <c:v>760.75421852192153</c:v>
                </c:pt>
                <c:pt idx="28" formatCode="_ * #,##0.0_ ;_ * \-#,##0.0_ ;_ * &quot;-&quot;??_ ;_ @_ ">
                  <c:v>885.91018963188833</c:v>
                </c:pt>
                <c:pt idx="29" formatCode="_ * #,##0.0_ ;_ * \-#,##0.0_ ;_ * &quot;-&quot;??_ ;_ @_ ">
                  <c:v>1128.2862904779129</c:v>
                </c:pt>
                <c:pt idx="30" formatCode="_ * #,##0.0_ ;_ * \-#,##0.0_ ;_ * &quot;-&quot;??_ ;_ @_ ">
                  <c:v>1585.5485063880253</c:v>
                </c:pt>
                <c:pt idx="31" formatCode="_ * #,##0.0_ ;_ * \-#,##0.0_ ;_ * &quot;-&quot;??_ ;_ @_ ">
                  <c:v>2175.7522714758729</c:v>
                </c:pt>
                <c:pt idx="32" formatCode="_ * #,##0.0_ ;_ * \-#,##0.0_ ;_ * &quot;-&quot;??_ ;_ @_ ">
                  <c:v>3369.62424963072</c:v>
                </c:pt>
                <c:pt idx="33" formatCode="_ * #,##0.0_ ;_ * \-#,##0.0_ ;_ * &quot;-&quot;??_ ;_ @_ ">
                  <c:v>5369.3703386824909</c:v>
                </c:pt>
                <c:pt idx="34" formatCode="_ * #,##0.0_ ;_ * \-#,##0.0_ ;_ * &quot;-&quot;??_ ;_ @_ ">
                  <c:v>8503.1578414666401</c:v>
                </c:pt>
                <c:pt idx="35" formatCode="_ * #,##0.0_ ;_ * \-#,##0.0_ ;_ * &quot;-&quot;??_ ;_ @_ ">
                  <c:v>16179.875525203614</c:v>
                </c:pt>
              </c:numCache>
            </c:numRef>
          </c:val>
          <c:smooth val="0"/>
        </c:ser>
        <c:dLbls>
          <c:showLegendKey val="0"/>
          <c:showVal val="0"/>
          <c:showCatName val="0"/>
          <c:showSerName val="0"/>
          <c:showPercent val="0"/>
          <c:showBubbleSize val="0"/>
        </c:dLbls>
        <c:marker val="1"/>
        <c:smooth val="0"/>
        <c:axId val="176142976"/>
        <c:axId val="176153344"/>
      </c:lineChart>
      <c:catAx>
        <c:axId val="176142976"/>
        <c:scaling>
          <c:orientation val="minMax"/>
        </c:scaling>
        <c:delete val="0"/>
        <c:axPos val="b"/>
        <c:title>
          <c:tx>
            <c:rich>
              <a:bodyPr/>
              <a:lstStyle/>
              <a:p>
                <a:pPr>
                  <a:defRPr sz="875" b="1" i="0" u="none" strike="noStrike" baseline="0">
                    <a:solidFill>
                      <a:srgbClr val="000000"/>
                    </a:solidFill>
                    <a:latin typeface="Arial"/>
                    <a:ea typeface="Arial"/>
                    <a:cs typeface="Arial"/>
                  </a:defRPr>
                </a:pPr>
                <a:r>
                  <a:rPr lang="en-US"/>
                  <a:t>Age</a:t>
                </a:r>
              </a:p>
            </c:rich>
          </c:tx>
          <c:layout>
            <c:manualLayout>
              <c:xMode val="edge"/>
              <c:yMode val="edge"/>
              <c:x val="0.55845985551668498"/>
              <c:y val="0.8633903323392477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75" b="1" i="0" u="none" strike="noStrike" baseline="0">
                <a:solidFill>
                  <a:srgbClr val="000000"/>
                </a:solidFill>
                <a:latin typeface="Arial"/>
                <a:ea typeface="Arial"/>
                <a:cs typeface="Arial"/>
              </a:defRPr>
            </a:pPr>
            <a:endParaRPr lang="en-US"/>
          </a:p>
        </c:txPr>
        <c:crossAx val="176153344"/>
        <c:crosses val="autoZero"/>
        <c:auto val="1"/>
        <c:lblAlgn val="ctr"/>
        <c:lblOffset val="100"/>
        <c:tickLblSkip val="1"/>
        <c:tickMarkSkip val="1"/>
        <c:noMultiLvlLbl val="0"/>
      </c:catAx>
      <c:valAx>
        <c:axId val="176153344"/>
        <c:scaling>
          <c:logBase val="10"/>
          <c:orientation val="minMax"/>
        </c:scaling>
        <c:delete val="0"/>
        <c:axPos val="l"/>
        <c:majorGridlines>
          <c:spPr>
            <a:ln w="3175">
              <a:solidFill>
                <a:srgbClr val="000000"/>
              </a:solidFill>
              <a:prstDash val="sysDash"/>
            </a:ln>
          </c:spPr>
        </c:majorGridlines>
        <c:title>
          <c:tx>
            <c:rich>
              <a:bodyPr/>
              <a:lstStyle/>
              <a:p>
                <a:pPr>
                  <a:defRPr sz="875" b="1" i="0" u="none" strike="noStrike" baseline="0">
                    <a:solidFill>
                      <a:srgbClr val="000000"/>
                    </a:solidFill>
                    <a:latin typeface="Arial"/>
                    <a:ea typeface="Arial"/>
                    <a:cs typeface="Arial"/>
                  </a:defRPr>
                </a:pPr>
                <a:r>
                  <a:rPr lang="en-US"/>
                  <a:t>Mortality rate per 100 000 population</a:t>
                </a:r>
              </a:p>
            </c:rich>
          </c:tx>
          <c:layout>
            <c:manualLayout>
              <c:xMode val="edge"/>
              <c:yMode val="edge"/>
              <c:x val="6.8775790921595595E-3"/>
              <c:y val="0.1612026289629327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Arial"/>
                <a:ea typeface="Arial"/>
                <a:cs typeface="Arial"/>
              </a:defRPr>
            </a:pPr>
            <a:endParaRPr lang="en-US"/>
          </a:p>
        </c:txPr>
        <c:crossAx val="176142976"/>
        <c:crosses val="autoZero"/>
        <c:crossBetween val="between"/>
      </c:valAx>
      <c:spPr>
        <a:noFill/>
        <a:ln w="12700">
          <a:solidFill>
            <a:srgbClr val="808080"/>
          </a:solidFill>
          <a:prstDash val="solid"/>
        </a:ln>
      </c:spPr>
    </c:plotArea>
    <c:legend>
      <c:legendPos val="r"/>
      <c:layout>
        <c:manualLayout>
          <c:xMode val="edge"/>
          <c:yMode val="edge"/>
          <c:x val="5.7771664374140302E-2"/>
          <c:y val="0.92915645762263366"/>
          <c:w val="0.92984927090441072"/>
          <c:h val="5.7220708446866442E-2"/>
        </c:manualLayout>
      </c:layout>
      <c:overlay val="0"/>
      <c:spPr>
        <a:solidFill>
          <a:srgbClr val="FFFFFF"/>
        </a:solidFill>
        <a:ln w="3175">
          <a:solidFill>
            <a:srgbClr val="000000"/>
          </a:solidFill>
          <a:prstDash val="solid"/>
        </a:ln>
      </c:spPr>
      <c:txPr>
        <a:bodyPr/>
        <a:lstStyle/>
        <a:p>
          <a:pPr>
            <a:defRPr sz="755" b="0"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25" b="1" i="0" u="none" strike="noStrike" baseline="0">
                <a:solidFill>
                  <a:srgbClr val="000000"/>
                </a:solidFill>
                <a:latin typeface="Arial"/>
                <a:ea typeface="Arial"/>
                <a:cs typeface="Arial"/>
              </a:defRPr>
            </a:pPr>
            <a:r>
              <a:rPr lang="en-US"/>
              <a:t>Age distribution of reported deaths</a:t>
            </a:r>
          </a:p>
        </c:rich>
      </c:tx>
      <c:layout>
        <c:manualLayout>
          <c:xMode val="edge"/>
          <c:yMode val="edge"/>
          <c:x val="0.25818927128490959"/>
          <c:y val="3.519061583577713E-2"/>
        </c:manualLayout>
      </c:layout>
      <c:overlay val="0"/>
      <c:spPr>
        <a:noFill/>
        <a:ln w="25400">
          <a:noFill/>
        </a:ln>
      </c:spPr>
    </c:title>
    <c:autoTitleDeleted val="0"/>
    <c:plotArea>
      <c:layout>
        <c:manualLayout>
          <c:layoutTarget val="inner"/>
          <c:xMode val="edge"/>
          <c:yMode val="edge"/>
          <c:x val="0.1213875116425661"/>
          <c:y val="0.17008797653958938"/>
          <c:w val="0.72639828395630868"/>
          <c:h val="0.61583577712609994"/>
        </c:manualLayout>
      </c:layout>
      <c:barChart>
        <c:barDir val="col"/>
        <c:grouping val="clustered"/>
        <c:varyColors val="0"/>
        <c:ser>
          <c:idx val="0"/>
          <c:order val="0"/>
          <c:tx>
            <c:v>male</c:v>
          </c:tx>
          <c:spPr>
            <a:solidFill>
              <a:srgbClr val="9999FF"/>
            </a:solidFill>
            <a:ln w="38100">
              <a:solidFill>
                <a:srgbClr val="000080"/>
              </a:solidFill>
              <a:prstDash val="solid"/>
            </a:ln>
          </c:spPr>
          <c:invertIfNegative val="0"/>
          <c:cat>
            <c:strRef>
              <c:f>'step4-agedist'!$B$7:$B$23</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'step4-agedist'!$E$7:$E$23</c:f>
              <c:numCache>
                <c:formatCode>_ * #,##0.0_ ;_ * \-#,##0.0_ ;_ * "-"??_ ;_ @_ </c:formatCode>
                <c:ptCount val="17"/>
                <c:pt idx="0">
                  <c:v>5.7328631449915175</c:v>
                </c:pt>
                <c:pt idx="1">
                  <c:v>0.55871876637738838</c:v>
                </c:pt>
                <c:pt idx="2">
                  <c:v>0.75324882971069218</c:v>
                </c:pt>
                <c:pt idx="3">
                  <c:v>3.2013075262704414</c:v>
                </c:pt>
                <c:pt idx="4">
                  <c:v>4.9938265573508387</c:v>
                </c:pt>
                <c:pt idx="5">
                  <c:v>5.3935458655699557</c:v>
                </c:pt>
                <c:pt idx="6">
                  <c:v>4.2912088400145674</c:v>
                </c:pt>
                <c:pt idx="7">
                  <c:v>3.7031773243677781</c:v>
                </c:pt>
                <c:pt idx="8">
                  <c:v>3.6942946730740194</c:v>
                </c:pt>
                <c:pt idx="9">
                  <c:v>4.0993435720693912</c:v>
                </c:pt>
                <c:pt idx="10">
                  <c:v>4.5257108341697831</c:v>
                </c:pt>
                <c:pt idx="11">
                  <c:v>5.3349203670311525</c:v>
                </c:pt>
                <c:pt idx="12">
                  <c:v>6.0073370699686448</c:v>
                </c:pt>
                <c:pt idx="13">
                  <c:v>7.3823714902424076</c:v>
                </c:pt>
                <c:pt idx="14">
                  <c:v>8.8151431439255994</c:v>
                </c:pt>
                <c:pt idx="15">
                  <c:v>10.087138809191769</c:v>
                </c:pt>
                <c:pt idx="16">
                  <c:v>21.425843185674058</c:v>
                </c:pt>
              </c:numCache>
            </c:numRef>
          </c:val>
        </c:ser>
        <c:ser>
          <c:idx val="1"/>
          <c:order val="1"/>
          <c:tx>
            <c:v>female</c:v>
          </c:tx>
          <c:spPr>
            <a:solidFill>
              <a:srgbClr val="993366"/>
            </a:solidFill>
            <a:ln w="38100">
              <a:solidFill>
                <a:srgbClr val="FF00FF"/>
              </a:solidFill>
              <a:prstDash val="solid"/>
            </a:ln>
          </c:spPr>
          <c:invertIfNegative val="0"/>
          <c:cat>
            <c:strRef>
              <c:f>'step4-agedist'!$B$7:$B$23</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'step4-agedist'!$F$7:$F$23</c:f>
              <c:numCache>
                <c:formatCode>_ * #,##0.0_ ;_ * \-#,##0.0_ ;_ * "-"??_ ;_ @_ </c:formatCode>
                <c:ptCount val="17"/>
                <c:pt idx="0">
                  <c:v>6.1982328544809766</c:v>
                </c:pt>
                <c:pt idx="1">
                  <c:v>0.56380357035523232</c:v>
                </c:pt>
                <c:pt idx="2">
                  <c:v>0.62871912003366004</c:v>
                </c:pt>
                <c:pt idx="3">
                  <c:v>1.2526296808318806</c:v>
                </c:pt>
                <c:pt idx="4">
                  <c:v>1.5086854601190121</c:v>
                </c:pt>
                <c:pt idx="5">
                  <c:v>1.5459517941936647</c:v>
                </c:pt>
                <c:pt idx="6">
                  <c:v>1.6325058604315683</c:v>
                </c:pt>
                <c:pt idx="7">
                  <c:v>1.8981787581895775</c:v>
                </c:pt>
                <c:pt idx="8">
                  <c:v>2.5401214161206953</c:v>
                </c:pt>
                <c:pt idx="9">
                  <c:v>3.3479593676744606</c:v>
                </c:pt>
                <c:pt idx="10">
                  <c:v>4.2291278475686722</c:v>
                </c:pt>
                <c:pt idx="11">
                  <c:v>4.9576245717376928</c:v>
                </c:pt>
                <c:pt idx="12">
                  <c:v>5.8339844923964659</c:v>
                </c:pt>
                <c:pt idx="13">
                  <c:v>7.5855021939051515</c:v>
                </c:pt>
                <c:pt idx="14">
                  <c:v>10.072729458436015</c:v>
                </c:pt>
                <c:pt idx="15">
                  <c:v>12.243793953236761</c:v>
                </c:pt>
                <c:pt idx="16">
                  <c:v>33.960449600288513</c:v>
                </c:pt>
              </c:numCache>
            </c:numRef>
          </c:val>
        </c:ser>
        <c:dLbls>
          <c:showLegendKey val="0"/>
          <c:showVal val="0"/>
          <c:showCatName val="0"/>
          <c:showSerName val="0"/>
          <c:showPercent val="0"/>
          <c:showBubbleSize val="0"/>
        </c:dLbls>
        <c:gapWidth val="150"/>
        <c:axId val="176198784"/>
        <c:axId val="176200704"/>
      </c:barChart>
      <c:catAx>
        <c:axId val="176198784"/>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Age</a:t>
                </a:r>
              </a:p>
            </c:rich>
          </c:tx>
          <c:layout>
            <c:manualLayout>
              <c:xMode val="edge"/>
              <c:yMode val="edge"/>
              <c:x val="0.45664828413302272"/>
              <c:y val="0.897360703812316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50" b="1" i="0" u="none" strike="noStrike" baseline="0">
                <a:solidFill>
                  <a:srgbClr val="000000"/>
                </a:solidFill>
                <a:latin typeface="Arial"/>
                <a:ea typeface="Arial"/>
                <a:cs typeface="Arial"/>
              </a:defRPr>
            </a:pPr>
            <a:endParaRPr lang="en-US"/>
          </a:p>
        </c:txPr>
        <c:crossAx val="176200704"/>
        <c:crosses val="autoZero"/>
        <c:auto val="1"/>
        <c:lblAlgn val="ctr"/>
        <c:lblOffset val="100"/>
        <c:tickLblSkip val="1"/>
        <c:tickMarkSkip val="1"/>
        <c:noMultiLvlLbl val="0"/>
      </c:catAx>
      <c:valAx>
        <c:axId val="176200704"/>
        <c:scaling>
          <c:orientation val="minMax"/>
          <c:max val="40"/>
        </c:scaling>
        <c:delete val="0"/>
        <c:axPos val="l"/>
        <c:majorGridlines>
          <c:spPr>
            <a:ln w="3175">
              <a:solidFill>
                <a:srgbClr val="000000"/>
              </a:solidFill>
              <a:prstDash val="sysDash"/>
            </a:ln>
          </c:spPr>
        </c:majorGridlines>
        <c:title>
          <c:tx>
            <c:rich>
              <a:bodyPr/>
              <a:lstStyle/>
              <a:p>
                <a:pPr>
                  <a:defRPr sz="900" b="1" i="0" u="none" strike="noStrike" baseline="0">
                    <a:solidFill>
                      <a:srgbClr val="000000"/>
                    </a:solidFill>
                    <a:latin typeface="Arial"/>
                    <a:ea typeface="Arial"/>
                    <a:cs typeface="Arial"/>
                  </a:defRPr>
                </a:pPr>
                <a:r>
                  <a:rPr lang="en-US"/>
                  <a:t>% of deaths</a:t>
                </a:r>
              </a:p>
            </c:rich>
          </c:tx>
          <c:layout>
            <c:manualLayout>
              <c:xMode val="edge"/>
              <c:yMode val="edge"/>
              <c:x val="2.8901864794990514E-2"/>
              <c:y val="0.378299120234604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25" b="1" i="0" u="none" strike="noStrike" baseline="0">
                <a:solidFill>
                  <a:srgbClr val="000000"/>
                </a:solidFill>
                <a:latin typeface="Arial"/>
                <a:ea typeface="Arial"/>
                <a:cs typeface="Arial"/>
              </a:defRPr>
            </a:pPr>
            <a:endParaRPr lang="en-US"/>
          </a:p>
        </c:txPr>
        <c:crossAx val="176198784"/>
        <c:crosses val="autoZero"/>
        <c:crossBetween val="between"/>
      </c:valAx>
      <c:spPr>
        <a:noFill/>
        <a:ln w="12700">
          <a:solidFill>
            <a:srgbClr val="808080"/>
          </a:solidFill>
          <a:prstDash val="solid"/>
        </a:ln>
      </c:spPr>
    </c:plotArea>
    <c:legend>
      <c:legendPos val="r"/>
      <c:layout>
        <c:manualLayout>
          <c:xMode val="edge"/>
          <c:yMode val="edge"/>
          <c:x val="0.87266074886706568"/>
          <c:y val="0.26099706744868034"/>
          <c:w val="0.11048708799040563"/>
          <c:h val="0.12903225806451613"/>
        </c:manualLayout>
      </c:layout>
      <c:overlay val="0"/>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25" b="1" i="0" u="none" strike="noStrike" baseline="0">
                <a:solidFill>
                  <a:srgbClr val="000000"/>
                </a:solidFill>
                <a:latin typeface="Arial"/>
                <a:ea typeface="Arial"/>
                <a:cs typeface="Arial"/>
              </a:defRPr>
            </a:pPr>
            <a:r>
              <a:rPr lang="en-US"/>
              <a:t>Upper middle income countries</a:t>
            </a:r>
          </a:p>
        </c:rich>
      </c:tx>
      <c:layout>
        <c:manualLayout>
          <c:xMode val="edge"/>
          <c:yMode val="edge"/>
          <c:x val="0.20782834492278421"/>
          <c:y val="2.5540194103644016E-2"/>
        </c:manualLayout>
      </c:layout>
      <c:overlay val="0"/>
      <c:spPr>
        <a:noFill/>
        <a:ln w="25400">
          <a:noFill/>
        </a:ln>
      </c:spPr>
    </c:title>
    <c:autoTitleDeleted val="0"/>
    <c:plotArea>
      <c:layout>
        <c:manualLayout>
          <c:layoutTarget val="inner"/>
          <c:xMode val="edge"/>
          <c:yMode val="edge"/>
          <c:x val="0.15410295650308414"/>
          <c:y val="0.18691509491546116"/>
          <c:w val="0.77738232188690415"/>
          <c:h val="0.61454434474760411"/>
        </c:manualLayout>
      </c:layout>
      <c:barChart>
        <c:barDir val="col"/>
        <c:grouping val="clustered"/>
        <c:varyColors val="0"/>
        <c:ser>
          <c:idx val="0"/>
          <c:order val="0"/>
          <c:tx>
            <c:v>male</c:v>
          </c:tx>
          <c:spPr>
            <a:solidFill>
              <a:srgbClr val="9999FF"/>
            </a:solidFill>
            <a:ln w="38100">
              <a:solidFill>
                <a:srgbClr val="000080"/>
              </a:solidFill>
              <a:prstDash val="solid"/>
            </a:ln>
          </c:spPr>
          <c:invertIfNegative val="0"/>
          <c:cat>
            <c:strRef>
              <c:f>input!$AH$44:$AH$60</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input!$AK$44:$AK$60</c:f>
              <c:numCache>
                <c:formatCode>0.0</c:formatCode>
                <c:ptCount val="17"/>
                <c:pt idx="0">
                  <c:v>5.063722122782786</c:v>
                </c:pt>
                <c:pt idx="1">
                  <c:v>0.41126872425586469</c:v>
                </c:pt>
                <c:pt idx="2">
                  <c:v>0.44942718856022723</c:v>
                </c:pt>
                <c:pt idx="3">
                  <c:v>1.4146435949398222</c:v>
                </c:pt>
                <c:pt idx="4">
                  <c:v>2.3559862642865457</c:v>
                </c:pt>
                <c:pt idx="5">
                  <c:v>2.8174490859687991</c:v>
                </c:pt>
                <c:pt idx="6">
                  <c:v>3.2532857877571395</c:v>
                </c:pt>
                <c:pt idx="7">
                  <c:v>3.5037681953216477</c:v>
                </c:pt>
                <c:pt idx="8">
                  <c:v>4.1348933623519484</c:v>
                </c:pt>
                <c:pt idx="9">
                  <c:v>5.4072188297025701</c:v>
                </c:pt>
                <c:pt idx="10">
                  <c:v>7.0006721665622065</c:v>
                </c:pt>
                <c:pt idx="11">
                  <c:v>8.1436750340999531</c:v>
                </c:pt>
                <c:pt idx="12">
                  <c:v>8.2242971013971413</c:v>
                </c:pt>
                <c:pt idx="13">
                  <c:v>8.5930610506717375</c:v>
                </c:pt>
                <c:pt idx="14">
                  <c:v>11.074811850036216</c:v>
                </c:pt>
                <c:pt idx="15">
                  <c:v>10.67248649163183</c:v>
                </c:pt>
                <c:pt idx="16">
                  <c:v>17.47933314967354</c:v>
                </c:pt>
              </c:numCache>
            </c:numRef>
          </c:val>
        </c:ser>
        <c:ser>
          <c:idx val="1"/>
          <c:order val="1"/>
          <c:tx>
            <c:v>female</c:v>
          </c:tx>
          <c:spPr>
            <a:solidFill>
              <a:srgbClr val="993366"/>
            </a:solidFill>
            <a:ln w="38100">
              <a:solidFill>
                <a:srgbClr val="FF00FF"/>
              </a:solidFill>
              <a:prstDash val="solid"/>
            </a:ln>
          </c:spPr>
          <c:invertIfNegative val="0"/>
          <c:cat>
            <c:strRef>
              <c:f>input!$AH$44:$AH$60</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input!$AL$44:$AL$60</c:f>
              <c:numCache>
                <c:formatCode>0.0</c:formatCode>
                <c:ptCount val="17"/>
                <c:pt idx="0">
                  <c:v>4.4906179193806972</c:v>
                </c:pt>
                <c:pt idx="1">
                  <c:v>0.40205493871459713</c:v>
                </c:pt>
                <c:pt idx="2">
                  <c:v>0.37647282008588295</c:v>
                </c:pt>
                <c:pt idx="3">
                  <c:v>0.71869136057612371</c:v>
                </c:pt>
                <c:pt idx="4">
                  <c:v>1.3646346017180917</c:v>
                </c:pt>
                <c:pt idx="5">
                  <c:v>2.1336207698318135</c:v>
                </c:pt>
                <c:pt idx="6">
                  <c:v>2.329271762093045</c:v>
                </c:pt>
                <c:pt idx="7">
                  <c:v>2.1997406973412073</c:v>
                </c:pt>
                <c:pt idx="8">
                  <c:v>2.3454822667391841</c:v>
                </c:pt>
                <c:pt idx="9">
                  <c:v>3.1649965814697154</c:v>
                </c:pt>
                <c:pt idx="10">
                  <c:v>4.2076966883572462</c:v>
                </c:pt>
                <c:pt idx="11">
                  <c:v>5.2063611594189219</c:v>
                </c:pt>
                <c:pt idx="12">
                  <c:v>5.7859186426975588</c:v>
                </c:pt>
                <c:pt idx="13">
                  <c:v>7.0291600223206698</c:v>
                </c:pt>
                <c:pt idx="14">
                  <c:v>10.99937147127504</c:v>
                </c:pt>
                <c:pt idx="15">
                  <c:v>13.27405125792759</c:v>
                </c:pt>
                <c:pt idx="16">
                  <c:v>33.971857040052619</c:v>
                </c:pt>
              </c:numCache>
            </c:numRef>
          </c:val>
        </c:ser>
        <c:dLbls>
          <c:showLegendKey val="0"/>
          <c:showVal val="0"/>
          <c:showCatName val="0"/>
          <c:showSerName val="0"/>
          <c:showPercent val="0"/>
          <c:showBubbleSize val="0"/>
        </c:dLbls>
        <c:gapWidth val="150"/>
        <c:axId val="176247168"/>
        <c:axId val="176249088"/>
      </c:barChart>
      <c:catAx>
        <c:axId val="176247168"/>
        <c:scaling>
          <c:orientation val="minMax"/>
        </c:scaling>
        <c:delete val="0"/>
        <c:axPos val="b"/>
        <c:title>
          <c:tx>
            <c:rich>
              <a:bodyPr/>
              <a:lstStyle/>
              <a:p>
                <a:pPr algn="l">
                  <a:defRPr sz="900" b="1" i="0" u="none" strike="noStrike" baseline="0">
                    <a:solidFill>
                      <a:srgbClr val="000000"/>
                    </a:solidFill>
                    <a:latin typeface="Arial"/>
                    <a:ea typeface="Arial"/>
                    <a:cs typeface="Arial"/>
                  </a:defRPr>
                </a:pPr>
                <a:r>
                  <a:rPr lang="en-US"/>
                  <a:t>Age</a:t>
                </a:r>
              </a:p>
            </c:rich>
          </c:tx>
          <c:layout>
            <c:manualLayout>
              <c:xMode val="edge"/>
              <c:yMode val="edge"/>
              <c:x val="0.45857500958447611"/>
              <c:y val="0.9066689063867016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50" b="1" i="0" u="none" strike="noStrike" baseline="0">
                <a:solidFill>
                  <a:srgbClr val="000000"/>
                </a:solidFill>
                <a:latin typeface="Arial"/>
                <a:ea typeface="Arial"/>
                <a:cs typeface="Arial"/>
              </a:defRPr>
            </a:pPr>
            <a:endParaRPr lang="en-US"/>
          </a:p>
        </c:txPr>
        <c:crossAx val="176249088"/>
        <c:crosses val="autoZero"/>
        <c:auto val="1"/>
        <c:lblAlgn val="ctr"/>
        <c:lblOffset val="100"/>
        <c:tickLblSkip val="1"/>
        <c:tickMarkSkip val="1"/>
        <c:noMultiLvlLbl val="0"/>
      </c:catAx>
      <c:valAx>
        <c:axId val="176249088"/>
        <c:scaling>
          <c:orientation val="minMax"/>
          <c:max val="40"/>
        </c:scaling>
        <c:delete val="0"/>
        <c:axPos val="l"/>
        <c:majorGridlines>
          <c:spPr>
            <a:ln w="3175">
              <a:solidFill>
                <a:srgbClr val="000000"/>
              </a:solidFill>
              <a:prstDash val="sysDash"/>
            </a:ln>
          </c:spPr>
        </c:majorGridlines>
        <c:title>
          <c:tx>
            <c:rich>
              <a:bodyPr/>
              <a:lstStyle/>
              <a:p>
                <a:pPr>
                  <a:defRPr sz="900" b="1" i="0" u="none" strike="noStrike" baseline="0">
                    <a:solidFill>
                      <a:srgbClr val="000000"/>
                    </a:solidFill>
                    <a:latin typeface="Arial"/>
                    <a:ea typeface="Arial"/>
                    <a:cs typeface="Arial"/>
                  </a:defRPr>
                </a:pPr>
                <a:r>
                  <a:rPr lang="en-US"/>
                  <a:t>% of deaths</a:t>
                </a:r>
              </a:p>
            </c:rich>
          </c:tx>
          <c:layout>
            <c:manualLayout>
              <c:xMode val="edge"/>
              <c:yMode val="edge"/>
              <c:x val="2.794240166389941E-2"/>
              <c:y val="0.4012104010254531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75" b="1" i="0" u="none" strike="noStrike" baseline="0">
                <a:solidFill>
                  <a:srgbClr val="000000"/>
                </a:solidFill>
                <a:latin typeface="Arial"/>
                <a:ea typeface="Arial"/>
                <a:cs typeface="Arial"/>
              </a:defRPr>
            </a:pPr>
            <a:endParaRPr lang="en-US"/>
          </a:p>
        </c:txPr>
        <c:crossAx val="176247168"/>
        <c:crosses val="autoZero"/>
        <c:crossBetween val="between"/>
      </c:valAx>
      <c:spPr>
        <a:noFill/>
        <a:ln w="12700">
          <a:solidFill>
            <a:srgbClr val="808080"/>
          </a:solidFill>
          <a:prstDash val="solid"/>
        </a:ln>
      </c:spPr>
    </c:plotArea>
    <c:legend>
      <c:legendPos val="r"/>
      <c:layout>
        <c:manualLayout>
          <c:xMode val="edge"/>
          <c:yMode val="edge"/>
          <c:x val="0.86400208532847789"/>
          <c:y val="2.4186962094854419E-2"/>
          <c:w val="0.11048708799040563"/>
          <c:h val="0.11733361329833769"/>
        </c:manualLayout>
      </c:layout>
      <c:overlay val="0"/>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25" b="1" i="0" u="none" strike="noStrike" baseline="0">
                <a:solidFill>
                  <a:srgbClr val="000000"/>
                </a:solidFill>
                <a:latin typeface="Arial"/>
                <a:ea typeface="Arial"/>
                <a:cs typeface="Arial"/>
              </a:defRPr>
            </a:pPr>
            <a:r>
              <a:rPr lang="en-US"/>
              <a:t>Age distribution of reported deaths</a:t>
            </a:r>
          </a:p>
        </c:rich>
      </c:tx>
      <c:layout>
        <c:manualLayout>
          <c:xMode val="edge"/>
          <c:yMode val="edge"/>
          <c:x val="0.25818927128490959"/>
          <c:y val="3.519061583577713E-2"/>
        </c:manualLayout>
      </c:layout>
      <c:overlay val="0"/>
      <c:spPr>
        <a:noFill/>
        <a:ln w="25400">
          <a:noFill/>
        </a:ln>
      </c:spPr>
    </c:title>
    <c:autoTitleDeleted val="0"/>
    <c:plotArea>
      <c:layout>
        <c:manualLayout>
          <c:layoutTarget val="inner"/>
          <c:xMode val="edge"/>
          <c:yMode val="edge"/>
          <c:x val="0.1213875116425661"/>
          <c:y val="0.17008797653958938"/>
          <c:w val="0.72639828395630868"/>
          <c:h val="0.61583577712609994"/>
        </c:manualLayout>
      </c:layout>
      <c:barChart>
        <c:barDir val="col"/>
        <c:grouping val="clustered"/>
        <c:varyColors val="0"/>
        <c:ser>
          <c:idx val="0"/>
          <c:order val="0"/>
          <c:tx>
            <c:v>male</c:v>
          </c:tx>
          <c:spPr>
            <a:solidFill>
              <a:srgbClr val="9999FF"/>
            </a:solidFill>
            <a:ln w="38100">
              <a:solidFill>
                <a:srgbClr val="000080"/>
              </a:solidFill>
              <a:prstDash val="solid"/>
            </a:ln>
          </c:spPr>
          <c:invertIfNegative val="0"/>
          <c:cat>
            <c:strRef>
              <c:f>'step4-agedist'!$B$7:$B$23</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'step4-agedist'!$E$7:$E$23</c:f>
              <c:numCache>
                <c:formatCode>_ * #,##0.0_ ;_ * \-#,##0.0_ ;_ * "-"??_ ;_ @_ </c:formatCode>
                <c:ptCount val="17"/>
                <c:pt idx="0">
                  <c:v>5.7328631449915175</c:v>
                </c:pt>
                <c:pt idx="1">
                  <c:v>0.55871876637738838</c:v>
                </c:pt>
                <c:pt idx="2">
                  <c:v>0.75324882971069218</c:v>
                </c:pt>
                <c:pt idx="3">
                  <c:v>3.2013075262704414</c:v>
                </c:pt>
                <c:pt idx="4">
                  <c:v>4.9938265573508387</c:v>
                </c:pt>
                <c:pt idx="5">
                  <c:v>5.3935458655699557</c:v>
                </c:pt>
                <c:pt idx="6">
                  <c:v>4.2912088400145674</c:v>
                </c:pt>
                <c:pt idx="7">
                  <c:v>3.7031773243677781</c:v>
                </c:pt>
                <c:pt idx="8">
                  <c:v>3.6942946730740194</c:v>
                </c:pt>
                <c:pt idx="9">
                  <c:v>4.0993435720693912</c:v>
                </c:pt>
                <c:pt idx="10">
                  <c:v>4.5257108341697831</c:v>
                </c:pt>
                <c:pt idx="11">
                  <c:v>5.3349203670311525</c:v>
                </c:pt>
                <c:pt idx="12">
                  <c:v>6.0073370699686448</c:v>
                </c:pt>
                <c:pt idx="13">
                  <c:v>7.3823714902424076</c:v>
                </c:pt>
                <c:pt idx="14">
                  <c:v>8.8151431439255994</c:v>
                </c:pt>
                <c:pt idx="15">
                  <c:v>10.087138809191769</c:v>
                </c:pt>
                <c:pt idx="16">
                  <c:v>21.425843185674058</c:v>
                </c:pt>
              </c:numCache>
            </c:numRef>
          </c:val>
        </c:ser>
        <c:ser>
          <c:idx val="1"/>
          <c:order val="1"/>
          <c:tx>
            <c:v>female</c:v>
          </c:tx>
          <c:spPr>
            <a:solidFill>
              <a:srgbClr val="993366"/>
            </a:solidFill>
            <a:ln w="38100">
              <a:solidFill>
                <a:srgbClr val="FF00FF"/>
              </a:solidFill>
              <a:prstDash val="solid"/>
            </a:ln>
          </c:spPr>
          <c:invertIfNegative val="0"/>
          <c:cat>
            <c:strRef>
              <c:f>'step4-agedist'!$B$7:$B$23</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'step4-agedist'!$F$7:$F$23</c:f>
              <c:numCache>
                <c:formatCode>_ * #,##0.0_ ;_ * \-#,##0.0_ ;_ * "-"??_ ;_ @_ </c:formatCode>
                <c:ptCount val="17"/>
                <c:pt idx="0">
                  <c:v>6.1982328544809766</c:v>
                </c:pt>
                <c:pt idx="1">
                  <c:v>0.56380357035523232</c:v>
                </c:pt>
                <c:pt idx="2">
                  <c:v>0.62871912003366004</c:v>
                </c:pt>
                <c:pt idx="3">
                  <c:v>1.2526296808318806</c:v>
                </c:pt>
                <c:pt idx="4">
                  <c:v>1.5086854601190121</c:v>
                </c:pt>
                <c:pt idx="5">
                  <c:v>1.5459517941936647</c:v>
                </c:pt>
                <c:pt idx="6">
                  <c:v>1.6325058604315683</c:v>
                </c:pt>
                <c:pt idx="7">
                  <c:v>1.8981787581895775</c:v>
                </c:pt>
                <c:pt idx="8">
                  <c:v>2.5401214161206953</c:v>
                </c:pt>
                <c:pt idx="9">
                  <c:v>3.3479593676744606</c:v>
                </c:pt>
                <c:pt idx="10">
                  <c:v>4.2291278475686722</c:v>
                </c:pt>
                <c:pt idx="11">
                  <c:v>4.9576245717376928</c:v>
                </c:pt>
                <c:pt idx="12">
                  <c:v>5.8339844923964659</c:v>
                </c:pt>
                <c:pt idx="13">
                  <c:v>7.5855021939051515</c:v>
                </c:pt>
                <c:pt idx="14">
                  <c:v>10.072729458436015</c:v>
                </c:pt>
                <c:pt idx="15">
                  <c:v>12.243793953236761</c:v>
                </c:pt>
                <c:pt idx="16">
                  <c:v>33.960449600288513</c:v>
                </c:pt>
              </c:numCache>
            </c:numRef>
          </c:val>
        </c:ser>
        <c:dLbls>
          <c:showLegendKey val="0"/>
          <c:showVal val="0"/>
          <c:showCatName val="0"/>
          <c:showSerName val="0"/>
          <c:showPercent val="0"/>
          <c:showBubbleSize val="0"/>
        </c:dLbls>
        <c:gapWidth val="150"/>
        <c:axId val="176297856"/>
        <c:axId val="176308224"/>
      </c:barChart>
      <c:catAx>
        <c:axId val="176297856"/>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Age</a:t>
                </a:r>
              </a:p>
            </c:rich>
          </c:tx>
          <c:layout>
            <c:manualLayout>
              <c:xMode val="edge"/>
              <c:yMode val="edge"/>
              <c:x val="0.45664828413302272"/>
              <c:y val="0.897360703812316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50" b="1" i="0" u="none" strike="noStrike" baseline="0">
                <a:solidFill>
                  <a:srgbClr val="000000"/>
                </a:solidFill>
                <a:latin typeface="Arial"/>
                <a:ea typeface="Arial"/>
                <a:cs typeface="Arial"/>
              </a:defRPr>
            </a:pPr>
            <a:endParaRPr lang="en-US"/>
          </a:p>
        </c:txPr>
        <c:crossAx val="176308224"/>
        <c:crosses val="autoZero"/>
        <c:auto val="1"/>
        <c:lblAlgn val="ctr"/>
        <c:lblOffset val="100"/>
        <c:tickLblSkip val="1"/>
        <c:tickMarkSkip val="1"/>
        <c:noMultiLvlLbl val="0"/>
      </c:catAx>
      <c:valAx>
        <c:axId val="176308224"/>
        <c:scaling>
          <c:orientation val="minMax"/>
          <c:max val="40"/>
        </c:scaling>
        <c:delete val="0"/>
        <c:axPos val="l"/>
        <c:majorGridlines>
          <c:spPr>
            <a:ln w="3175">
              <a:solidFill>
                <a:srgbClr val="000000"/>
              </a:solidFill>
              <a:prstDash val="sysDash"/>
            </a:ln>
          </c:spPr>
        </c:majorGridlines>
        <c:title>
          <c:tx>
            <c:rich>
              <a:bodyPr/>
              <a:lstStyle/>
              <a:p>
                <a:pPr>
                  <a:defRPr sz="900" b="1" i="0" u="none" strike="noStrike" baseline="0">
                    <a:solidFill>
                      <a:srgbClr val="000000"/>
                    </a:solidFill>
                    <a:latin typeface="Arial"/>
                    <a:ea typeface="Arial"/>
                    <a:cs typeface="Arial"/>
                  </a:defRPr>
                </a:pPr>
                <a:r>
                  <a:rPr lang="en-US"/>
                  <a:t>% of deaths</a:t>
                </a:r>
              </a:p>
            </c:rich>
          </c:tx>
          <c:layout>
            <c:manualLayout>
              <c:xMode val="edge"/>
              <c:yMode val="edge"/>
              <c:x val="2.8901864794990514E-2"/>
              <c:y val="0.378299120234604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25" b="1" i="0" u="none" strike="noStrike" baseline="0">
                <a:solidFill>
                  <a:srgbClr val="000000"/>
                </a:solidFill>
                <a:latin typeface="Arial"/>
                <a:ea typeface="Arial"/>
                <a:cs typeface="Arial"/>
              </a:defRPr>
            </a:pPr>
            <a:endParaRPr lang="en-US"/>
          </a:p>
        </c:txPr>
        <c:crossAx val="176297856"/>
        <c:crosses val="autoZero"/>
        <c:crossBetween val="between"/>
      </c:valAx>
      <c:spPr>
        <a:noFill/>
        <a:ln w="12700">
          <a:solidFill>
            <a:srgbClr val="808080"/>
          </a:solidFill>
          <a:prstDash val="solid"/>
        </a:ln>
      </c:spPr>
    </c:plotArea>
    <c:legend>
      <c:legendPos val="r"/>
      <c:layout>
        <c:manualLayout>
          <c:xMode val="edge"/>
          <c:yMode val="edge"/>
          <c:x val="0.87266074886706568"/>
          <c:y val="0.26099706744868034"/>
          <c:w val="0.11048708799040563"/>
          <c:h val="0.12903225806451613"/>
        </c:manualLayout>
      </c:layout>
      <c:overlay val="0"/>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75" b="1" i="0" u="none" strike="noStrike" baseline="0">
                <a:solidFill>
                  <a:srgbClr val="000000"/>
                </a:solidFill>
                <a:latin typeface="Arial"/>
                <a:ea typeface="Arial"/>
                <a:cs typeface="Arial"/>
              </a:defRPr>
            </a:pPr>
            <a:r>
              <a:rPr lang="en-US"/>
              <a:t>Male</a:t>
            </a:r>
          </a:p>
        </c:rich>
      </c:tx>
      <c:layout>
        <c:manualLayout>
          <c:xMode val="edge"/>
          <c:yMode val="edge"/>
          <c:x val="0.46503496503496505"/>
          <c:y val="3.2345013477088951E-2"/>
        </c:manualLayout>
      </c:layout>
      <c:overlay val="0"/>
      <c:spPr>
        <a:noFill/>
        <a:ln w="25400">
          <a:noFill/>
        </a:ln>
      </c:spPr>
    </c:title>
    <c:autoTitleDeleted val="0"/>
    <c:plotArea>
      <c:layout>
        <c:manualLayout>
          <c:layoutTarget val="inner"/>
          <c:xMode val="edge"/>
          <c:yMode val="edge"/>
          <c:x val="9.0909090909090981E-2"/>
          <c:y val="0.18867924528301888"/>
          <c:w val="0.88636363636363635"/>
          <c:h val="0.67924528301886833"/>
        </c:manualLayout>
      </c:layout>
      <c:lineChart>
        <c:grouping val="standard"/>
        <c:varyColors val="0"/>
        <c:ser>
          <c:idx val="0"/>
          <c:order val="0"/>
          <c:tx>
            <c:strRef>
              <c:f>'step7-group123'!$B$138</c:f>
              <c:strCache>
                <c:ptCount val="1"/>
                <c:pt idx="0">
                  <c:v>group 1</c:v>
                </c:pt>
              </c:strCache>
            </c:strRef>
          </c:tx>
          <c:spPr>
            <a:ln w="25400">
              <a:solidFill>
                <a:srgbClr val="000080"/>
              </a:solidFill>
              <a:prstDash val="solid"/>
            </a:ln>
          </c:spPr>
          <c:marker>
            <c:symbol val="diamond"/>
            <c:size val="7"/>
            <c:spPr>
              <a:solidFill>
                <a:srgbClr val="000080"/>
              </a:solidFill>
              <a:ln>
                <a:solidFill>
                  <a:srgbClr val="000080"/>
                </a:solidFill>
                <a:prstDash val="solid"/>
              </a:ln>
            </c:spPr>
          </c:marker>
          <c:cat>
            <c:strRef>
              <c:f>'step7-group123'!$C$134:$T$134</c:f>
              <c:strCache>
                <c:ptCount val="18"/>
                <c:pt idx="0">
                  <c:v>M00</c:v>
                </c:pt>
                <c:pt idx="1">
                  <c:v>M05</c:v>
                </c:pt>
                <c:pt idx="2">
                  <c:v>M10</c:v>
                </c:pt>
                <c:pt idx="3">
                  <c:v>M15</c:v>
                </c:pt>
                <c:pt idx="4">
                  <c:v>M20</c:v>
                </c:pt>
                <c:pt idx="5">
                  <c:v>M25</c:v>
                </c:pt>
                <c:pt idx="6">
                  <c:v>M30</c:v>
                </c:pt>
                <c:pt idx="7">
                  <c:v>M35</c:v>
                </c:pt>
                <c:pt idx="8">
                  <c:v>M40</c:v>
                </c:pt>
                <c:pt idx="9">
                  <c:v>M45</c:v>
                </c:pt>
                <c:pt idx="10">
                  <c:v>M50</c:v>
                </c:pt>
                <c:pt idx="11">
                  <c:v>M55</c:v>
                </c:pt>
                <c:pt idx="12">
                  <c:v>M60</c:v>
                </c:pt>
                <c:pt idx="13">
                  <c:v>M65</c:v>
                </c:pt>
                <c:pt idx="14">
                  <c:v>M70</c:v>
                </c:pt>
                <c:pt idx="15">
                  <c:v>M75</c:v>
                </c:pt>
                <c:pt idx="16">
                  <c:v>M80</c:v>
                </c:pt>
                <c:pt idx="17">
                  <c:v>M85</c:v>
                </c:pt>
              </c:strCache>
            </c:strRef>
          </c:cat>
          <c:val>
            <c:numRef>
              <c:f>'step7-group123'!$C$138:$T$138</c:f>
              <c:numCache>
                <c:formatCode>General</c:formatCode>
                <c:ptCount val="18"/>
                <c:pt idx="0">
                  <c:v>0.73424054359885282</c:v>
                </c:pt>
                <c:pt idx="1">
                  <c:v>0.30012862011179875</c:v>
                </c:pt>
                <c:pt idx="2">
                  <c:v>0.21444642159309035</c:v>
                </c:pt>
                <c:pt idx="3">
                  <c:v>7.5445593556573556E-2</c:v>
                </c:pt>
                <c:pt idx="4">
                  <c:v>0.11912450039193716</c:v>
                </c:pt>
                <c:pt idx="5">
                  <c:v>0.22953757135499303</c:v>
                </c:pt>
                <c:pt idx="6">
                  <c:v>0.30968911807394767</c:v>
                </c:pt>
                <c:pt idx="7">
                  <c:v>0.33160258695992212</c:v>
                </c:pt>
                <c:pt idx="8">
                  <c:v>0.27129556891129097</c:v>
                </c:pt>
                <c:pt idx="9">
                  <c:v>0.19058865591217758</c:v>
                </c:pt>
                <c:pt idx="10">
                  <c:v>0.12971729734784049</c:v>
                </c:pt>
                <c:pt idx="11">
                  <c:v>9.4277806039569353E-2</c:v>
                </c:pt>
                <c:pt idx="12">
                  <c:v>7.3495928735603469E-2</c:v>
                </c:pt>
                <c:pt idx="13">
                  <c:v>6.3092640246112247E-2</c:v>
                </c:pt>
                <c:pt idx="14">
                  <c:v>5.2986151269189874E-2</c:v>
                </c:pt>
                <c:pt idx="15">
                  <c:v>5.739769611442995E-2</c:v>
                </c:pt>
                <c:pt idx="16">
                  <c:v>6.7936545249640934E-2</c:v>
                </c:pt>
                <c:pt idx="17">
                  <c:v>0.10846153177514684</c:v>
                </c:pt>
              </c:numCache>
            </c:numRef>
          </c:val>
          <c:smooth val="0"/>
        </c:ser>
        <c:ser>
          <c:idx val="1"/>
          <c:order val="1"/>
          <c:tx>
            <c:strRef>
              <c:f>'step7-group123'!$B$139</c:f>
              <c:strCache>
                <c:ptCount val="1"/>
                <c:pt idx="0">
                  <c:v>group 2</c:v>
                </c:pt>
              </c:strCache>
            </c:strRef>
          </c:tx>
          <c:spPr>
            <a:ln w="25400">
              <a:solidFill>
                <a:srgbClr val="FF00FF"/>
              </a:solidFill>
              <a:prstDash val="solid"/>
            </a:ln>
          </c:spPr>
          <c:marker>
            <c:symbol val="square"/>
            <c:size val="7"/>
            <c:spPr>
              <a:solidFill>
                <a:srgbClr val="FF00FF"/>
              </a:solidFill>
              <a:ln>
                <a:solidFill>
                  <a:srgbClr val="FF00FF"/>
                </a:solidFill>
                <a:prstDash val="solid"/>
              </a:ln>
            </c:spPr>
          </c:marker>
          <c:cat>
            <c:strRef>
              <c:f>'step7-group123'!$C$134:$T$134</c:f>
              <c:strCache>
                <c:ptCount val="18"/>
                <c:pt idx="0">
                  <c:v>M00</c:v>
                </c:pt>
                <c:pt idx="1">
                  <c:v>M05</c:v>
                </c:pt>
                <c:pt idx="2">
                  <c:v>M10</c:v>
                </c:pt>
                <c:pt idx="3">
                  <c:v>M15</c:v>
                </c:pt>
                <c:pt idx="4">
                  <c:v>M20</c:v>
                </c:pt>
                <c:pt idx="5">
                  <c:v>M25</c:v>
                </c:pt>
                <c:pt idx="6">
                  <c:v>M30</c:v>
                </c:pt>
                <c:pt idx="7">
                  <c:v>M35</c:v>
                </c:pt>
                <c:pt idx="8">
                  <c:v>M40</c:v>
                </c:pt>
                <c:pt idx="9">
                  <c:v>M45</c:v>
                </c:pt>
                <c:pt idx="10">
                  <c:v>M50</c:v>
                </c:pt>
                <c:pt idx="11">
                  <c:v>M55</c:v>
                </c:pt>
                <c:pt idx="12">
                  <c:v>M60</c:v>
                </c:pt>
                <c:pt idx="13">
                  <c:v>M65</c:v>
                </c:pt>
                <c:pt idx="14">
                  <c:v>M70</c:v>
                </c:pt>
                <c:pt idx="15">
                  <c:v>M75</c:v>
                </c:pt>
                <c:pt idx="16">
                  <c:v>M80</c:v>
                </c:pt>
                <c:pt idx="17">
                  <c:v>M85</c:v>
                </c:pt>
              </c:strCache>
            </c:strRef>
          </c:cat>
          <c:val>
            <c:numRef>
              <c:f>'step7-group123'!$C$139:$T$139</c:f>
              <c:numCache>
                <c:formatCode>General</c:formatCode>
                <c:ptCount val="18"/>
                <c:pt idx="0">
                  <c:v>0.2122656783365216</c:v>
                </c:pt>
                <c:pt idx="1">
                  <c:v>0.34493246721806875</c:v>
                </c:pt>
                <c:pt idx="2">
                  <c:v>0.33935089068012636</c:v>
                </c:pt>
                <c:pt idx="3">
                  <c:v>0.21410798856451579</c:v>
                </c:pt>
                <c:pt idx="4">
                  <c:v>0.18569934996869839</c:v>
                </c:pt>
                <c:pt idx="5">
                  <c:v>0.21053440278119087</c:v>
                </c:pt>
                <c:pt idx="6">
                  <c:v>0.26174409399806059</c:v>
                </c:pt>
                <c:pt idx="7">
                  <c:v>0.32382319427482348</c:v>
                </c:pt>
                <c:pt idx="8">
                  <c:v>0.44494821081536767</c:v>
                </c:pt>
                <c:pt idx="9">
                  <c:v>0.58087070923361683</c:v>
                </c:pt>
                <c:pt idx="10">
                  <c:v>0.69780818081262885</c:v>
                </c:pt>
                <c:pt idx="11">
                  <c:v>0.78335239116565136</c:v>
                </c:pt>
                <c:pt idx="12">
                  <c:v>0.84194539079486808</c:v>
                </c:pt>
                <c:pt idx="13">
                  <c:v>0.87694557834276676</c:v>
                </c:pt>
                <c:pt idx="14">
                  <c:v>0.90474949531590543</c:v>
                </c:pt>
                <c:pt idx="15">
                  <c:v>0.90943733004038707</c:v>
                </c:pt>
                <c:pt idx="16">
                  <c:v>0.90543117481988722</c:v>
                </c:pt>
                <c:pt idx="17">
                  <c:v>0.86581628696456703</c:v>
                </c:pt>
              </c:numCache>
            </c:numRef>
          </c:val>
          <c:smooth val="0"/>
        </c:ser>
        <c:ser>
          <c:idx val="2"/>
          <c:order val="2"/>
          <c:tx>
            <c:strRef>
              <c:f>'step7-group123'!$B$140</c:f>
              <c:strCache>
                <c:ptCount val="1"/>
                <c:pt idx="0">
                  <c:v>group 3</c:v>
                </c:pt>
              </c:strCache>
            </c:strRef>
          </c:tx>
          <c:spPr>
            <a:ln w="25400">
              <a:solidFill>
                <a:srgbClr val="000000"/>
              </a:solidFill>
              <a:prstDash val="sysDash"/>
            </a:ln>
          </c:spPr>
          <c:marker>
            <c:symbol val="none"/>
          </c:marker>
          <c:cat>
            <c:strRef>
              <c:f>'step7-group123'!$C$134:$T$134</c:f>
              <c:strCache>
                <c:ptCount val="18"/>
                <c:pt idx="0">
                  <c:v>M00</c:v>
                </c:pt>
                <c:pt idx="1">
                  <c:v>M05</c:v>
                </c:pt>
                <c:pt idx="2">
                  <c:v>M10</c:v>
                </c:pt>
                <c:pt idx="3">
                  <c:v>M15</c:v>
                </c:pt>
                <c:pt idx="4">
                  <c:v>M20</c:v>
                </c:pt>
                <c:pt idx="5">
                  <c:v>M25</c:v>
                </c:pt>
                <c:pt idx="6">
                  <c:v>M30</c:v>
                </c:pt>
                <c:pt idx="7">
                  <c:v>M35</c:v>
                </c:pt>
                <c:pt idx="8">
                  <c:v>M40</c:v>
                </c:pt>
                <c:pt idx="9">
                  <c:v>M45</c:v>
                </c:pt>
                <c:pt idx="10">
                  <c:v>M50</c:v>
                </c:pt>
                <c:pt idx="11">
                  <c:v>M55</c:v>
                </c:pt>
                <c:pt idx="12">
                  <c:v>M60</c:v>
                </c:pt>
                <c:pt idx="13">
                  <c:v>M65</c:v>
                </c:pt>
                <c:pt idx="14">
                  <c:v>M70</c:v>
                </c:pt>
                <c:pt idx="15">
                  <c:v>M75</c:v>
                </c:pt>
                <c:pt idx="16">
                  <c:v>M80</c:v>
                </c:pt>
                <c:pt idx="17">
                  <c:v>M85</c:v>
                </c:pt>
              </c:strCache>
            </c:strRef>
          </c:cat>
          <c:val>
            <c:numRef>
              <c:f>'step7-group123'!$C$140:$T$140</c:f>
              <c:numCache>
                <c:formatCode>General</c:formatCode>
                <c:ptCount val="18"/>
                <c:pt idx="0">
                  <c:v>5.3493778064625588E-2</c:v>
                </c:pt>
                <c:pt idx="1">
                  <c:v>0.3549389126701325</c:v>
                </c:pt>
                <c:pt idx="2">
                  <c:v>0.44620268772678329</c:v>
                </c:pt>
                <c:pt idx="3">
                  <c:v>0.71044641787891072</c:v>
                </c:pt>
                <c:pt idx="4">
                  <c:v>0.69517614963936436</c:v>
                </c:pt>
                <c:pt idx="5">
                  <c:v>0.55992802586381607</c:v>
                </c:pt>
                <c:pt idx="6">
                  <c:v>0.4285667879279918</c:v>
                </c:pt>
                <c:pt idx="7">
                  <c:v>0.3445742187652544</c:v>
                </c:pt>
                <c:pt idx="8">
                  <c:v>0.28375622027334146</c:v>
                </c:pt>
                <c:pt idx="9">
                  <c:v>0.2285406348542055</c:v>
                </c:pt>
                <c:pt idx="10">
                  <c:v>0.17247452183953058</c:v>
                </c:pt>
                <c:pt idx="11">
                  <c:v>0.12236980279477926</c:v>
                </c:pt>
                <c:pt idx="12">
                  <c:v>8.4558680469528497E-2</c:v>
                </c:pt>
                <c:pt idx="13">
                  <c:v>5.9961781411121011E-2</c:v>
                </c:pt>
                <c:pt idx="14">
                  <c:v>4.2264353414904691E-2</c:v>
                </c:pt>
                <c:pt idx="15">
                  <c:v>3.3164973845183021E-2</c:v>
                </c:pt>
                <c:pt idx="16">
                  <c:v>2.6632279930471771E-2</c:v>
                </c:pt>
                <c:pt idx="17">
                  <c:v>2.5722181260286244E-2</c:v>
                </c:pt>
              </c:numCache>
            </c:numRef>
          </c:val>
          <c:smooth val="0"/>
        </c:ser>
        <c:dLbls>
          <c:showLegendKey val="0"/>
          <c:showVal val="0"/>
          <c:showCatName val="0"/>
          <c:showSerName val="0"/>
          <c:showPercent val="0"/>
          <c:showBubbleSize val="0"/>
        </c:dLbls>
        <c:marker val="1"/>
        <c:smooth val="0"/>
        <c:axId val="176366336"/>
        <c:axId val="176368256"/>
      </c:lineChart>
      <c:catAx>
        <c:axId val="176366336"/>
        <c:scaling>
          <c:orientation val="minMax"/>
        </c:scaling>
        <c:delete val="0"/>
        <c:axPos val="b"/>
        <c:title>
          <c:tx>
            <c:rich>
              <a:bodyPr/>
              <a:lstStyle/>
              <a:p>
                <a:pPr algn="l">
                  <a:defRPr sz="900" b="1" i="0" u="none" strike="noStrike" baseline="0">
                    <a:solidFill>
                      <a:srgbClr val="000000"/>
                    </a:solidFill>
                    <a:latin typeface="Arial"/>
                    <a:ea typeface="Arial"/>
                    <a:cs typeface="Arial"/>
                  </a:defRPr>
                </a:pPr>
                <a:r>
                  <a:rPr lang="en-US"/>
                  <a:t>age</a:t>
                </a:r>
              </a:p>
            </c:rich>
          </c:tx>
          <c:layout>
            <c:manualLayout>
              <c:xMode val="edge"/>
              <c:yMode val="edge"/>
              <c:x val="0.49370482535836868"/>
              <c:y val="0.9331564686489660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00" b="1" i="0" u="none" strike="noStrike" baseline="0">
                <a:solidFill>
                  <a:srgbClr val="000000"/>
                </a:solidFill>
                <a:latin typeface="Arial"/>
                <a:ea typeface="Arial"/>
                <a:cs typeface="Arial"/>
              </a:defRPr>
            </a:pPr>
            <a:endParaRPr lang="en-US"/>
          </a:p>
        </c:txPr>
        <c:crossAx val="176368256"/>
        <c:crosses val="autoZero"/>
        <c:auto val="1"/>
        <c:lblAlgn val="ctr"/>
        <c:lblOffset val="100"/>
        <c:tickLblSkip val="1"/>
        <c:tickMarkSkip val="1"/>
        <c:noMultiLvlLbl val="0"/>
      </c:catAx>
      <c:valAx>
        <c:axId val="176368256"/>
        <c:scaling>
          <c:orientation val="minMax"/>
          <c:max val="1"/>
        </c:scaling>
        <c:delete val="0"/>
        <c:axPos val="l"/>
        <c:majorGridlines>
          <c:spPr>
            <a:ln w="3175">
              <a:solidFill>
                <a:srgbClr val="000000"/>
              </a:solidFill>
              <a:prstDash val="sysDash"/>
            </a:ln>
          </c:spPr>
        </c:majorGridlines>
        <c:title>
          <c:tx>
            <c:rich>
              <a:bodyPr/>
              <a:lstStyle/>
              <a:p>
                <a:pPr>
                  <a:defRPr sz="900" b="1" i="0" u="none" strike="noStrike" baseline="0">
                    <a:solidFill>
                      <a:srgbClr val="000000"/>
                    </a:solidFill>
                    <a:latin typeface="Arial"/>
                    <a:ea typeface="Arial"/>
                    <a:cs typeface="Arial"/>
                  </a:defRPr>
                </a:pPr>
                <a:r>
                  <a:rPr lang="en-US"/>
                  <a:t>Proportion of total deaths</a:t>
                </a:r>
              </a:p>
            </c:rich>
          </c:tx>
          <c:layout>
            <c:manualLayout>
              <c:xMode val="edge"/>
              <c:yMode val="edge"/>
              <c:x val="8.7412587412587419E-3"/>
              <c:y val="0.38274932614555257"/>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76366336"/>
        <c:crosses val="autoZero"/>
        <c:crossBetween val="between"/>
        <c:majorUnit val="0.2"/>
        <c:minorUnit val="0.2"/>
      </c:valAx>
      <c:spPr>
        <a:noFill/>
        <a:ln w="25400">
          <a:noFill/>
        </a:ln>
      </c:spPr>
    </c:plotArea>
    <c:legend>
      <c:legendPos val="r"/>
      <c:layout>
        <c:manualLayout>
          <c:xMode val="edge"/>
          <c:yMode val="edge"/>
          <c:x val="0.80769230769230771"/>
          <c:y val="1.3477088948787063E-2"/>
          <c:w val="0.18181818181818177"/>
          <c:h val="0.14016172506738545"/>
        </c:manualLayout>
      </c:layout>
      <c:overlay val="0"/>
      <c:spPr>
        <a:solidFill>
          <a:srgbClr val="FFFFFF"/>
        </a:solidFill>
        <a:ln w="3175">
          <a:solidFill>
            <a:srgbClr val="000000"/>
          </a:solidFill>
          <a:prstDash val="solid"/>
        </a:ln>
      </c:spPr>
      <c:txPr>
        <a:bodyPr/>
        <a:lstStyle/>
        <a:p>
          <a:pPr>
            <a:defRPr sz="675" b="1"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3175">
      <a:solidFill>
        <a:srgbClr val="000000"/>
      </a:solidFill>
      <a:prstDash val="solid"/>
    </a:ln>
  </c:spPr>
  <c:txPr>
    <a:bodyPr/>
    <a:lstStyle/>
    <a:p>
      <a:pPr>
        <a:defRPr sz="1550" b="0"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0.1543</cdr:x>
      <cdr:y>0.13281</cdr:y>
    </cdr:from>
    <cdr:to>
      <cdr:x>0.52145</cdr:x>
      <cdr:y>0.18438</cdr:y>
    </cdr:to>
    <cdr:sp macro="" textlink="">
      <cdr:nvSpPr>
        <cdr:cNvPr id="35841" name="Text Box 1"/>
        <cdr:cNvSpPr txBox="1">
          <a:spLocks xmlns:a="http://schemas.openxmlformats.org/drawingml/2006/main" noChangeArrowheads="1"/>
        </cdr:cNvSpPr>
      </cdr:nvSpPr>
      <cdr:spPr bwMode="auto">
        <a:xfrm xmlns:a="http://schemas.openxmlformats.org/drawingml/2006/main">
          <a:off x="1071513" y="473303"/>
          <a:ext cx="2550929" cy="18107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fr-CH" sz="875" b="1" i="0" u="none" strike="noStrike" baseline="0">
              <a:solidFill>
                <a:srgbClr val="000000"/>
              </a:solidFill>
              <a:latin typeface="Arial"/>
              <a:cs typeface="Arial"/>
            </a:rPr>
            <a:t>Males</a:t>
          </a:r>
        </a:p>
      </cdr:txBody>
    </cdr:sp>
  </cdr:relSizeAnchor>
  <cdr:relSizeAnchor xmlns:cdr="http://schemas.openxmlformats.org/drawingml/2006/chartDrawing">
    <cdr:from>
      <cdr:x>0.6356</cdr:x>
      <cdr:y>0.13281</cdr:y>
    </cdr:from>
    <cdr:to>
      <cdr:x>0.9633</cdr:x>
      <cdr:y>0.18776</cdr:y>
    </cdr:to>
    <cdr:sp macro="" textlink="">
      <cdr:nvSpPr>
        <cdr:cNvPr id="35842" name="Text Box 2"/>
        <cdr:cNvSpPr txBox="1">
          <a:spLocks xmlns:a="http://schemas.openxmlformats.org/drawingml/2006/main" noChangeArrowheads="1"/>
        </cdr:cNvSpPr>
      </cdr:nvSpPr>
      <cdr:spPr bwMode="auto">
        <a:xfrm xmlns:a="http://schemas.openxmlformats.org/drawingml/2006/main">
          <a:off x="4419179" y="473303"/>
          <a:ext cx="2270532" cy="19042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fr-CH" sz="875" b="1" i="0" u="none" strike="noStrike" baseline="0">
              <a:solidFill>
                <a:srgbClr val="000000"/>
              </a:solidFill>
              <a:latin typeface="Arial"/>
              <a:cs typeface="Arial"/>
            </a:rPr>
            <a:t>Females</a:t>
          </a:r>
        </a:p>
      </cdr:txBody>
    </cdr:sp>
  </cdr:relSizeAnchor>
</c:userShapes>
</file>

<file path=ppt/drawings/drawing2.xml><?xml version="1.0" encoding="utf-8"?>
<c:userShapes xmlns:c="http://schemas.openxmlformats.org/drawingml/2006/chart">
  <cdr:relSizeAnchor xmlns:cdr="http://schemas.openxmlformats.org/drawingml/2006/chartDrawing">
    <cdr:from>
      <cdr:x>0.04135</cdr:x>
      <cdr:y>0.93812</cdr:y>
    </cdr:from>
    <cdr:to>
      <cdr:x>0.36124</cdr:x>
      <cdr:y>0.97736</cdr:y>
    </cdr:to>
    <cdr:sp macro="" textlink="">
      <cdr:nvSpPr>
        <cdr:cNvPr id="29697" name="Text Box 1"/>
        <cdr:cNvSpPr txBox="1">
          <a:spLocks xmlns:a="http://schemas.openxmlformats.org/drawingml/2006/main" noChangeArrowheads="1"/>
        </cdr:cNvSpPr>
      </cdr:nvSpPr>
      <cdr:spPr bwMode="auto">
        <a:xfrm xmlns:a="http://schemas.openxmlformats.org/drawingml/2006/main">
          <a:off x="203219" y="3625675"/>
          <a:ext cx="1558995" cy="1347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F72F6B9-D0DE-4420-AA53-3B02601B035D}" type="datetimeFigureOut">
              <a:rPr lang="en-US" smtClean="0"/>
              <a:t>3/30/2015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2C7EA53-35E1-4DDD-8C31-DF916A750CB6}" type="slidenum">
              <a:rPr lang="en-US" smtClean="0"/>
              <a:t>‹#›</a:t>
            </a:fld>
            <a:endParaRPr lang="en-US"/>
          </a:p>
        </p:txBody>
      </p:sp>
    </p:spTree>
    <p:extLst>
      <p:ext uri="{BB962C8B-B14F-4D97-AF65-F5344CB8AC3E}">
        <p14:creationId xmlns:p14="http://schemas.microsoft.com/office/powerpoint/2010/main" val="2422595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95B489-7F8A-40F7-94A6-19388F4E9A32}" type="datetimeFigureOut">
              <a:rPr lang="en-US" smtClean="0"/>
              <a:pPr/>
              <a:t>3/30/2015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26C4161-891A-4B15-8BDF-FB85D71806E8}" type="slidenum">
              <a:rPr lang="en-US" smtClean="0"/>
              <a:pPr/>
              <a:t>‹#›</a:t>
            </a:fld>
            <a:endParaRPr lang="en-US"/>
          </a:p>
        </p:txBody>
      </p:sp>
    </p:spTree>
    <p:extLst>
      <p:ext uri="{BB962C8B-B14F-4D97-AF65-F5344CB8AC3E}">
        <p14:creationId xmlns:p14="http://schemas.microsoft.com/office/powerpoint/2010/main" val="265027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uq.edu.au/hishub/wp13"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uq.edu.au/hishub/wp13"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apps.who.int/gho/data/node.main.3?lang=en"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country’s vital statistics system should be periodically evaluated to see whether the needs of the system are being adequately met.  Two major aspects should be examined: the quality of the resulting vital statistics and an evaluation of the overall CRVS system.  We’ll look at different models that have been proposed for evaluation.  As well, we’ll discuss the importance of evaluating  the adequacy of government provisions for the CRVS system and the importance of system flexibility.  </a:t>
            </a:r>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1</a:t>
            </a:fld>
            <a:endParaRPr lang="en-US"/>
          </a:p>
        </p:txBody>
      </p:sp>
    </p:spTree>
    <p:extLst>
      <p:ext uri="{BB962C8B-B14F-4D97-AF65-F5344CB8AC3E}">
        <p14:creationId xmlns:p14="http://schemas.microsoft.com/office/powerpoint/2010/main" val="1315260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Notes:</a:t>
            </a:r>
          </a:p>
          <a:p>
            <a:r>
              <a:rPr lang="en-US" dirty="0" smtClean="0"/>
              <a:t>Completeness can also</a:t>
            </a:r>
            <a:r>
              <a:rPr lang="en-US" baseline="0" dirty="0" smtClean="0"/>
              <a:t> be evaluated by checking the individual entries of the vital statistics against corresponding records from an independent source in order to detect any omissions.  This method requires record linkage, which requires considerable expenses and careful planning.  One available source of records is civil registration records – including matching infant death records with birth records.  Other lists, such as school enrollments, hospital records, and baptism and burial records can be used to detect under-reporting.  Lists of births or deaths from population census or survey data can be used to estimate registration completeness.  Lastly, we have the dual records system.   </a:t>
            </a:r>
          </a:p>
          <a:p>
            <a:endParaRPr lang="en-US" baseline="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Notes:</a:t>
            </a:r>
          </a:p>
          <a:p>
            <a:r>
              <a:rPr lang="en-US" baseline="0" dirty="0" smtClean="0"/>
              <a:t>The direct matching of individual vital events with other independent sets of records is generally known as the dual record system.  Matching can be done based on the register and a retrospective survey of vital events or the register and census enumeration.  The basic logic involved in this method is to classify the matched events into the following three categories…  Based on that information, a fourth category, unknown number of events omitted from both systems, can be estimated statistically.  We will not discuss the specific methods for this estimation in this course, but here is a reference for anyone that would like more information.</a:t>
            </a:r>
          </a:p>
          <a:p>
            <a:endParaRPr lang="en-US" baseline="0" dirty="0" smtClean="0"/>
          </a:p>
          <a:p>
            <a:r>
              <a:rPr lang="en-US" baseline="0" dirty="0" smtClean="0"/>
              <a:t>This procedure has several advantages, including minimizing recall biases and improving coverage through the retrospective surveys; providing reliable estimates of fertility and mortality, and using independent sources that provide both the numerator and denominator for estimating vital rates.</a:t>
            </a:r>
          </a:p>
          <a:p>
            <a:endParaRPr lang="en-US" baseline="0" dirty="0" smtClean="0"/>
          </a:p>
          <a:p>
            <a:r>
              <a:rPr lang="en-US" baseline="0" dirty="0" smtClean="0"/>
              <a:t>However, a major constraint in developing a dual record system is the cost and maintenance of truly independent data sources. As well, the matching process can be challenging in settings with poor data quality and common names (i.e. Maria or Mohammad) that can easily be confused.  Finally, care must be taken to ensure that the denominator is correct – the population of the sample areas.  This calls for periodic censuses of the sample areas to account for both natural population change and migration into or out of the sample areas.  </a:t>
            </a:r>
          </a:p>
        </p:txBody>
      </p:sp>
      <p:sp>
        <p:nvSpPr>
          <p:cNvPr id="4" name="Slide Number Placeholder 3"/>
          <p:cNvSpPr>
            <a:spLocks noGrp="1"/>
          </p:cNvSpPr>
          <p:nvPr>
            <p:ph type="sldNum" sz="quarter" idx="10"/>
          </p:nvPr>
        </p:nvSpPr>
        <p:spPr/>
        <p:txBody>
          <a:bodyPr/>
          <a:lstStyle/>
          <a:p>
            <a:fld id="{B26C4161-891A-4B15-8BDF-FB85D71806E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Notes:</a:t>
            </a:r>
          </a:p>
          <a:p>
            <a:r>
              <a:rPr lang="en-US" baseline="0" dirty="0" smtClean="0"/>
              <a:t>The direct matching method is usually done on a sample area of events that occurred during a short period of time.  Let’s look at an example.  Here we have a study of coverage of birth registration in a country done by matching the census enumeration of infants to births registered during a three-month period prior to the census.  </a:t>
            </a:r>
          </a:p>
        </p:txBody>
      </p:sp>
      <p:sp>
        <p:nvSpPr>
          <p:cNvPr id="4" name="Slide Number Placeholder 3"/>
          <p:cNvSpPr>
            <a:spLocks noGrp="1"/>
          </p:cNvSpPr>
          <p:nvPr>
            <p:ph type="sldNum" sz="quarter" idx="10"/>
          </p:nvPr>
        </p:nvSpPr>
        <p:spPr/>
        <p:txBody>
          <a:bodyPr/>
          <a:lstStyle/>
          <a:p>
            <a:fld id="{B26C4161-891A-4B15-8BDF-FB85D71806E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Notes:</a:t>
            </a:r>
          </a:p>
          <a:p>
            <a:r>
              <a:rPr lang="en-US" baseline="0" dirty="0" smtClean="0"/>
              <a:t>When you match the records, you will find the events that are recorded in both the register and the census data.</a:t>
            </a:r>
          </a:p>
        </p:txBody>
      </p:sp>
      <p:sp>
        <p:nvSpPr>
          <p:cNvPr id="4" name="Slide Number Placeholder 3"/>
          <p:cNvSpPr>
            <a:spLocks noGrp="1"/>
          </p:cNvSpPr>
          <p:nvPr>
            <p:ph type="sldNum" sz="quarter" idx="10"/>
          </p:nvPr>
        </p:nvSpPr>
        <p:spPr/>
        <p:txBody>
          <a:bodyPr/>
          <a:lstStyle/>
          <a:p>
            <a:fld id="{B26C4161-891A-4B15-8BDF-FB85D71806E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Notes:</a:t>
            </a:r>
          </a:p>
          <a:p>
            <a:r>
              <a:rPr lang="en-US" baseline="0" dirty="0" smtClean="0"/>
              <a:t>-events recorded in the register but omitted from the census data.</a:t>
            </a:r>
          </a:p>
        </p:txBody>
      </p:sp>
      <p:sp>
        <p:nvSpPr>
          <p:cNvPr id="4" name="Slide Number Placeholder 3"/>
          <p:cNvSpPr>
            <a:spLocks noGrp="1"/>
          </p:cNvSpPr>
          <p:nvPr>
            <p:ph type="sldNum" sz="quarter" idx="10"/>
          </p:nvPr>
        </p:nvSpPr>
        <p:spPr/>
        <p:txBody>
          <a:bodyPr/>
          <a:lstStyle/>
          <a:p>
            <a:fld id="{B26C4161-891A-4B15-8BDF-FB85D71806E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Notes:</a:t>
            </a:r>
          </a:p>
          <a:p>
            <a:r>
              <a:rPr lang="en-US" baseline="0" dirty="0" smtClean="0"/>
              <a:t>-and events recorded in the census data but omitted from the register.</a:t>
            </a:r>
          </a:p>
        </p:txBody>
      </p:sp>
      <p:sp>
        <p:nvSpPr>
          <p:cNvPr id="4" name="Slide Number Placeholder 3"/>
          <p:cNvSpPr>
            <a:spLocks noGrp="1"/>
          </p:cNvSpPr>
          <p:nvPr>
            <p:ph type="sldNum" sz="quarter" idx="10"/>
          </p:nvPr>
        </p:nvSpPr>
        <p:spPr/>
        <p:txBody>
          <a:bodyPr/>
          <a:lstStyle/>
          <a:p>
            <a:fld id="{B26C4161-891A-4B15-8BDF-FB85D71806E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Notes:</a:t>
            </a:r>
          </a:p>
          <a:p>
            <a:r>
              <a:rPr lang="en-US" baseline="0" dirty="0" smtClean="0"/>
              <a:t>And then you can estimate the unknown number of events omitted from both systems (assuming the matching is done correctly).</a:t>
            </a:r>
          </a:p>
          <a:p>
            <a:endParaRPr lang="en-US" baseline="0" dirty="0" smtClean="0"/>
          </a:p>
          <a:p>
            <a:r>
              <a:rPr lang="en-US" baseline="0" dirty="0" smtClean="0"/>
              <a:t>Such a direct matching may not be necessary on a routine basis.</a:t>
            </a:r>
          </a:p>
          <a:p>
            <a:endParaRPr lang="en-US" baseline="0" dirty="0" smtClean="0"/>
          </a:p>
          <a:p>
            <a:r>
              <a:rPr lang="en-US" baseline="0" dirty="0" smtClean="0"/>
              <a:t>It is important to note that while the dual records technique has been widely used (i.e. in India), the method is debated and remains controversial due to concerns regarding lack of independence between data sources and problems with accurate matching (and the costs associated with each of these factors).</a:t>
            </a:r>
          </a:p>
        </p:txBody>
      </p:sp>
      <p:sp>
        <p:nvSpPr>
          <p:cNvPr id="4" name="Slide Number Placeholder 3"/>
          <p:cNvSpPr>
            <a:spLocks noGrp="1"/>
          </p:cNvSpPr>
          <p:nvPr>
            <p:ph type="sldNum" sz="quarter" idx="10"/>
          </p:nvPr>
        </p:nvSpPr>
        <p:spPr/>
        <p:txBody>
          <a:bodyPr/>
          <a:lstStyle/>
          <a:p>
            <a:fld id="{B26C4161-891A-4B15-8BDF-FB85D71806E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Notes:</a:t>
            </a:r>
          </a:p>
          <a:p>
            <a:r>
              <a:rPr lang="en-US" baseline="0" dirty="0" smtClean="0"/>
              <a:t>Coverage errors </a:t>
            </a:r>
            <a:r>
              <a:rPr lang="en-US" i="1" baseline="0" dirty="0" smtClean="0"/>
              <a:t>in vital statistics </a:t>
            </a:r>
            <a:r>
              <a:rPr lang="en-US" baseline="0" dirty="0" smtClean="0"/>
              <a:t>arise from under- or over-reporting of registration information.  Errors can be introduced while transferring or transcribing data, by duplicate reports, or by under-reporting of events that were registered.  Assessing coverage error in vital statistics can be done directly, by regularly querying and monitoring statistical returns from local registrars to ensure that statistical reports from the registration areas are received on time, that every registration area has reported their data, and that the frequencies of each type of vital event received are close to the expected values for the same time period.  You can also look at the percentage of deaths with a medically-certified cause of death.  </a:t>
            </a:r>
          </a:p>
          <a:p>
            <a:endParaRPr lang="en-US" baseline="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Notes:</a:t>
            </a:r>
          </a:p>
          <a:p>
            <a:r>
              <a:rPr lang="en-US" baseline="0" dirty="0" smtClean="0"/>
              <a:t>Coverage error in vital statistics can also be assessed indirectly, by comparing the total number of vital events registered and reported to the statistical agency for a given period with the number registered and reported in a previous, similar time period.  Monitoring delayed registration, or the interval between the date of event occurrence and the date of registration of the event and the proportion of total registrations that are delayed provides a rough estimate of under-reporting.  We won’t discuss this concept in depth, but indirect techniques for estimating basic demographic measures from incomplete data have been developed and can be used to compare estimates with rates obtained from civil registration data, to assess demographic relationships, and to estimate the level of under-registration of vital events.  Lastly, birth and death rates can be compared with rates from similar populations or previous time periods known to have good registration coverage.</a:t>
            </a:r>
          </a:p>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aseline="0" dirty="0" smtClean="0"/>
              <a:t>Notes:</a:t>
            </a:r>
          </a:p>
          <a:p>
            <a:endParaRPr lang="en-US" baseline="0" dirty="0" smtClean="0"/>
          </a:p>
          <a:p>
            <a:r>
              <a:rPr lang="en-US" baseline="0" dirty="0" smtClean="0"/>
              <a:t>Listed here are some comparisons: </a:t>
            </a:r>
          </a:p>
          <a:p>
            <a:endParaRPr lang="en-US" baseline="0" dirty="0" smtClean="0"/>
          </a:p>
          <a:p>
            <a:r>
              <a:rPr lang="en-US" baseline="0" dirty="0" smtClean="0"/>
              <a:t>Compare vital statistics in a given period with the corresponding statistics in previous years.  Marked fluctuations would suggest a need for further investigation, though this technique may be problematic if the population is undergoing rapid change in size or characteristics resulting from events such as migration, war, epidemics, etc.  Because vital events have a seasonal pattern, the comparison time period should have similar seasonality.  </a:t>
            </a:r>
          </a:p>
          <a:p>
            <a:endParaRPr lang="en-US" baseline="0" dirty="0" smtClean="0"/>
          </a:p>
          <a:p>
            <a:r>
              <a:rPr lang="en-US" baseline="0" dirty="0" smtClean="0"/>
              <a:t>Compare vital statistics in a given period with the population census or estimates of certain categories which reasonably correspond with the vital events.  For example, the number of births (minus the number of infant deaths) in a given year should be consistent with the population of age under one year.  This is only a rough estimate since the difference may be due to either under-registration or errors in the census.  The problems of infant under-enumeration and age misstatement in censuses are of particular concern in developing countries.</a:t>
            </a:r>
          </a:p>
          <a:p>
            <a:endParaRPr lang="en-US" baseline="0" dirty="0" smtClean="0"/>
          </a:p>
          <a:p>
            <a:r>
              <a:rPr lang="en-US" baseline="0" dirty="0" smtClean="0"/>
              <a:t>The proportion of total registrations that are delayed provides an estimate of under-reporting in previous years.  Monitoring the extent of delayed registrations over time will provide a rough estimate of whether the registration system is improving or deteriorating.</a:t>
            </a:r>
          </a:p>
          <a:p>
            <a:endParaRPr lang="en-US" baseline="0" dirty="0" smtClean="0"/>
          </a:p>
          <a:p>
            <a:r>
              <a:rPr lang="en-US" baseline="0" dirty="0" smtClean="0"/>
              <a:t>Compare certain portions of vital statistics with corresponding data collected through other means, such as sample fertility surveys in a certain area.  </a:t>
            </a:r>
          </a:p>
          <a:p>
            <a:endParaRPr lang="en-US" baseline="0" dirty="0" smtClean="0"/>
          </a:p>
          <a:p>
            <a:r>
              <a:rPr lang="en-US" baseline="0" dirty="0" smtClean="0"/>
              <a:t>Compare vital rates with corresponding rates for neighboring countries of similar characteristics.</a:t>
            </a:r>
          </a:p>
          <a:p>
            <a:endParaRPr lang="en-US" baseline="0" dirty="0" smtClean="0"/>
          </a:p>
          <a:p>
            <a:r>
              <a:rPr lang="en-US" baseline="0" dirty="0" smtClean="0"/>
              <a:t>For large population groups, an examination of sex ratios at birth may be used to assess the completeness of birth registration, </a:t>
            </a:r>
            <a:r>
              <a:rPr lang="en-US" i="1" baseline="0" dirty="0" smtClean="0"/>
              <a:t>but only if sex selection during pregnancy is not practiced in the country</a:t>
            </a:r>
            <a:r>
              <a:rPr lang="en-US" baseline="0" dirty="0" smtClean="0"/>
              <a:t>.  A sex ratio of about 105 male births per 100 female births indicates either a reasonable level of registration, or a problem that is not sex-specific.  A lower sex ratio may be an indication of the under-registration of male infants who died shortly after birth.  A higher sex ratio may be an indication of preferential registration of male births.  </a:t>
            </a:r>
            <a:r>
              <a:rPr lang="en-US" i="1" baseline="0" dirty="0" smtClean="0"/>
              <a:t>But a higher sex ratio can also be an indication of selective abortion of female fetuses, as in the very high sex ratios observed in some Asian countries.  </a:t>
            </a:r>
            <a:r>
              <a:rPr lang="en-US" baseline="0" dirty="0" smtClean="0"/>
              <a:t>Note also that the sex ratio varies by race and ethnicity, so it is important to determine the appropriate country-specific ratio.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r>
              <a:rPr lang="en-US" dirty="0" smtClean="0"/>
              <a:t>:</a:t>
            </a:r>
          </a:p>
          <a:p>
            <a:r>
              <a:rPr lang="en-US" dirty="0" smtClean="0"/>
              <a:t>A</a:t>
            </a:r>
            <a:r>
              <a:rPr lang="en-US" baseline="0" dirty="0" smtClean="0"/>
              <a:t> country’s vital statistics system should be periodically evaluated to see whether the needs of the system are being adequately met.  Two major aspects should be examined: the quality of the resulting vital statistics and an evaluation of the overall CRVS system.  We’ll look at different models that have been proposed for evaluation.  As well, we’ll discuss the importance of evaluating  the adequacy of government provisions for the CRVS system and the importance of system flexibility.  Lastly, we’ll look at </a:t>
            </a:r>
            <a:r>
              <a:rPr lang="en-US" baseline="0" dirty="0" err="1" smtClean="0"/>
              <a:t>ANACoD</a:t>
            </a:r>
            <a:r>
              <a:rPr lang="en-US" baseline="0" dirty="0" smtClean="0"/>
              <a:t>, a tool that can be used to assess mortality data.</a:t>
            </a:r>
          </a:p>
          <a:p>
            <a:endParaRPr lang="en-US" baseline="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r>
              <a:rPr lang="en-US" dirty="0" smtClean="0"/>
              <a:t>This figure</a:t>
            </a:r>
            <a:r>
              <a:rPr lang="en-US" baseline="0" dirty="0" smtClean="0"/>
              <a:t> demonstrates how indirect assessment can be used.  Registered deaths for the current year (2008) are compared against data for the 11 previous years.  Also, data from Statistics South Africa are compared to data from the National Population Register (NPR).  The decreased number of deaths observed by Statistics South Africa since 2006 is given credibility by the similarly decreasing trend observed by NPR.</a:t>
            </a:r>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20</a:t>
            </a:fld>
            <a:endParaRPr lang="en-US"/>
          </a:p>
        </p:txBody>
      </p:sp>
    </p:spTree>
    <p:extLst>
      <p:ext uri="{BB962C8B-B14F-4D97-AF65-F5344CB8AC3E}">
        <p14:creationId xmlns:p14="http://schemas.microsoft.com/office/powerpoint/2010/main" val="208030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It does no good to measure the completeness of a system if you don’t consider reasons for any under-coverage that is detected. Under-coverage may be due to geographic reasons, where a portion of the population lacks access to a functioning registration system.  It is useful to consider what sub-populations are most likely to be undercounted. The civil registration system may function differentially in different parts of the country.  This may be due to lack of resources in certain local registration districts; to the remoteness of the region, requiring families to travel great distances to register a birth or death; or to local customs that don’t value the legal imperatives to register events or don’t perceive the need for a registration document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Late registration only becomes a problem where year of occurrence and registration differ.  Nonetheless, the extent of late registration should be tracked and monitored to ensure that it is decreasing and not increasing.  If registration does not occur within a “reasonable” time period the record will not be included in the vital statistics file.  When a large percentage of a certain type of event is registered late, it will affect a country’s statistics.  An example is provided by violent, unexplained, sudden, and maternal deaths, which may be initially investigated by the police, who prepare reports, request postmortem examinations, and refer the cases to coroners.  The entire process can take months/years, keeping the information from being included in the annual vital statistics reports.  Thus, national vital statistics may suffer from serious under-reporting of selected types of deaths, including homicides, suicides, accidents, and maternal deaths.  This may be addressed by including a provisional cause of death so that complete cause of death statistics can be compiled.  The cause can be amended if the coroner’s inquest identifies a different cause of death.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Births and deaths that take place outside of health facilities are less likely to be reported.  As well, a coverage barrier is introduced when a connection between health facilities and civil registration points is lacking.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Under-coverage may also be due to under-registration, which is the most crucial aspect of vital statistics evaluation.  It is an accepted fact that vital registers are deficient in coverage to some degree in every country of the world.  Factors contributing in various degrees to deficiencies include a lack of supportive legislation requiring registration or certification, or, alternatively, prohibitive legislation, such as fees for registration.  Informants may fail to comply with the law due to a lack of incentive to register (i.e. beneficial services not connected with the need for a certificate), because of a lack of awareness about the need to or how to register, or due to cultural barriers or social stigma of illegitimate children.  As well, a lack of proficiency of registrars may introduce interruptions in the system that lead to under-registration.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21</a:t>
            </a:fld>
            <a:endParaRPr lang="en-US"/>
          </a:p>
        </p:txBody>
      </p:sp>
    </p:spTree>
    <p:extLst>
      <p:ext uri="{BB962C8B-B14F-4D97-AF65-F5344CB8AC3E}">
        <p14:creationId xmlns:p14="http://schemas.microsoft.com/office/powerpoint/2010/main" val="2041121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Notes: </a:t>
            </a:r>
          </a:p>
          <a:p>
            <a:r>
              <a:rPr lang="en-US" dirty="0" smtClean="0"/>
              <a:t>Many of the techniques</a:t>
            </a:r>
            <a:r>
              <a:rPr lang="en-US" baseline="0" dirty="0" smtClean="0"/>
              <a:t> used to improve coverage are those more generally needed to improve the system as a whole (discussed later).  Specific suggestions also include:</a:t>
            </a:r>
          </a:p>
          <a:p>
            <a:endParaRPr lang="en-US" baseline="0" dirty="0" smtClean="0"/>
          </a:p>
          <a:p>
            <a:r>
              <a:rPr lang="en-US" baseline="0" dirty="0" smtClean="0"/>
              <a:t>Reducing barriers to registration, including a burdensome process (distance needed to travel, hours of operation, charging of fees for properly-registered events (supporting documents, but not fees, may be required for delayed registrations)).  </a:t>
            </a:r>
          </a:p>
          <a:p>
            <a:endParaRPr lang="en-US" baseline="0" dirty="0" smtClean="0"/>
          </a:p>
          <a:p>
            <a:r>
              <a:rPr lang="en-US" baseline="0" dirty="0" smtClean="0"/>
              <a:t>Registration coverage may be improved by expanding the pool of officials who perform components of the civil registration function.  Examples include: opening a satellite office in a remote area staffed by a part time official that performs a limited number of functions; using religious or health workers to perform registration functions.  </a:t>
            </a:r>
          </a:p>
          <a:p>
            <a:endParaRPr lang="en-US" baseline="0" dirty="0" smtClean="0"/>
          </a:p>
          <a:p>
            <a:r>
              <a:rPr lang="en-US" baseline="0" dirty="0" smtClean="0"/>
              <a:t>Registering and tracking pregnant women to determine birth outcome and to ensure proper registration of births, early infant deaths, and fetal deaths.</a:t>
            </a:r>
          </a:p>
          <a:p>
            <a:endParaRPr lang="en-US" baseline="0" dirty="0" smtClean="0"/>
          </a:p>
          <a:p>
            <a:r>
              <a:rPr lang="en-US" baseline="0" dirty="0" smtClean="0"/>
              <a:t>It may be appropriate to undertake an educational campaign to address under-registration of infant deaths and stillbirths, either in the hospital or in the community.  The campaign should emphasize the importance of these data for setting national public health priorities and encourage the complete reporting of these events.</a:t>
            </a:r>
          </a:p>
          <a:p>
            <a:endParaRPr lang="en-US" baseline="0" dirty="0" smtClean="0"/>
          </a:p>
          <a:p>
            <a:r>
              <a:rPr lang="en-US" baseline="0" dirty="0" smtClean="0"/>
              <a:t>Local registrars should develop relationships with coroners and police to expedite case reporting of unnatural deaths.</a:t>
            </a:r>
          </a:p>
          <a:p>
            <a:endParaRPr lang="en-US" baseline="0" dirty="0" smtClean="0"/>
          </a:p>
          <a:p>
            <a:r>
              <a:rPr lang="en-US" baseline="0" dirty="0" smtClean="0"/>
              <a:t>It may be helpful to routinely examine deaths to women of reproductive age to determine if maternal deaths are being classified to other causes.  This may be done by matching these death certificates with birth and fetal death records to determine if the woman was pregnant during the period immediately preceding her death.  Several countries have added a question to the death certificate to obtain information about pregnancy-related deaths.  </a:t>
            </a:r>
          </a:p>
          <a:p>
            <a:endParaRPr lang="en-US" baseline="0" dirty="0" smtClean="0"/>
          </a:p>
          <a:p>
            <a:r>
              <a:rPr lang="en-US" baseline="0" dirty="0" smtClean="0"/>
              <a:t>Methods can be employed to reduce the bias from data that are derived from only selected areas or groups of populations (that are not representative).  Methods include statistical adjustment for under-reporting or the use of data from sample areas or field surveys to complement the registration data. (The Pan American Health Organization has published procedures to adjust for under-registration of vital events).</a:t>
            </a:r>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22</a:t>
            </a:fld>
            <a:endParaRPr lang="en-US"/>
          </a:p>
        </p:txBody>
      </p:sp>
    </p:spTree>
    <p:extLst>
      <p:ext uri="{BB962C8B-B14F-4D97-AF65-F5344CB8AC3E}">
        <p14:creationId xmlns:p14="http://schemas.microsoft.com/office/powerpoint/2010/main" val="3952902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23</a:t>
            </a:fld>
            <a:endParaRPr lang="en-US"/>
          </a:p>
        </p:txBody>
      </p:sp>
    </p:spTree>
    <p:extLst>
      <p:ext uri="{BB962C8B-B14F-4D97-AF65-F5344CB8AC3E}">
        <p14:creationId xmlns:p14="http://schemas.microsoft.com/office/powerpoint/2010/main" val="1937541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C4161-891A-4B15-8BDF-FB85D71806E8}" type="slidenum">
              <a:rPr lang="en-US" smtClean="0"/>
              <a:pPr/>
              <a:t>24</a:t>
            </a:fld>
            <a:endParaRPr lang="en-US"/>
          </a:p>
        </p:txBody>
      </p:sp>
    </p:spTree>
    <p:extLst>
      <p:ext uri="{BB962C8B-B14F-4D97-AF65-F5344CB8AC3E}">
        <p14:creationId xmlns:p14="http://schemas.microsoft.com/office/powerpoint/2010/main" val="716340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Notes: </a:t>
            </a:r>
          </a:p>
          <a:p>
            <a:pPr defTabSz="931774">
              <a:defRPr/>
            </a:pPr>
            <a:endParaRPr lang="en-US" dirty="0" smtClean="0"/>
          </a:p>
          <a:p>
            <a:pPr defTabSz="931774">
              <a:defRPr/>
            </a:pPr>
            <a:r>
              <a:rPr lang="en-US" dirty="0" smtClean="0"/>
              <a:t>[Country specific]. </a:t>
            </a:r>
          </a:p>
          <a:p>
            <a:pPr defTabSz="931774">
              <a:defRPr/>
            </a:pPr>
            <a:r>
              <a:rPr lang="en-US" dirty="0" smtClean="0"/>
              <a:t>On public</a:t>
            </a:r>
            <a:r>
              <a:rPr lang="en-US" baseline="0" dirty="0" smtClean="0"/>
              <a:t> participation: consider </a:t>
            </a:r>
            <a:r>
              <a:rPr lang="en-US" dirty="0" smtClean="0"/>
              <a:t>registration certificates being required for social services to improve registration coverage and support timely registration;</a:t>
            </a:r>
            <a:r>
              <a:rPr lang="en-US" baseline="0" dirty="0" smtClean="0"/>
              <a:t> consider incorporating birth registration into other public health activities (i.e. delivery, post-natal care visits, or immunizations);  how can certificates be used (e.g. registration for school, driver’s license, marriage license, etc.)?</a:t>
            </a:r>
            <a:endParaRPr lang="en-US" dirty="0" smtClean="0"/>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25</a:t>
            </a:fld>
            <a:endParaRPr lang="en-US"/>
          </a:p>
        </p:txBody>
      </p:sp>
    </p:spTree>
    <p:extLst>
      <p:ext uri="{BB962C8B-B14F-4D97-AF65-F5344CB8AC3E}">
        <p14:creationId xmlns:p14="http://schemas.microsoft.com/office/powerpoint/2010/main" val="3644886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Notes:</a:t>
            </a:r>
          </a:p>
          <a:p>
            <a:pPr marL="0" marR="0" indent="0" algn="l" defTabSz="931774" rtl="0" eaLnBrk="1" fontAlgn="auto" latinLnBrk="0" hangingPunct="1">
              <a:lnSpc>
                <a:spcPct val="100000"/>
              </a:lnSpc>
              <a:spcBef>
                <a:spcPts val="0"/>
              </a:spcBef>
              <a:spcAft>
                <a:spcPts val="0"/>
              </a:spcAft>
              <a:buClrTx/>
              <a:buSzTx/>
              <a:buFontTx/>
              <a:buNone/>
              <a:tabLst/>
              <a:defRPr/>
            </a:pPr>
            <a:r>
              <a:rPr lang="en-US" baseline="0" dirty="0" smtClean="0"/>
              <a:t>In addition to errors introduced through the transmission of statistical reports, several other potential sources of error can affect the accuracy of vital statistics data.  The processing functions of a civil registration and vital statistics system are critical to assessing and maintaining a quality data file.  These include the control of records, editing, querying, coding and verification, and quality control.  These issues were discussed when we learned about civil registration systems.  </a:t>
            </a:r>
          </a:p>
          <a:p>
            <a:pPr marL="0" marR="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aseline="0" dirty="0" smtClean="0"/>
              <a:t>Errors in the process might result in missing and erroneous data.</a:t>
            </a:r>
          </a:p>
          <a:p>
            <a:pPr marL="0" marR="0" indent="0" algn="l" defTabSz="931774"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931774" rtl="0" eaLnBrk="1" fontAlgn="auto" latinLnBrk="0" hangingPunct="1">
              <a:lnSpc>
                <a:spcPct val="100000"/>
              </a:lnSpc>
              <a:spcBef>
                <a:spcPts val="0"/>
              </a:spcBef>
              <a:spcAft>
                <a:spcPts val="0"/>
              </a:spcAft>
              <a:buClrTx/>
              <a:buSzTx/>
              <a:buFontTx/>
              <a:buNone/>
              <a:tabLst/>
              <a:defRPr/>
            </a:pPr>
            <a:r>
              <a:rPr lang="en-US" baseline="0" dirty="0" smtClean="0"/>
              <a:t>Missing data can be due to refusal to respond or a skipped question.  Missing data can be evaluated by the % of key variables with response not stated and the % of COD reports for which age/sex data are missing.</a:t>
            </a:r>
          </a:p>
          <a:p>
            <a:pPr defTabSz="931774">
              <a:defRPr/>
            </a:pPr>
            <a:endParaRPr lang="en-US" baseline="0" dirty="0" smtClean="0"/>
          </a:p>
          <a:p>
            <a:pPr defTabSz="931774">
              <a:defRPr/>
            </a:pPr>
            <a:r>
              <a:rPr lang="en-US" baseline="0" dirty="0" smtClean="0"/>
              <a:t>Errors can also be due to erroneous data, through faulty memory, misunderstanding of a question, or incorrect recording of the response.  Also, errors in editing, coding, and data processing can affect accuracy.  Response error can be evaluated directly by matching a sample of vital statistical reports with an independent set of records, like census records, autopsy reports, medical records, or re-interviews- and evaluating the agreement between the two data sources. Another rough indicator of possible response error is the proportion of answers classified as “unknown.”  A large proportion of “unknowns” in any frequency distribution indicates that the distribution should not be considered reliable.  For example, a high proportion of deaths of unknown age would make the accuracy of frequencies in every other age group questionable.  Lastly, an indirect qualitative technique for assessing response error is to look at the internal consistency of the data- for example, comparing the number of early infant deaths with the number of late fetal deaths may indicate a misunderstanding of the definition of a live birth.  You can also look at the sex ratio of births, which should be approximately equal.  As well, reported ages can be analyzed for age heaping- or preferences for ages ending in 0 or 5 or even digits.    </a:t>
            </a:r>
          </a:p>
          <a:p>
            <a:pPr defTabSz="931774">
              <a:defRPr/>
            </a:pPr>
            <a:endParaRPr lang="en-US" baseline="0" dirty="0" smtClean="0"/>
          </a:p>
          <a:p>
            <a:pPr defTabSz="931774">
              <a:defRPr/>
            </a:pPr>
            <a:r>
              <a:rPr lang="en-US" baseline="0" dirty="0" smtClean="0"/>
              <a:t>Coding errors can be detected by having two different groups of coders code the same set of statistical reports and discrepancies addressed (i.e. double coding).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Notes:</a:t>
            </a:r>
          </a:p>
          <a:p>
            <a:r>
              <a:rPr lang="en-US" baseline="0" dirty="0" smtClean="0"/>
              <a:t>The most problematic information item on death certificates is often cause of death – if a large majority of deaths appear as “unknown” or “ill-defined cause”, it is likely that the frequencies for the known causes of death are understated.  The UN has used 25% of “unknown” or “ill-defined” cause of death as the upper limit for including mortality information by cause of death for a given country in the annual Demographic Yearbook. </a:t>
            </a:r>
          </a:p>
          <a:p>
            <a:endParaRPr lang="en-US" baseline="0" dirty="0" smtClean="0"/>
          </a:p>
          <a:p>
            <a:r>
              <a:rPr lang="en-US" baseline="0" dirty="0" smtClean="0"/>
              <a:t>[[Note: Physicians in the audience will likely be able to comment on their frustration in identifying a cause of death for an elderly person who has multiple complications or seems to have died of “old age.”  It is important to communicate to them that the ICD system is intended to prevent </a:t>
            </a:r>
            <a:r>
              <a:rPr lang="en-US" u="sng" baseline="0" dirty="0" smtClean="0"/>
              <a:t>premature</a:t>
            </a:r>
            <a:r>
              <a:rPr lang="en-US" baseline="0" dirty="0" smtClean="0"/>
              <a:t> deaths, which is not as applicable to the elderly population.]]</a:t>
            </a:r>
          </a:p>
          <a:p>
            <a:endParaRPr lang="en-US" baseline="0" dirty="0" smtClean="0"/>
          </a:p>
          <a:p>
            <a:r>
              <a:rPr lang="en-US" baseline="0" dirty="0" smtClean="0"/>
              <a:t>Lastly, improbable classifications include deaths that are assigned improbable age or sex categories– for example, a prostate cancer death in a female.  Improbable classifications are measured by the number of deaths assigned to improbable age or sex categories per 100,000 coded deaths.  Note: This does not apply to adult deaths due to causes considered as causes of infant death, as long as the “infant” cause is the disease that began the chain of events leading to death (i.e. congenital malformation).  In other words, it would be incorrect to have an infant dying of Alzheimer’s disease, but you could have an adult dying of congenital malformation.  </a:t>
            </a:r>
          </a:p>
          <a:p>
            <a:endParaRPr lang="en-US" baseline="0" dirty="0" smtClean="0"/>
          </a:p>
          <a:p>
            <a:pPr defTabSz="931774">
              <a:defRPr/>
            </a:pPr>
            <a:r>
              <a:rPr lang="en-US" baseline="0" dirty="0" smtClean="0"/>
              <a:t>The amount of under-registration is measured by the percentage of events which occur in the area of responsibility which fail to get counted in the proper space and time.</a:t>
            </a:r>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27</a:t>
            </a:fld>
            <a:endParaRPr lang="en-US"/>
          </a:p>
        </p:txBody>
      </p:sp>
    </p:spTree>
    <p:extLst>
      <p:ext uri="{BB962C8B-B14F-4D97-AF65-F5344CB8AC3E}">
        <p14:creationId xmlns:p14="http://schemas.microsoft.com/office/powerpoint/2010/main" val="1937541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Here’s an example from</a:t>
            </a:r>
            <a:r>
              <a:rPr lang="en-US" sz="1200" baseline="0" dirty="0" smtClean="0"/>
              <a:t> South Africa looking at the proportion of natural deaths due to ill defined causes by age group.  All age groups are less than the goal of 25%.  As expected, the highest percentage of ill-defined causes was in the 80+ age group, which is likely  a result of multiple conditions associated with old age making it difficult to diagnose the underlying cause of death, or the death occurring out of hospital more frequently.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As an example of how this type of information is used – a higher than expected percentage for a give age group can prompt further investigation.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28</a:t>
            </a:fld>
            <a:endParaRPr lang="en-US"/>
          </a:p>
        </p:txBody>
      </p:sp>
    </p:spTree>
    <p:extLst>
      <p:ext uri="{BB962C8B-B14F-4D97-AF65-F5344CB8AC3E}">
        <p14:creationId xmlns:p14="http://schemas.microsoft.com/office/powerpoint/2010/main" val="764048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Suggested</a:t>
            </a:r>
            <a:r>
              <a:rPr lang="en-US" baseline="0" dirty="0" smtClean="0"/>
              <a:t> resources:</a:t>
            </a:r>
          </a:p>
          <a:p>
            <a:r>
              <a:rPr lang="en-US" sz="1200" b="0" i="0" u="none" strike="noStrike" kern="1200" baseline="0" dirty="0" smtClean="0">
                <a:solidFill>
                  <a:schemeClr val="tx1"/>
                </a:solidFill>
                <a:latin typeface="+mn-lt"/>
                <a:ea typeface="+mn-ea"/>
                <a:cs typeface="+mn-cs"/>
              </a:rPr>
              <a:t>WHO. National Burden of Disease Studies: A Practical Guide. Edition 2.0. Global Program on Evidence for Health Policy.  WHO: Geneva. October 2001. Section 6. Estimating Causes of Death.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 Bradshaw, P Groenewald, R Laubscher, N Nannan, B Nojilana, R Norman, D Pieterse and M Schneider. Initial Burden of Disease Estimates for South Africa, 2000. Medical Research Council. Burden of Disease Research Unit. March 2003. Section 2. Methods.</a:t>
            </a:r>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29</a:t>
            </a:fld>
            <a:endParaRPr lang="en-US"/>
          </a:p>
        </p:txBody>
      </p:sp>
    </p:spTree>
    <p:extLst>
      <p:ext uri="{BB962C8B-B14F-4D97-AF65-F5344CB8AC3E}">
        <p14:creationId xmlns:p14="http://schemas.microsoft.com/office/powerpoint/2010/main" val="246981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r>
              <a:rPr lang="en-US" baseline="0" dirty="0" smtClean="0"/>
              <a:t> </a:t>
            </a:r>
          </a:p>
          <a:p>
            <a:r>
              <a:rPr lang="en-US" dirty="0" smtClean="0"/>
              <a:t>Good statistical systems should meet the information needs of their users in an efficient, credible, and objective manner.  The adequacy of statistics can be examined with respect to….</a:t>
            </a:r>
          </a:p>
          <a:p>
            <a:pPr>
              <a:buFontTx/>
              <a:buChar char="-"/>
            </a:pPr>
            <a:r>
              <a:rPr lang="en-US" dirty="0" smtClean="0"/>
              <a:t>Data content:</a:t>
            </a:r>
            <a:r>
              <a:rPr lang="en-US" baseline="0" dirty="0" smtClean="0"/>
              <a:t> vital statistics should include all the information items necessary to meet all important needs of the users; one way to evaluate this aspects is to check against the UN recommendations.</a:t>
            </a:r>
          </a:p>
          <a:p>
            <a:pPr>
              <a:buFontTx/>
              <a:buChar char="-"/>
            </a:pPr>
            <a:endParaRPr lang="en-US" baseline="0" dirty="0" smtClean="0"/>
          </a:p>
          <a:p>
            <a:pPr>
              <a:buFontTx/>
              <a:buChar char="-"/>
            </a:pPr>
            <a:r>
              <a:rPr lang="en-US" baseline="0" dirty="0" smtClean="0"/>
              <a:t>Tabulations: Statistics need to be appropriately tabulated with sufficient details to meet the user needs; check against UN recommendations.</a:t>
            </a:r>
          </a:p>
          <a:p>
            <a:pPr>
              <a:buFontTx/>
              <a:buChar char="-"/>
            </a:pPr>
            <a:endParaRPr lang="en-US" baseline="0" dirty="0" smtClean="0"/>
          </a:p>
          <a:p>
            <a:pPr>
              <a:buFontTx/>
              <a:buChar char="-"/>
            </a:pPr>
            <a:r>
              <a:rPr lang="en-US" baseline="0" dirty="0" smtClean="0"/>
              <a:t>Population data: As reliable population data for current years are necessary requirements for computation of demographic rates, it is necessary to make such population estimates a part of a vital statistics system.</a:t>
            </a:r>
          </a:p>
          <a:p>
            <a:pPr>
              <a:buFontTx/>
              <a:buChar char="-"/>
            </a:pPr>
            <a:endParaRPr lang="en-US" baseline="0" dirty="0" smtClean="0"/>
          </a:p>
          <a:p>
            <a:pPr>
              <a:buFontTx/>
              <a:buChar char="-"/>
            </a:pPr>
            <a:r>
              <a:rPr lang="en-US" baseline="0" dirty="0" smtClean="0"/>
              <a:t>We will examine the components that assess the quality of vital statistics data in more detail.</a:t>
            </a:r>
          </a:p>
          <a:p>
            <a:pPr>
              <a:buFontTx/>
              <a:buChar char="-"/>
            </a:pPr>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C4161-891A-4B15-8BDF-FB85D71806E8}" type="slidenum">
              <a:rPr lang="en-US" smtClean="0"/>
              <a:pPr/>
              <a:t>30</a:t>
            </a:fld>
            <a:endParaRPr lang="en-US"/>
          </a:p>
        </p:txBody>
      </p:sp>
    </p:spTree>
    <p:extLst>
      <p:ext uri="{BB962C8B-B14F-4D97-AF65-F5344CB8AC3E}">
        <p14:creationId xmlns:p14="http://schemas.microsoft.com/office/powerpoint/2010/main" val="3207809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C4161-891A-4B15-8BDF-FB85D71806E8}" type="slidenum">
              <a:rPr lang="en-US" smtClean="0"/>
              <a:pPr/>
              <a:t>31</a:t>
            </a:fld>
            <a:endParaRPr lang="en-US"/>
          </a:p>
        </p:txBody>
      </p:sp>
    </p:spTree>
    <p:extLst>
      <p:ext uri="{BB962C8B-B14F-4D97-AF65-F5344CB8AC3E}">
        <p14:creationId xmlns:p14="http://schemas.microsoft.com/office/powerpoint/2010/main" val="1389656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32</a:t>
            </a:fld>
            <a:endParaRPr lang="en-US"/>
          </a:p>
        </p:txBody>
      </p:sp>
    </p:spTree>
    <p:extLst>
      <p:ext uri="{BB962C8B-B14F-4D97-AF65-F5344CB8AC3E}">
        <p14:creationId xmlns:p14="http://schemas.microsoft.com/office/powerpoint/2010/main" val="1937541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Notes:</a:t>
            </a:r>
          </a:p>
          <a:p>
            <a:pPr defTabSz="931774">
              <a:defRPr/>
            </a:pPr>
            <a:r>
              <a:rPr lang="en-US" baseline="0" dirty="0" smtClean="0"/>
              <a:t>Timeliness in registration implies that every event that has occurred has been reported for registration within the legally stipulated time.  Timeliness is influenced by three factors: (1) the promptness of registration, (2) the relationship between the </a:t>
            </a:r>
            <a:r>
              <a:rPr lang="en-US" baseline="0" dirty="0" err="1" smtClean="0"/>
              <a:t>subnational</a:t>
            </a:r>
            <a:r>
              <a:rPr lang="en-US" baseline="0" dirty="0" smtClean="0"/>
              <a:t> and national offices and whether there are delays in the transmission of data between these groups; and (3) the promptness of data production and dissemination.  Since vital statistics are based on all events that occur in a population, timeliness is dependent on assuring that all reporting areas are prompt; the system is as good as the weakest junction.</a:t>
            </a:r>
          </a:p>
          <a:p>
            <a:pPr defTabSz="931774">
              <a:defRPr/>
            </a:pPr>
            <a:endParaRPr lang="en-US" baseline="0" dirty="0" smtClean="0"/>
          </a:p>
          <a:p>
            <a:pPr defTabSz="931774">
              <a:defRPr/>
            </a:pPr>
            <a:r>
              <a:rPr lang="en-US" baseline="0" dirty="0" smtClean="0"/>
              <a:t>Prompt registration is essential for both prompt production of statistics and in securing accurate information from the informant. To attain this goal there should be time limits for registering vital events; some kind of legal backup is necessary to enforce the statutory time limits.  Most countries require that births be registered within a month of the event, and deaths within three days of occurrence. While registration laws may impose a reasonable time limit for reporting, enforcing the law can be challenging due to topography, climate, communications, and culture. </a:t>
            </a:r>
          </a:p>
          <a:p>
            <a:pPr defTabSz="931774">
              <a:defRPr/>
            </a:pPr>
            <a:endParaRPr lang="en-US" baseline="0" dirty="0" smtClean="0"/>
          </a:p>
          <a:p>
            <a:pPr defTabSz="931774">
              <a:defRPr/>
            </a:pPr>
            <a:r>
              <a:rPr lang="en-US" baseline="0" dirty="0" smtClean="0"/>
              <a:t>The magnitude of delayed registration and its potential effect on the utility of vital statistics must be considered.  </a:t>
            </a:r>
          </a:p>
          <a:p>
            <a:pPr defTabSz="931774">
              <a:defRPr/>
            </a:pPr>
            <a:endParaRPr lang="en-US" baseline="0" dirty="0" smtClean="0"/>
          </a:p>
          <a:p>
            <a:pPr defTabSz="931774">
              <a:defRPr/>
            </a:pPr>
            <a:r>
              <a:rPr lang="en-US" baseline="0" dirty="0" smtClean="0"/>
              <a:t>A good index of timeliness of vital statistics is the proportion of the vital events used for the annual tabulations which actually occurred in previous years (if these tabulations are based on year of registration).  The timeliness of production and dissemination can be examined by comparing the reference year of statistics with the date of publication. A good goal is to strive for the release of a complete and accurate national data file within 12 months of the end of the data year.</a:t>
            </a:r>
          </a:p>
          <a:p>
            <a:pPr defTabSz="931774">
              <a:defRPr/>
            </a:pPr>
            <a:endParaRPr lang="en-US" baseline="0" dirty="0" smtClean="0"/>
          </a:p>
          <a:p>
            <a:pPr defTabSz="931774">
              <a:defRPr/>
            </a:pPr>
            <a:endParaRPr lang="en-US" baseline="0" dirty="0" smtClean="0"/>
          </a:p>
          <a:p>
            <a:pPr defTabSz="931774">
              <a:defRPr/>
            </a:pPr>
            <a:endParaRPr lang="en-US" baseline="0" dirty="0" smtClean="0"/>
          </a:p>
          <a:p>
            <a:pPr defTabSz="931774">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Notes:</a:t>
            </a:r>
          </a:p>
          <a:p>
            <a:pPr defTabSz="931774">
              <a:defRPr/>
            </a:pPr>
            <a:endParaRPr lang="en-US" baseline="0" dirty="0" smtClean="0"/>
          </a:p>
          <a:p>
            <a:pPr defTabSz="931774">
              <a:defRPr/>
            </a:pPr>
            <a:r>
              <a:rPr lang="en-US" baseline="0" dirty="0" smtClean="0"/>
              <a:t>A good index of timeliness is the proportion of the vital events used for the annual tabulation which actually occurred in previous years (if tabulations are based on year of registration).  </a:t>
            </a:r>
          </a:p>
          <a:p>
            <a:pPr defTabSz="931774">
              <a:defRPr/>
            </a:pPr>
            <a:endParaRPr lang="en-US" baseline="0" dirty="0" smtClean="0"/>
          </a:p>
          <a:p>
            <a:pPr defTabSz="931774">
              <a:defRPr/>
            </a:pPr>
            <a:r>
              <a:rPr lang="en-US" baseline="0" dirty="0" smtClean="0"/>
              <a:t>The timeliness of production and dissemination can be examined by comparing the reference year of statistics with the date of publication.</a:t>
            </a:r>
          </a:p>
          <a:p>
            <a:pPr defTabSz="931774">
              <a:defRPr/>
            </a:pPr>
            <a:endParaRPr lang="en-US" baseline="0" dirty="0" smtClean="0"/>
          </a:p>
          <a:p>
            <a:pPr defTabSz="931774">
              <a:defRPr/>
            </a:pPr>
            <a:r>
              <a:rPr lang="en-US" baseline="0" dirty="0" smtClean="0"/>
              <a:t>Timeliness can also be measured by the regularity in the publication of statistics by taking the standard deviation of the productions time.</a:t>
            </a:r>
          </a:p>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Notes:</a:t>
            </a:r>
          </a:p>
          <a:p>
            <a:r>
              <a:rPr lang="en-US" baseline="0" dirty="0" smtClean="0"/>
              <a:t>If reporting of specific types of events (e.g. violent deaths) is delayed, the national office can decide to 1) delay release of the national file until records are received, 2) publish without the delayed records, or 3) use surrogate statistics to estimate the effect of the delayed records. </a:t>
            </a:r>
          </a:p>
          <a:p>
            <a:endParaRPr lang="en-US" baseline="0" dirty="0" smtClean="0"/>
          </a:p>
          <a:p>
            <a:r>
              <a:rPr lang="en-US" baseline="0" dirty="0" smtClean="0"/>
              <a:t>The third option is useful when the delay will be long and there is a known effect on the statistical file of not including the records.  For example, in the United States, while most death records for victims of the 9/11 tragedies were reported within the allotted time to be included in the 2001 file, some were not, including death certificates for the terrorists on the airplanes which crashed.  Since is uncertain when (or if) the remaining death certificates will be filed, and since information about the numbers of victims and terrorists is available from other sources, the 2001 final mortality report includes a special table detailing the total number of deaths from terrorism on September 11, 2001.  The victims are classified as homicide deaths; the terrorists as suicides.</a:t>
            </a:r>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35</a:t>
            </a:fld>
            <a:endParaRPr lang="en-US"/>
          </a:p>
        </p:txBody>
      </p:sp>
    </p:spTree>
    <p:extLst>
      <p:ext uri="{BB962C8B-B14F-4D97-AF65-F5344CB8AC3E}">
        <p14:creationId xmlns:p14="http://schemas.microsoft.com/office/powerpoint/2010/main" val="3789150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r>
              <a:rPr lang="en-US" dirty="0" smtClean="0"/>
              <a:t>This</a:t>
            </a:r>
            <a:r>
              <a:rPr lang="en-US" baseline="0" dirty="0" smtClean="0"/>
              <a:t> table from Statistics South Africa demonstrates how data can be used to evaluate timeliness.  The number of additional forms received in the 2009/10 processing phase indicates the number of late registrations.  A total of 2,601 additional death notification forms for 1997-2007 that were processed in 2009/10 is contrasted against a total of 23,245 late registrations that were processed in the previous period (2008/09), indicating significant improvement in the timeliness of reporting and registration.  This improvement was attributed to </a:t>
            </a:r>
            <a:r>
              <a:rPr lang="en-US" sz="1200" b="0" i="0" u="none" strike="noStrike" kern="1200" baseline="0" dirty="0" smtClean="0">
                <a:solidFill>
                  <a:schemeClr val="tx1"/>
                </a:solidFill>
                <a:latin typeface="+mn-lt"/>
                <a:ea typeface="+mn-ea"/>
                <a:cs typeface="+mn-cs"/>
              </a:rPr>
              <a:t>a joint operation between Statistics South Africa and the Department of Homeland Affairs (DHA) that was undertaken to collect all forms that had reached the national DHA office.</a:t>
            </a:r>
            <a:endParaRPr lang="en-US"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36</a:t>
            </a:fld>
            <a:endParaRPr lang="en-US"/>
          </a:p>
        </p:txBody>
      </p:sp>
    </p:spTree>
    <p:extLst>
      <p:ext uri="{BB962C8B-B14F-4D97-AF65-F5344CB8AC3E}">
        <p14:creationId xmlns:p14="http://schemas.microsoft.com/office/powerpoint/2010/main" val="2234075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C4161-891A-4B15-8BDF-FB85D71806E8}" type="slidenum">
              <a:rPr lang="en-US" smtClean="0"/>
              <a:pPr/>
              <a:t>37</a:t>
            </a:fld>
            <a:endParaRPr lang="en-US"/>
          </a:p>
        </p:txBody>
      </p:sp>
    </p:spTree>
    <p:extLst>
      <p:ext uri="{BB962C8B-B14F-4D97-AF65-F5344CB8AC3E}">
        <p14:creationId xmlns:p14="http://schemas.microsoft.com/office/powerpoint/2010/main" val="2128409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7150" lvl="0" indent="0">
              <a:spcBef>
                <a:spcPts val="1800"/>
              </a:spcBef>
              <a:buNone/>
            </a:pPr>
            <a:r>
              <a:rPr lang="en-US" sz="1200" b="0" dirty="0" smtClean="0"/>
              <a:t>1) Promptness of </a:t>
            </a:r>
            <a:r>
              <a:rPr lang="en-US" sz="1200" b="0" dirty="0" smtClean="0">
                <a:solidFill>
                  <a:srgbClr val="C00000"/>
                </a:solidFill>
              </a:rPr>
              <a:t>event registration: population not knowing they need to register,</a:t>
            </a:r>
            <a:r>
              <a:rPr lang="en-US" sz="1200" b="0" baseline="0" dirty="0" smtClean="0">
                <a:solidFill>
                  <a:srgbClr val="C00000"/>
                </a:solidFill>
              </a:rPr>
              <a:t> or where or how to register; delay in registration agent collecting and  compiling data; others?</a:t>
            </a:r>
          </a:p>
          <a:p>
            <a:pPr marL="57150" lvl="0" indent="0">
              <a:spcBef>
                <a:spcPts val="1800"/>
              </a:spcBef>
              <a:buNone/>
            </a:pPr>
            <a:endParaRPr lang="en-US" sz="1200" b="0" dirty="0" smtClean="0"/>
          </a:p>
          <a:p>
            <a:pPr marL="57150" marR="0" lvl="0" indent="0" algn="l" defTabSz="914400" rtl="0" eaLnBrk="1" fontAlgn="auto" latinLnBrk="0" hangingPunct="1">
              <a:lnSpc>
                <a:spcPct val="100000"/>
              </a:lnSpc>
              <a:spcBef>
                <a:spcPts val="1800"/>
              </a:spcBef>
              <a:spcAft>
                <a:spcPts val="0"/>
              </a:spcAft>
              <a:buClrTx/>
              <a:buSzTx/>
              <a:buFontTx/>
              <a:buNone/>
              <a:tabLst/>
              <a:defRPr/>
            </a:pPr>
            <a:r>
              <a:rPr lang="en-US" sz="1200" b="0" dirty="0" smtClean="0"/>
              <a:t>2) </a:t>
            </a:r>
            <a:r>
              <a:rPr lang="en-US" sz="1200" b="0" dirty="0" smtClean="0">
                <a:solidFill>
                  <a:srgbClr val="C00000"/>
                </a:solidFill>
              </a:rPr>
              <a:t>Transmission </a:t>
            </a:r>
            <a:r>
              <a:rPr lang="en-US" sz="1200" b="0" dirty="0" smtClean="0"/>
              <a:t>of data: </a:t>
            </a:r>
            <a:r>
              <a:rPr lang="en-US" sz="1200" b="0" baseline="0" dirty="0" smtClean="0">
                <a:solidFill>
                  <a:srgbClr val="C00000"/>
                </a:solidFill>
              </a:rPr>
              <a:t>non-electronic processing of data; </a:t>
            </a:r>
            <a:r>
              <a:rPr lang="en-US" sz="1200" b="0" dirty="0" smtClean="0">
                <a:solidFill>
                  <a:srgbClr val="C00000"/>
                </a:solidFill>
              </a:rPr>
              <a:t> lack of oversight from national agency in data submission process;  delay in registration agent submitting data; others?</a:t>
            </a:r>
          </a:p>
          <a:p>
            <a:pPr marL="57150" lvl="0" indent="0">
              <a:spcBef>
                <a:spcPts val="1800"/>
              </a:spcBef>
              <a:buNone/>
            </a:pPr>
            <a:endParaRPr lang="en-US" sz="1200" b="0" dirty="0" smtClean="0"/>
          </a:p>
          <a:p>
            <a:pPr marL="57150" lvl="0">
              <a:spcBef>
                <a:spcPts val="1800"/>
              </a:spcBef>
              <a:buNone/>
            </a:pPr>
            <a:r>
              <a:rPr lang="en-US" sz="1200" b="0" dirty="0" smtClean="0"/>
              <a:t>3) Promptness of </a:t>
            </a:r>
            <a:r>
              <a:rPr lang="en-US" sz="1200" b="0" dirty="0" smtClean="0">
                <a:solidFill>
                  <a:srgbClr val="C00000"/>
                </a:solidFill>
              </a:rPr>
              <a:t>data production </a:t>
            </a:r>
            <a:r>
              <a:rPr lang="en-US" sz="1200" b="0" dirty="0" smtClean="0"/>
              <a:t>&amp; </a:t>
            </a:r>
            <a:r>
              <a:rPr lang="en-US" sz="1200" b="0" dirty="0" smtClean="0">
                <a:solidFill>
                  <a:srgbClr val="C00000"/>
                </a:solidFill>
              </a:rPr>
              <a:t>dissemination: poor data quality, lack of knowledge in data processing,</a:t>
            </a:r>
            <a:r>
              <a:rPr lang="en-US" sz="1200" b="0" baseline="0" dirty="0" smtClean="0">
                <a:solidFill>
                  <a:srgbClr val="C00000"/>
                </a:solidFill>
              </a:rPr>
              <a:t> analysis, reporting; few resources; others?</a:t>
            </a:r>
            <a:endParaRPr lang="en-US" sz="1200" b="0"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38</a:t>
            </a:fld>
            <a:endParaRPr lang="en-US"/>
          </a:p>
        </p:txBody>
      </p:sp>
    </p:spTree>
    <p:extLst>
      <p:ext uri="{BB962C8B-B14F-4D97-AF65-F5344CB8AC3E}">
        <p14:creationId xmlns:p14="http://schemas.microsoft.com/office/powerpoint/2010/main" val="1156921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Notes:</a:t>
            </a:r>
          </a:p>
          <a:p>
            <a:pPr defTabSz="931774">
              <a:defRPr/>
            </a:pPr>
            <a:r>
              <a:rPr lang="en-US" baseline="0" dirty="0" smtClean="0"/>
              <a:t>Annual vital statistics are normally prepared year after year continuously, but comparability of statistics may be threatened if definitions and format of tabulations are drastically changed without proper procedures being followed to ensure comparability.  Some required changes in the reporting system may result in various changes in vital statistics, but such changes must be implemented in an orderly manner so that users may employ the new statistics properly.</a:t>
            </a:r>
          </a:p>
          <a:p>
            <a:pPr defTabSz="931774">
              <a:defRPr/>
            </a:pPr>
            <a:endParaRPr lang="en-US" baseline="0" dirty="0" smtClean="0"/>
          </a:p>
          <a:p>
            <a:pPr defTabSz="931774">
              <a:defRPr/>
            </a:pPr>
            <a:r>
              <a:rPr lang="en-US" baseline="0" dirty="0" smtClean="0"/>
              <a:t>It is also important to ensure reasonable comparability of vital statistics from one area to another within a country as well as on an international basis.  In comparisons across space, we’re looking for uniformity of definitions and consistency in how the ICD system is used.  It is important to consider that countries may state that they conform to standard definitions, though they may not actually conform.  Also, while a country may conform to standard definitions at the national level, local jurisdictions or health agencies may not.</a:t>
            </a:r>
          </a:p>
          <a:p>
            <a:pPr defTabSz="931774">
              <a:defRPr/>
            </a:pPr>
            <a:endParaRPr lang="en-US" b="0" baseline="0" dirty="0" smtClean="0"/>
          </a:p>
          <a:p>
            <a:pPr defTabSz="931774">
              <a:defRPr/>
            </a:pPr>
            <a:r>
              <a:rPr lang="en-US" b="0" baseline="0" dirty="0" smtClean="0"/>
              <a:t>We also look at comparability over time – looking at the stability of key definitions used to define vital statistics and the consistency of cause specific mortality proportions over consecutive years.  As well, changes in the layout or content of forms used to collect information on vital events (i.e. birth and death certificates) can affect comparability of vital statistics. (Example: The United States recommended a new version of the birth certificate form in 2003. As of 2012, not all states have switched to the new recommended form.  Thus, comparability of data must be carefully considered within states that have switched forms and between states, as not all states are using the same form).</a:t>
            </a:r>
          </a:p>
        </p:txBody>
      </p:sp>
      <p:sp>
        <p:nvSpPr>
          <p:cNvPr id="4" name="Slide Number Placeholder 3"/>
          <p:cNvSpPr>
            <a:spLocks noGrp="1"/>
          </p:cNvSpPr>
          <p:nvPr>
            <p:ph type="sldNum" sz="quarter" idx="10"/>
          </p:nvPr>
        </p:nvSpPr>
        <p:spPr/>
        <p:txBody>
          <a:bodyPr/>
          <a:lstStyle/>
          <a:p>
            <a:fld id="{B26C4161-891A-4B15-8BDF-FB85D71806E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r>
              <a:rPr lang="en-US" baseline="0" dirty="0" smtClean="0"/>
              <a:t> </a:t>
            </a:r>
            <a:r>
              <a:rPr lang="en-US" dirty="0" smtClean="0"/>
              <a:t>These are the general</a:t>
            </a:r>
            <a:r>
              <a:rPr lang="en-US" baseline="0" dirty="0" smtClean="0"/>
              <a:t> criteria used to judge the quality of vital statistics data.</a:t>
            </a:r>
          </a:p>
          <a:p>
            <a:pPr>
              <a:buFontTx/>
              <a:buChar char="-"/>
            </a:pPr>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See also: Healy, B. Behind the Baby Count. US News &amp; World Report. 2 Oct 2006. (see references)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This is a review from a table shown in the “Analysis of Vital Statistics” slide set.  This shows various definitions of “live birth” used in the US and different European countries.  To compare data across countries, these differences in definitions would need to be taken into consideration.</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40</a:t>
            </a:fld>
            <a:endParaRPr lang="en-US"/>
          </a:p>
        </p:txBody>
      </p:sp>
    </p:spTree>
    <p:extLst>
      <p:ext uri="{BB962C8B-B14F-4D97-AF65-F5344CB8AC3E}">
        <p14:creationId xmlns:p14="http://schemas.microsoft.com/office/powerpoint/2010/main" val="15555148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Notes:</a:t>
            </a:r>
          </a:p>
          <a:p>
            <a:r>
              <a:rPr lang="en-US" dirty="0" smtClean="0"/>
              <a:t>This is a review</a:t>
            </a:r>
            <a:r>
              <a:rPr lang="en-US" baseline="0" dirty="0" smtClean="0"/>
              <a:t> slide from the slide set on “Data Uses and Dissemination” to remind us of the characteristics which we can </a:t>
            </a:r>
            <a:r>
              <a:rPr lang="en-US" dirty="0" smtClean="0"/>
              <a:t>use to evaluate</a:t>
            </a:r>
            <a:r>
              <a:rPr lang="en-US" baseline="0" dirty="0" smtClean="0"/>
              <a:t> the quality of the comparison.</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27F4F1D-332D-489A-B901-CA749DF021AC}"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r>
              <a:rPr lang="en-US" dirty="0"/>
              <a:t>: </a:t>
            </a:r>
            <a:endParaRPr lang="en-US" dirty="0" smtClean="0"/>
          </a:p>
          <a:p>
            <a:r>
              <a:rPr lang="en-US" dirty="0" smtClean="0"/>
              <a:t>Relevance </a:t>
            </a:r>
            <a:r>
              <a:rPr lang="en-US" dirty="0"/>
              <a:t>is the degree to which cross-tabulations for priority characteristics (from a demographic and public-health perspective) are provided by the data source.</a:t>
            </a:r>
          </a:p>
          <a:p>
            <a:endParaRPr lang="en-US" dirty="0"/>
          </a:p>
          <a:p>
            <a:r>
              <a:rPr lang="en-US" dirty="0"/>
              <a:t>We look at the routine </a:t>
            </a:r>
            <a:r>
              <a:rPr lang="en-US" dirty="0" smtClean="0"/>
              <a:t>tabulations –</a:t>
            </a:r>
            <a:r>
              <a:rPr lang="en-US" baseline="0" dirty="0" smtClean="0"/>
              <a:t> </a:t>
            </a:r>
            <a:r>
              <a:rPr lang="en-US" dirty="0" smtClean="0"/>
              <a:t>by </a:t>
            </a:r>
            <a:r>
              <a:rPr lang="en-US" dirty="0"/>
              <a:t>sex and by useful age groups.  For general vital statistics, these include 5-year age groups, based on place of usual residence.  For deaths in children under 5 years, we look for tabulations by 0 and 1-4 years age groups.</a:t>
            </a:r>
          </a:p>
          <a:p>
            <a:endParaRPr lang="en-US" dirty="0"/>
          </a:p>
          <a:p>
            <a:r>
              <a:rPr lang="en-US" dirty="0"/>
              <a:t>For cause-of-death statistics, we look for tabulations by sex and </a:t>
            </a:r>
            <a:r>
              <a:rPr lang="en-US" u="sng" dirty="0"/>
              <a:t>at least </a:t>
            </a:r>
            <a:r>
              <a:rPr lang="en-US" dirty="0"/>
              <a:t>by eight broad age groups: 0, 1-4, 5-14, 15-29, 30-44, 45-59, 60-69, and 70</a:t>
            </a:r>
            <a:r>
              <a:rPr lang="en-US" dirty="0" smtClean="0"/>
              <a:t>+.  If possible, it is desirable to use 10-year age groups as follows: 0, 1-4, 5-14, 15-24,…65-74, 75+ .  These are the standard age groups used by many countries</a:t>
            </a:r>
            <a:r>
              <a:rPr lang="en-US" baseline="0" dirty="0" smtClean="0"/>
              <a:t> and in the WHO World Standard Population (notes: categories continue by 10-year age groups until 100+ in the WHO World Standard Population).</a:t>
            </a:r>
            <a:endParaRPr lang="en-US" dirty="0" smtClean="0"/>
          </a:p>
          <a:p>
            <a:endParaRPr lang="en-US" dirty="0" smtClean="0"/>
          </a:p>
          <a:p>
            <a:r>
              <a:rPr lang="en-US" dirty="0" smtClean="0"/>
              <a:t>We </a:t>
            </a:r>
            <a:r>
              <a:rPr lang="en-US" dirty="0"/>
              <a:t>also look for the presence of small area statistics, which is measured by the number of tabulations areas per million population for a given statistic.</a:t>
            </a:r>
          </a:p>
        </p:txBody>
      </p:sp>
      <p:sp>
        <p:nvSpPr>
          <p:cNvPr id="4" name="Slide Number Placeholder 3"/>
          <p:cNvSpPr>
            <a:spLocks noGrp="1"/>
          </p:cNvSpPr>
          <p:nvPr>
            <p:ph type="sldNum" sz="quarter" idx="10"/>
          </p:nvPr>
        </p:nvSpPr>
        <p:spPr/>
        <p:txBody>
          <a:bodyPr/>
          <a:lstStyle/>
          <a:p>
            <a:fld id="{B26C4161-891A-4B15-8BDF-FB85D71806E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r>
              <a:rPr lang="en-US" dirty="0"/>
              <a:t>: </a:t>
            </a:r>
            <a:endParaRPr lang="en-US" dirty="0" smtClean="0"/>
          </a:p>
          <a:p>
            <a:r>
              <a:rPr lang="en-US" dirty="0" smtClean="0"/>
              <a:t>Accessibility </a:t>
            </a:r>
            <a:r>
              <a:rPr lang="en-US" dirty="0"/>
              <a:t>or </a:t>
            </a:r>
            <a:r>
              <a:rPr lang="en-US" dirty="0" smtClean="0"/>
              <a:t>availability </a:t>
            </a:r>
            <a:r>
              <a:rPr lang="en-US" dirty="0"/>
              <a:t>refers to the ease with which users can access and make sense of the data.  We look at three dimensions of accessibility in relation to quality of vital statistics.  </a:t>
            </a:r>
          </a:p>
          <a:p>
            <a:endParaRPr lang="en-US" dirty="0"/>
          </a:p>
          <a:p>
            <a:r>
              <a:rPr lang="en-US" dirty="0"/>
              <a:t>Media refers to the dissemination of data in several </a:t>
            </a:r>
            <a:r>
              <a:rPr lang="en-US" dirty="0" smtClean="0"/>
              <a:t>formats – including </a:t>
            </a:r>
            <a:r>
              <a:rPr lang="en-US" dirty="0"/>
              <a:t>print, electronic, and internet.  A measure of media accessibility is the number of formats in which the data are released.</a:t>
            </a:r>
          </a:p>
          <a:p>
            <a:endParaRPr lang="en-US" dirty="0"/>
          </a:p>
          <a:p>
            <a:r>
              <a:rPr lang="en-US" dirty="0"/>
              <a:t>Metadata refers to information about the data, such as documentation of data elements, their definition, method of collection, manner of presentation, potential for errors, etc.  Its purpose is to enhance the usability of data for public health analysis.  As a measure of VS quality, we look at metadata availability </a:t>
            </a:r>
            <a:r>
              <a:rPr lang="en-US" dirty="0" smtClean="0"/>
              <a:t>and </a:t>
            </a:r>
            <a:r>
              <a:rPr lang="en-US" dirty="0"/>
              <a:t>quality of documentation.</a:t>
            </a:r>
          </a:p>
          <a:p>
            <a:endParaRPr lang="en-US" dirty="0"/>
          </a:p>
          <a:p>
            <a:r>
              <a:rPr lang="en-US" dirty="0"/>
              <a:t>Finally, user service refers to dedicated institutional mechanisms for distribution of data products, clarification of user queries, productive engagement with data </a:t>
            </a:r>
            <a:r>
              <a:rPr lang="en-US" dirty="0" smtClean="0"/>
              <a:t>producers</a:t>
            </a:r>
            <a:r>
              <a:rPr lang="en-US" dirty="0"/>
              <a:t>, and data accessibility.  As a measure of VS quality, we look at the availability and responsiveness of the various user services provided by the </a:t>
            </a:r>
            <a:r>
              <a:rPr lang="en-US" dirty="0" smtClean="0"/>
              <a:t>CRVS </a:t>
            </a:r>
            <a:r>
              <a:rPr lang="en-US" dirty="0"/>
              <a:t>system. </a:t>
            </a:r>
          </a:p>
        </p:txBody>
      </p:sp>
      <p:sp>
        <p:nvSpPr>
          <p:cNvPr id="4" name="Slide Number Placeholder 3"/>
          <p:cNvSpPr>
            <a:spLocks noGrp="1"/>
          </p:cNvSpPr>
          <p:nvPr>
            <p:ph type="sldNum" sz="quarter" idx="10"/>
          </p:nvPr>
        </p:nvSpPr>
        <p:spPr/>
        <p:txBody>
          <a:bodyPr/>
          <a:lstStyle/>
          <a:p>
            <a:fld id="{B26C4161-891A-4B15-8BDF-FB85D71806E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[Available as handout for students: see </a:t>
            </a:r>
            <a:r>
              <a:rPr lang="en-US" baseline="0" dirty="0" err="1" smtClean="0"/>
              <a:t>Mahapatra</a:t>
            </a:r>
            <a:r>
              <a:rPr lang="en-US" baseline="0" dirty="0" smtClean="0"/>
              <a:t> Framework </a:t>
            </a:r>
            <a:r>
              <a:rPr lang="en-US" baseline="0" dirty="0" err="1" smtClean="0"/>
              <a:t>Example_South</a:t>
            </a:r>
            <a:r>
              <a:rPr lang="en-US" baseline="0" dirty="0" smtClean="0"/>
              <a:t> Africa_2009_Deaths; included in student notes]</a:t>
            </a:r>
          </a:p>
          <a:p>
            <a:endParaRPr lang="en-US" baseline="0" dirty="0" smtClean="0"/>
          </a:p>
          <a:p>
            <a:r>
              <a:rPr lang="en-US" baseline="0" dirty="0" smtClean="0"/>
              <a:t>Bringing the </a:t>
            </a:r>
            <a:r>
              <a:rPr lang="en-US" baseline="0" dirty="0" err="1" smtClean="0"/>
              <a:t>Mahapatra</a:t>
            </a:r>
            <a:r>
              <a:rPr lang="en-US" baseline="0" dirty="0" smtClean="0"/>
              <a:t> framework all together, this table shows an example of how the framework was used by South Africa in an analysis of their 2009 mortality data from death notification. </a:t>
            </a:r>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44</a:t>
            </a:fld>
            <a:endParaRPr lang="en-US"/>
          </a:p>
        </p:txBody>
      </p:sp>
    </p:spTree>
    <p:extLst>
      <p:ext uri="{BB962C8B-B14F-4D97-AF65-F5344CB8AC3E}">
        <p14:creationId xmlns:p14="http://schemas.microsoft.com/office/powerpoint/2010/main" val="35220979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45</a:t>
            </a:fld>
            <a:endParaRPr lang="en-US"/>
          </a:p>
        </p:txBody>
      </p:sp>
    </p:spTree>
    <p:extLst>
      <p:ext uri="{BB962C8B-B14F-4D97-AF65-F5344CB8AC3E}">
        <p14:creationId xmlns:p14="http://schemas.microsoft.com/office/powerpoint/2010/main" val="33403373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t>
            </a:r>
          </a:p>
          <a:p>
            <a:r>
              <a:rPr lang="en-US" dirty="0" smtClean="0"/>
              <a:t>Steps for assessing the quality of mortality data are outlined in a 10 step process</a:t>
            </a:r>
            <a:r>
              <a:rPr lang="en-US" baseline="0" dirty="0" smtClean="0"/>
              <a:t> in a publication entitled “Mortality statistics: a tool to improve understanding and quality” from the Health Information Systems Knowledge Hub at the University of Queensland. The process may be applied to any mortality data.  Common sources of mortality data include: national civil registration and vital statistics systems, censuses, longitudinal demographic surveillance, and routine health information systems.  The purpose of assessing the quality of mortality data is to identify weaknesses and opportunities for improvement in the data. The assessment process, followed by corrective action, should be conducted on an ongoing basis and integrated into routine activities of health information systems.</a:t>
            </a:r>
          </a:p>
          <a:p>
            <a:endParaRPr lang="en-US" baseline="0" dirty="0" smtClean="0"/>
          </a:p>
          <a:p>
            <a:r>
              <a:rPr lang="en-US" baseline="0" dirty="0" smtClean="0"/>
              <a:t>The subsequent slides will review each of these steps.  An Excel tool developed by the World Health Organization (ANACoD) can be used to automate the data quality assessment process described in these 10 steps.  </a:t>
            </a:r>
          </a:p>
          <a:p>
            <a:endParaRPr lang="en-US" baseline="0" dirty="0" smtClean="0"/>
          </a:p>
          <a:p>
            <a:r>
              <a:rPr lang="en-US" i="1" baseline="0" dirty="0" smtClean="0"/>
              <a:t>Before continuing, it might be helpfult to do a brainstorming session with the class to see what they know of general patterns of mortality in different kinds of countries.  We will see how these patterns are used to assess the quality of a country’s mortality data.  (potential prompt: In what age groups do we expect to see the greatest number of deaths? – 0-4 years and &gt;65 years).</a:t>
            </a:r>
            <a:endParaRPr lang="en-US" i="1"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46</a:t>
            </a:fld>
            <a:endParaRPr lang="en-US"/>
          </a:p>
        </p:txBody>
      </p:sp>
    </p:spTree>
    <p:extLst>
      <p:ext uri="{BB962C8B-B14F-4D97-AF65-F5344CB8AC3E}">
        <p14:creationId xmlns:p14="http://schemas.microsoft.com/office/powerpoint/2010/main" val="5045949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414463" y="574675"/>
            <a:ext cx="4306887" cy="3228975"/>
          </a:xfrm>
          <a:ln/>
        </p:spPr>
      </p:sp>
      <p:sp>
        <p:nvSpPr>
          <p:cNvPr id="39939" name="Rectangle 3"/>
          <p:cNvSpPr>
            <a:spLocks noGrp="1" noChangeArrowheads="1"/>
          </p:cNvSpPr>
          <p:nvPr>
            <p:ph type="body" idx="1"/>
          </p:nvPr>
        </p:nvSpPr>
        <p:spPr>
          <a:noFill/>
        </p:spPr>
        <p:txBody>
          <a:bodyPr/>
          <a:lstStyle/>
          <a:p>
            <a:r>
              <a:rPr lang="en-GB" dirty="0" smtClean="0"/>
              <a:t>Let’s take a minute to review where medically</a:t>
            </a:r>
            <a:r>
              <a:rPr lang="en-GB" baseline="0" dirty="0" smtClean="0"/>
              <a:t> certified cause of death information comes from.  Countries that follow WHO’s international standards for medical certification of cause of death use the international form of medical certificate of cause of death– shown on this slide.  The form is separated into two parts.  Events directly leading to the death are listed in part one.  Other significant conditions contributing to the death but that are not directly related it are listed in part two.</a:t>
            </a:r>
          </a:p>
          <a:p>
            <a:endParaRPr lang="en-GB" baseline="0" dirty="0" smtClean="0"/>
          </a:p>
          <a:p>
            <a:r>
              <a:rPr lang="en-GB" baseline="0" dirty="0" smtClean="0"/>
              <a:t>Part one contains 4 lines for recording conditions, each with a line to record the approximate time interval between the onset of the listed condition and death.</a:t>
            </a:r>
          </a:p>
          <a:p>
            <a:endParaRPr lang="en-GB" baseline="0" dirty="0" smtClean="0"/>
          </a:p>
          <a:p>
            <a:r>
              <a:rPr lang="en-GB" baseline="0" dirty="0" smtClean="0"/>
              <a:t>The disease or condition directly leading to the death should be listed in line a.  Conditions giving rise to the condition directly leading to the death should be listed in subsequent lines, such that the underlying condition giving rise to all other events directly leading to the death is listed on the lowest line (blue circle).  </a:t>
            </a:r>
          </a:p>
          <a:p>
            <a:endParaRPr lang="en-GB" baseline="0" dirty="0" smtClean="0"/>
          </a:p>
          <a:p>
            <a:r>
              <a:rPr lang="en-GB" baseline="0" dirty="0" smtClean="0"/>
              <a:t>For public health purposes, this is the condition in which we are most interested– the underlying cause of death.  It is this condition that is captured in the public health statistics for a country– that that which we will use to assess the quality of </a:t>
            </a:r>
            <a:r>
              <a:rPr lang="en-GB" baseline="0" dirty="0" smtClean="0">
                <a:solidFill>
                  <a:schemeClr val="tx1"/>
                </a:solidFill>
              </a:rPr>
              <a:t>a country’s mortality data.</a:t>
            </a:r>
          </a:p>
          <a:p>
            <a:endParaRPr lang="en-GB"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i="1" baseline="0" dirty="0" smtClean="0">
                <a:solidFill>
                  <a:schemeClr val="tx1"/>
                </a:solidFill>
              </a:rPr>
              <a:t>For a complete review of medical certification of cause of death and the ICD system, see Slide Set 4 on Death Records.</a:t>
            </a:r>
            <a:endParaRPr lang="en-GB" b="0" i="1" dirty="0" smtClean="0">
              <a:solidFill>
                <a:schemeClr val="tx1"/>
              </a:solidFill>
            </a:endParaRPr>
          </a:p>
          <a:p>
            <a:endParaRPr lang="en-GB" dirty="0" smtClean="0"/>
          </a:p>
          <a:p>
            <a:endParaRPr lang="en-GB"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414463" y="574675"/>
            <a:ext cx="4306887" cy="3228975"/>
          </a:xfrm>
          <a:ln/>
        </p:spPr>
      </p:sp>
      <p:sp>
        <p:nvSpPr>
          <p:cNvPr id="31747" name="Rectangle 3"/>
          <p:cNvSpPr>
            <a:spLocks noGrp="1" noChangeArrowheads="1"/>
          </p:cNvSpPr>
          <p:nvPr>
            <p:ph type="body" idx="1"/>
          </p:nvPr>
        </p:nvSpPr>
        <p:spPr>
          <a:noFill/>
        </p:spPr>
        <p:txBody>
          <a:bodyPr/>
          <a:lstStyle/>
          <a:p>
            <a:r>
              <a:rPr lang="en-GB" dirty="0" smtClean="0"/>
              <a:t>Once a medical certificate of cause of death is completed, the listed</a:t>
            </a:r>
            <a:r>
              <a:rPr lang="en-GB" baseline="0" dirty="0" smtClean="0"/>
              <a:t> conditions are reviewed and coded using the International Classification of Diseases (ICD) system (currently in 10</a:t>
            </a:r>
            <a:r>
              <a:rPr lang="en-GB" baseline="30000" dirty="0" smtClean="0"/>
              <a:t>th</a:t>
            </a:r>
            <a:r>
              <a:rPr lang="en-GB" baseline="0" dirty="0" smtClean="0"/>
              <a:t> revision).  This slide lists the </a:t>
            </a:r>
            <a:r>
              <a:rPr lang="en-GB" dirty="0" smtClean="0"/>
              <a:t>contents of the ICD-10 system-- conditions are broken down into 21 chapters, coded by 3</a:t>
            </a:r>
            <a:r>
              <a:rPr lang="en-GB" baseline="0" dirty="0" smtClean="0"/>
              <a:t> or 4 character “blocks.”  These blocks are used to tabulate the vital statistics from a country’s mortality data– to make them useable for public health purposes.</a:t>
            </a:r>
            <a:endParaRPr lang="en-GB"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smtClean="0">
                <a:solidFill>
                  <a:schemeClr val="tx1"/>
                </a:solidFill>
                <a:latin typeface="+mn-lt"/>
                <a:ea typeface="+mn-ea"/>
                <a:cs typeface="+mn-cs"/>
              </a:rPr>
              <a:t>Notes: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 copy of the </a:t>
            </a:r>
            <a:r>
              <a:rPr lang="en-US" sz="1200" b="0" i="0" u="none" strike="noStrike" kern="1200" baseline="0" dirty="0" err="1" smtClean="0">
                <a:solidFill>
                  <a:schemeClr val="tx1"/>
                </a:solidFill>
                <a:latin typeface="+mn-lt"/>
                <a:ea typeface="+mn-ea"/>
                <a:cs typeface="+mn-cs"/>
              </a:rPr>
              <a:t>ANACoD</a:t>
            </a:r>
            <a:r>
              <a:rPr lang="en-US" sz="1200" b="0" i="0" u="none" strike="noStrike" kern="1200" baseline="0" dirty="0" smtClean="0">
                <a:solidFill>
                  <a:schemeClr val="tx1"/>
                </a:solidFill>
                <a:latin typeface="+mn-lt"/>
                <a:ea typeface="+mn-ea"/>
                <a:cs typeface="+mn-cs"/>
              </a:rPr>
              <a:t> Excel file is available with the curriculum package; contact EKNichols@cdc.gov.  It is recommended that course participants use the ANACoD Excel program during  the lecture. It is also recommended that prior to this section, participants read guidance on using this tool provided in handout “ANACoD version 1.0 Guidance.”  This document can also be accessed by clicking on the “Guidance” button at the top, right of the screen for any sheet in the ANACoD program.  This guidance is also referenced in the Working Paper on the 10 step process: </a:t>
            </a:r>
            <a:r>
              <a:rPr lang="en-US" sz="1200" i="0" dirty="0" smtClean="0"/>
              <a:t>AbouZahr C, Mikkelsen L, Rampatige R, and Lopez A. Mortality statistics: a tool to improve understanding and quality. Health Information Systems Knowledge Hub, University of Queensland. Working Paper Series 13. November 2010.  (</a:t>
            </a:r>
            <a:r>
              <a:rPr lang="en-US" sz="1200" i="0" dirty="0" smtClean="0">
                <a:solidFill>
                  <a:srgbClr val="0070C0"/>
                </a:solidFill>
                <a:hlinkClick r:id="rId3"/>
              </a:rPr>
              <a:t>http://www.uq.edu.au/hishub/wp13</a:t>
            </a:r>
            <a:r>
              <a:rPr lang="en-US" sz="1200" i="0" dirty="0" smtClean="0">
                <a:solidFill>
                  <a:srgbClr val="0070C0"/>
                </a:solidFill>
              </a:rPr>
              <a:t>)</a:t>
            </a:r>
            <a:r>
              <a:rPr lang="en-US" sz="1200" i="0" baseline="0" dirty="0" smtClean="0">
                <a:solidFill>
                  <a:srgbClr val="0070C0"/>
                </a:solidFill>
              </a:rPr>
              <a:t>. For some topics, the Working Paper 13 offers additional guidance– references are included in relevant slides.</a:t>
            </a:r>
            <a:endParaRPr lang="en-US" sz="1200" i="0" dirty="0" smtClean="0">
              <a:solidFill>
                <a:srgbClr val="0070C0"/>
              </a:solidFill>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Analysing</a:t>
            </a:r>
            <a:r>
              <a:rPr lang="en-US" sz="1200" b="0" i="0" u="none" strike="noStrike" kern="1200" baseline="0" dirty="0" smtClean="0">
                <a:solidFill>
                  <a:schemeClr val="tx1"/>
                </a:solidFill>
                <a:latin typeface="+mn-lt"/>
                <a:ea typeface="+mn-ea"/>
                <a:cs typeface="+mn-cs"/>
              </a:rPr>
              <a:t> mortality levels and causes of death” (</a:t>
            </a:r>
            <a:r>
              <a:rPr lang="en-US" sz="1200" b="0" i="0" u="none" strike="noStrike" kern="1200" baseline="0" dirty="0" err="1" smtClean="0">
                <a:solidFill>
                  <a:schemeClr val="tx1"/>
                </a:solidFill>
                <a:latin typeface="+mn-lt"/>
                <a:ea typeface="+mn-ea"/>
                <a:cs typeface="+mn-cs"/>
              </a:rPr>
              <a:t>ANACoD</a:t>
            </a:r>
            <a:r>
              <a:rPr lang="en-US" sz="1200" b="0" i="0" u="none" strike="noStrike" kern="1200" baseline="0" dirty="0" smtClean="0">
                <a:solidFill>
                  <a:schemeClr val="tx1"/>
                </a:solidFill>
                <a:latin typeface="+mn-lt"/>
                <a:ea typeface="+mn-ea"/>
                <a:cs typeface="+mn-cs"/>
              </a:rPr>
              <a:t>) electronic tool provides a step-by-step approach to enable users to quickly conduct a comprehensive analysis of data on mortality levels and causes of death. The tool automatically reviews the data for errors, tabulates the information, presents the results in the form of easy to use tables and charts, and provides the opportunity to compare the findings with those from other groups of countries.  </a:t>
            </a:r>
          </a:p>
          <a:p>
            <a:endParaRPr lang="en-US" sz="900" b="0" i="0" u="none" strike="noStrike" kern="1200" baseline="0" dirty="0" smtClean="0">
              <a:latin typeface="+mn-lt"/>
              <a:ea typeface="+mn-ea"/>
              <a:cs typeface="+mn-cs"/>
            </a:endParaRPr>
          </a:p>
          <a:p>
            <a:r>
              <a:rPr lang="en-GB" sz="1200" dirty="0" smtClean="0"/>
              <a:t>With</a:t>
            </a:r>
            <a:r>
              <a:rPr lang="en-GB" sz="1200" baseline="0" dirty="0" smtClean="0"/>
              <a:t> the growing demand for more</a:t>
            </a:r>
            <a:r>
              <a:rPr lang="en-GB" sz="1200" dirty="0" smtClean="0"/>
              <a:t> results,</a:t>
            </a:r>
            <a:r>
              <a:rPr lang="en-GB" sz="1200" baseline="0" dirty="0" smtClean="0"/>
              <a:t> faster, </a:t>
            </a:r>
            <a:r>
              <a:rPr lang="en-GB" sz="1200" baseline="0" dirty="0" err="1" smtClean="0"/>
              <a:t>ANACoD</a:t>
            </a:r>
            <a:r>
              <a:rPr lang="en-GB" sz="1200" baseline="0" dirty="0" smtClean="0"/>
              <a:t> provides an easy to use, free software solution.</a:t>
            </a:r>
            <a:endParaRPr lang="en-GB" sz="1200" dirty="0" smtClean="0"/>
          </a:p>
          <a:p>
            <a:endParaRPr lang="en-GB" sz="1200" dirty="0" smtClean="0">
              <a:solidFill>
                <a:schemeClr val="bg2"/>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49</a:t>
            </a:fld>
            <a:endParaRPr lang="en-US"/>
          </a:p>
        </p:txBody>
      </p:sp>
    </p:spTree>
    <p:extLst>
      <p:ext uri="{BB962C8B-B14F-4D97-AF65-F5344CB8AC3E}">
        <p14:creationId xmlns:p14="http://schemas.microsoft.com/office/powerpoint/2010/main" val="30367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Notes:</a:t>
            </a:r>
            <a:endParaRPr lang="en-US" baseline="0" dirty="0" smtClean="0"/>
          </a:p>
          <a:p>
            <a:pPr defTabSz="931774">
              <a:defRPr/>
            </a:pPr>
            <a:r>
              <a:rPr lang="en-US" dirty="0" err="1" smtClean="0"/>
              <a:t>Mahapatra</a:t>
            </a:r>
            <a:r>
              <a:rPr lang="en-US" dirty="0" smtClean="0"/>
              <a:t> et al.</a:t>
            </a:r>
            <a:r>
              <a:rPr lang="en-US" baseline="0" dirty="0" smtClean="0"/>
              <a:t> provide an </a:t>
            </a:r>
            <a:r>
              <a:rPr lang="en-US" dirty="0" smtClean="0"/>
              <a:t>assessment framework for</a:t>
            </a:r>
            <a:r>
              <a:rPr lang="en-US" baseline="0" dirty="0" smtClean="0"/>
              <a:t> vital statistics derived from civil registration systems that is consistent with quality dimensions for official statistics.  This framework includes 5 evaluation components – accuracy, timeliness, comparability, relevance, and accessibility. (see Table 1 in </a:t>
            </a:r>
            <a:r>
              <a:rPr lang="en-US" baseline="0" dirty="0" err="1" smtClean="0"/>
              <a:t>Mahapatra</a:t>
            </a:r>
            <a:r>
              <a:rPr lang="en-US" baseline="0" dirty="0" smtClean="0"/>
              <a:t> reference for further description of each item).</a:t>
            </a:r>
          </a:p>
          <a:p>
            <a:pPr defTabSz="931774">
              <a:defRPr/>
            </a:pPr>
            <a:endParaRPr lang="en-US" baseline="0" dirty="0" smtClean="0"/>
          </a:p>
          <a:p>
            <a:pPr defTabSz="931774">
              <a:defRPr/>
            </a:pPr>
            <a:r>
              <a:rPr lang="en-US" baseline="0" dirty="0" err="1" smtClean="0"/>
              <a:t>Mahapatra</a:t>
            </a:r>
            <a:r>
              <a:rPr lang="en-US" baseline="0" dirty="0" smtClean="0"/>
              <a:t> et al. provide criteria for each component.  In the following slides, we’ll look at some of these criteria, in addition to others.  </a:t>
            </a:r>
          </a:p>
          <a:p>
            <a:pPr defTabSz="931774">
              <a:defRPr/>
            </a:pPr>
            <a:endParaRPr lang="en-US" b="0"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sz="1200" b="0" dirty="0" smtClean="0"/>
              <a:t>[An</a:t>
            </a:r>
            <a:r>
              <a:rPr lang="en-US" sz="1200" b="0" baseline="0" dirty="0" smtClean="0"/>
              <a:t> element of Accuracy that is not included above but is included in </a:t>
            </a:r>
            <a:r>
              <a:rPr lang="en-US" sz="1200" b="0" baseline="0" dirty="0" err="1" smtClean="0"/>
              <a:t>Mahapatra’s</a:t>
            </a:r>
            <a:r>
              <a:rPr lang="en-US" sz="1200" b="0" baseline="0" dirty="0" smtClean="0"/>
              <a:t> Table includes “c</a:t>
            </a:r>
            <a:r>
              <a:rPr lang="en-US" sz="1200" b="0" dirty="0" smtClean="0"/>
              <a:t>onsistency between cause of death and general mortality, ” which is the % of cause-of-death data points deviating more than 2 (or 3) SDs</a:t>
            </a:r>
            <a:r>
              <a:rPr lang="en-US" sz="1200" b="0" baseline="0" dirty="0" smtClean="0"/>
              <a:t> from general mortality based predictions)].</a:t>
            </a:r>
            <a:endParaRPr lang="en-US" b="0"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5</a:t>
            </a:fld>
            <a:endParaRPr lang="en-US"/>
          </a:p>
        </p:txBody>
      </p:sp>
    </p:spTree>
    <p:extLst>
      <p:ext uri="{BB962C8B-B14F-4D97-AF65-F5344CB8AC3E}">
        <p14:creationId xmlns:p14="http://schemas.microsoft.com/office/powerpoint/2010/main" val="20835350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414463" y="574675"/>
            <a:ext cx="4306887" cy="3228975"/>
          </a:xfrm>
          <a:ln/>
        </p:spPr>
      </p:sp>
      <p:sp>
        <p:nvSpPr>
          <p:cNvPr id="30723"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Activity: Distribute “ANACoD_Activity Guide” handout.  The first two pages of the handout are the standard instructions for starting ANACoD.  Notes for course participants have been added to the instructions in italics.  Participants should read the first two pages of the handout and open the ANACoD program  (ANACoD version 1.1 2013Feb_activity.xls) to the menu sheet.</a:t>
            </a:r>
          </a:p>
          <a:p>
            <a:pPr marL="0" marR="0" indent="0" algn="l" defTabSz="914400" rtl="0" eaLnBrk="1" fontAlgn="auto" latinLnBrk="0" hangingPunct="1">
              <a:lnSpc>
                <a:spcPct val="100000"/>
              </a:lnSpc>
              <a:spcBef>
                <a:spcPct val="5000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a:spcBef>
                <a:spcPct val="50000"/>
              </a:spcBef>
            </a:pPr>
            <a:r>
              <a:rPr lang="en-GB" sz="1200" dirty="0" smtClean="0">
                <a:solidFill>
                  <a:schemeClr val="tx1"/>
                </a:solidFill>
                <a:latin typeface="Tahoma" pitchFamily="34" charset="0"/>
                <a:cs typeface="Tahoma" pitchFamily="34" charset="0"/>
              </a:rPr>
              <a:t>Notes:</a:t>
            </a:r>
            <a:r>
              <a:rPr lang="en-GB" sz="1200" baseline="0" dirty="0" smtClean="0">
                <a:solidFill>
                  <a:schemeClr val="tx1"/>
                </a:solidFill>
                <a:latin typeface="Tahoma" pitchFamily="34" charset="0"/>
                <a:cs typeface="Tahoma" pitchFamily="34" charset="0"/>
              </a:rPr>
              <a:t> </a:t>
            </a:r>
          </a:p>
          <a:p>
            <a:pPr>
              <a:spcBef>
                <a:spcPct val="50000"/>
              </a:spcBef>
            </a:pPr>
            <a:r>
              <a:rPr lang="en-GB" sz="1200" baseline="0" dirty="0" smtClean="0">
                <a:solidFill>
                  <a:schemeClr val="tx1"/>
                </a:solidFill>
                <a:latin typeface="Tahoma" pitchFamily="34" charset="0"/>
                <a:cs typeface="Tahoma" pitchFamily="34" charset="0"/>
              </a:rPr>
              <a:t>The </a:t>
            </a:r>
            <a:r>
              <a:rPr lang="en-GB" sz="1200" baseline="0" dirty="0" err="1" smtClean="0">
                <a:solidFill>
                  <a:schemeClr val="tx1"/>
                </a:solidFill>
                <a:latin typeface="Tahoma" pitchFamily="34" charset="0"/>
                <a:cs typeface="Tahoma" pitchFamily="34" charset="0"/>
              </a:rPr>
              <a:t>ANACoD</a:t>
            </a:r>
            <a:r>
              <a:rPr lang="en-GB" sz="1200" baseline="0" dirty="0" smtClean="0">
                <a:solidFill>
                  <a:schemeClr val="tx1"/>
                </a:solidFill>
                <a:latin typeface="Tahoma" pitchFamily="34" charset="0"/>
                <a:cs typeface="Tahoma" pitchFamily="34" charset="0"/>
              </a:rPr>
              <a:t> t</a:t>
            </a:r>
            <a:r>
              <a:rPr lang="en-GB" sz="1200" dirty="0" smtClean="0">
                <a:solidFill>
                  <a:schemeClr val="tx1"/>
                </a:solidFill>
                <a:latin typeface="Tahoma" pitchFamily="34" charset="0"/>
                <a:cs typeface="Tahoma" pitchFamily="34" charset="0"/>
              </a:rPr>
              <a:t>ool is an Excel-based application.  Only knowledge of basic Excel commands and a basic understanding of ICD-10 is needed. All analyses are automated.  Each</a:t>
            </a:r>
            <a:r>
              <a:rPr lang="en-GB" sz="1200" baseline="0" dirty="0" smtClean="0">
                <a:solidFill>
                  <a:schemeClr val="tx1"/>
                </a:solidFill>
                <a:latin typeface="Tahoma" pitchFamily="34" charset="0"/>
                <a:cs typeface="Tahoma" pitchFamily="34" charset="0"/>
              </a:rPr>
              <a:t> step operates from a separate worksheet in Excel.  The “Menu” worksheet is shown above.  </a:t>
            </a:r>
            <a:endParaRPr lang="en-GB" dirty="0" smtClean="0">
              <a:solidFill>
                <a:schemeClr val="tx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414463" y="574675"/>
            <a:ext cx="4306887" cy="3228975"/>
          </a:xfrm>
          <a:ln/>
        </p:spPr>
      </p:sp>
      <p:sp>
        <p:nvSpPr>
          <p:cNvPr id="30723" name="Rectangle 3"/>
          <p:cNvSpPr>
            <a:spLocks noGrp="1" noChangeArrowheads="1"/>
          </p:cNvSpPr>
          <p:nvPr>
            <p:ph type="body" idx="1"/>
          </p:nvPr>
        </p:nvSpPr>
        <p:spPr>
          <a:noFill/>
        </p:spPr>
        <p:txBody>
          <a:bodyPr/>
          <a:lstStyle/>
          <a:p>
            <a:r>
              <a:rPr lang="en-GB" sz="1200" dirty="0" smtClean="0">
                <a:solidFill>
                  <a:schemeClr val="tx1"/>
                </a:solidFill>
              </a:rPr>
              <a:t>The tool has 3 parts:  I. Input data (Steps 0-1);  II. Mortality Levels analysis  (Steps 2-5); and III. Causes of deaths analysis (Steps 6-10).  </a:t>
            </a:r>
            <a:endParaRPr lang="en-GB" sz="1200" b="1" dirty="0" smtClean="0">
              <a:solidFill>
                <a:schemeClr val="tx1"/>
              </a:solidFill>
            </a:endParaRPr>
          </a:p>
          <a:p>
            <a:endParaRPr lang="en-GB" sz="1200" dirty="0" smtClean="0">
              <a:solidFill>
                <a:schemeClr val="bg2"/>
              </a:solidFill>
            </a:endParaRPr>
          </a:p>
          <a:p>
            <a:endParaRPr lang="en-GB"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smtClean="0">
                <a:solidFill>
                  <a:schemeClr val="tx1"/>
                </a:solidFill>
              </a:rPr>
              <a:t>Activity:</a:t>
            </a:r>
            <a:r>
              <a:rPr lang="en-GB" b="0" i="1" baseline="0" dirty="0" smtClean="0">
                <a:solidFill>
                  <a:schemeClr val="tx1"/>
                </a:solidFill>
              </a:rPr>
              <a:t> Participants should review through Step 0 (p 1-4) in the </a:t>
            </a:r>
            <a:r>
              <a:rPr lang="en-US" sz="1200" b="0" i="1" u="none" strike="noStrike" kern="1200" baseline="0" dirty="0" smtClean="0">
                <a:solidFill>
                  <a:schemeClr val="tx1"/>
                </a:solidFill>
                <a:latin typeface="+mn-lt"/>
                <a:ea typeface="+mn-ea"/>
                <a:cs typeface="+mn-cs"/>
              </a:rPr>
              <a:t>ANACoD version 1.0 Guidance”  document. </a:t>
            </a:r>
            <a:endParaRPr lang="en-GB" b="0" i="1" baseline="0" dirty="0" smtClean="0">
              <a:solidFill>
                <a:schemeClr val="tx1"/>
              </a:solidFill>
            </a:endParaRPr>
          </a:p>
          <a:p>
            <a:endParaRPr lang="en-GB" b="0" i="1" baseline="0" dirty="0" smtClean="0">
              <a:solidFill>
                <a:schemeClr val="tx1"/>
              </a:solidFill>
            </a:endParaRPr>
          </a:p>
          <a:p>
            <a:r>
              <a:rPr lang="en-GB" b="0" i="1" baseline="0" dirty="0" smtClean="0">
                <a:solidFill>
                  <a:schemeClr val="tx1"/>
                </a:solidFill>
              </a:rPr>
              <a:t>Course participants should follow the instructions on pages 1-3 of the “</a:t>
            </a:r>
            <a:r>
              <a:rPr lang="en-US" sz="1200" b="0" i="1" u="none" strike="noStrike" kern="1200" baseline="0" dirty="0" smtClean="0">
                <a:solidFill>
                  <a:schemeClr val="tx1"/>
                </a:solidFill>
                <a:latin typeface="+mn-lt"/>
                <a:ea typeface="+mn-ea"/>
                <a:cs typeface="+mn-cs"/>
              </a:rPr>
              <a:t>ANACoD_Activity Guide” </a:t>
            </a:r>
            <a:r>
              <a:rPr lang="en-GB" b="0" i="1" baseline="0" dirty="0" smtClean="0">
                <a:solidFill>
                  <a:schemeClr val="tx1"/>
                </a:solidFill>
              </a:rPr>
              <a:t>to open the </a:t>
            </a:r>
            <a:r>
              <a:rPr lang="en-GB" b="0" i="1" baseline="0" dirty="0" err="1" smtClean="0">
                <a:solidFill>
                  <a:schemeClr val="tx1"/>
                </a:solidFill>
              </a:rPr>
              <a:t>ANACoD</a:t>
            </a:r>
            <a:r>
              <a:rPr lang="en-GB" b="0" i="1" baseline="0" dirty="0" smtClean="0">
                <a:solidFill>
                  <a:schemeClr val="tx1"/>
                </a:solidFill>
              </a:rPr>
              <a:t> tool and enter country data from the ‘Country </a:t>
            </a:r>
            <a:r>
              <a:rPr lang="en-GB" b="0" i="1" baseline="0" dirty="0" err="1" smtClean="0">
                <a:solidFill>
                  <a:schemeClr val="tx1"/>
                </a:solidFill>
              </a:rPr>
              <a:t>Data_Anacod</a:t>
            </a:r>
            <a:r>
              <a:rPr lang="en-GB" b="0" i="1" baseline="0" dirty="0" smtClean="0">
                <a:solidFill>
                  <a:schemeClr val="tx1"/>
                </a:solidFill>
              </a:rPr>
              <a:t>’ Excel file in the ‘step0-Input data’ sheet.  Participants and instructors should refer to the ‘</a:t>
            </a:r>
            <a:r>
              <a:rPr lang="en-GB" b="0" i="1" baseline="0" dirty="0" err="1" smtClean="0">
                <a:solidFill>
                  <a:schemeClr val="tx1"/>
                </a:solidFill>
              </a:rPr>
              <a:t>ANACoD</a:t>
            </a:r>
            <a:r>
              <a:rPr lang="en-GB" b="0" i="1" baseline="0" dirty="0" smtClean="0">
                <a:solidFill>
                  <a:schemeClr val="tx1"/>
                </a:solidFill>
              </a:rPr>
              <a:t> version 1.0 Guidance’ document, Step 0, for additional information about the aggregation and tabulation of mortality data.  </a:t>
            </a:r>
            <a:endParaRPr lang="en-GB" b="0" i="1" dirty="0" smtClean="0">
              <a:solidFill>
                <a:schemeClr val="tx1"/>
              </a:solidFill>
            </a:endParaRPr>
          </a:p>
          <a:p>
            <a:endParaRPr lang="en-GB" b="0" dirty="0" smtClean="0">
              <a:solidFill>
                <a:schemeClr val="tx1"/>
              </a:solidFill>
            </a:endParaRPr>
          </a:p>
          <a:p>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52</a:t>
            </a:fld>
            <a:endParaRPr lang="en-US"/>
          </a:p>
        </p:txBody>
      </p:sp>
    </p:spTree>
    <p:extLst>
      <p:ext uri="{BB962C8B-B14F-4D97-AF65-F5344CB8AC3E}">
        <p14:creationId xmlns:p14="http://schemas.microsoft.com/office/powerpoint/2010/main" val="3581663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smtClean="0">
                <a:solidFill>
                  <a:schemeClr val="tx1"/>
                </a:solidFill>
              </a:rPr>
              <a:t>Activity:</a:t>
            </a:r>
            <a:r>
              <a:rPr lang="en-GB" b="0" i="1" baseline="0" dirty="0" smtClean="0">
                <a:solidFill>
                  <a:schemeClr val="tx1"/>
                </a:solidFill>
              </a:rPr>
              <a:t>  Participants should confirm the numbers in their </a:t>
            </a:r>
            <a:r>
              <a:rPr lang="en-GB" b="0" i="1" baseline="0" dirty="0" err="1" smtClean="0">
                <a:solidFill>
                  <a:schemeClr val="tx1"/>
                </a:solidFill>
              </a:rPr>
              <a:t>ANACoD</a:t>
            </a:r>
            <a:r>
              <a:rPr lang="en-GB" b="0" i="1" baseline="0" dirty="0" smtClean="0">
                <a:solidFill>
                  <a:schemeClr val="tx1"/>
                </a:solidFill>
              </a:rPr>
              <a:t> tool sheet for Step0 match those on the slide.</a:t>
            </a:r>
          </a:p>
          <a:p>
            <a:endParaRPr lang="en-GB" b="0" i="1" dirty="0" smtClean="0">
              <a:solidFill>
                <a:schemeClr val="tx1"/>
              </a:solidFill>
            </a:endParaRPr>
          </a:p>
          <a:p>
            <a:r>
              <a:rPr lang="en-GB" b="0" i="1" dirty="0" smtClean="0">
                <a:solidFill>
                  <a:schemeClr val="tx1"/>
                </a:solidFill>
              </a:rPr>
              <a:t>The</a:t>
            </a:r>
            <a:r>
              <a:rPr lang="en-GB" b="0" i="1" baseline="0" dirty="0" smtClean="0">
                <a:solidFill>
                  <a:schemeClr val="tx1"/>
                </a:solidFill>
              </a:rPr>
              <a:t> next several slides review the content of the </a:t>
            </a:r>
            <a:r>
              <a:rPr lang="en-GB" b="0" i="1" baseline="0" dirty="0" err="1" smtClean="0">
                <a:solidFill>
                  <a:schemeClr val="tx1"/>
                </a:solidFill>
              </a:rPr>
              <a:t>ANACoD</a:t>
            </a:r>
            <a:r>
              <a:rPr lang="en-GB" b="0" i="1" baseline="0" dirty="0" smtClean="0">
                <a:solidFill>
                  <a:schemeClr val="tx1"/>
                </a:solidFill>
              </a:rPr>
              <a:t> software.  </a:t>
            </a:r>
          </a:p>
          <a:p>
            <a:endParaRPr lang="en-GB" b="0" dirty="0" smtClean="0">
              <a:solidFill>
                <a:schemeClr val="tx1"/>
              </a:solidFill>
            </a:endParaRPr>
          </a:p>
          <a:p>
            <a:r>
              <a:rPr lang="en-GB" b="1" dirty="0" smtClean="0">
                <a:solidFill>
                  <a:schemeClr val="tx1"/>
                </a:solidFill>
              </a:rPr>
              <a:t>Step 0</a:t>
            </a:r>
            <a:r>
              <a:rPr lang="en-GB" dirty="0" smtClean="0">
                <a:solidFill>
                  <a:schemeClr val="tx1"/>
                </a:solidFill>
              </a:rPr>
              <a:t>:  Input data: raw mortality data by age and sex and ICD 3 or 4 character</a:t>
            </a:r>
            <a:r>
              <a:rPr lang="en-GB" baseline="0" dirty="0" smtClean="0">
                <a:solidFill>
                  <a:schemeClr val="tx1"/>
                </a:solidFill>
              </a:rPr>
              <a:t> (</a:t>
            </a:r>
            <a:r>
              <a:rPr lang="en-GB" dirty="0" smtClean="0">
                <a:solidFill>
                  <a:schemeClr val="tx1"/>
                </a:solidFill>
              </a:rPr>
              <a:t>cause of death; see</a:t>
            </a:r>
            <a:r>
              <a:rPr lang="en-GB" baseline="0" dirty="0" smtClean="0">
                <a:solidFill>
                  <a:schemeClr val="tx1"/>
                </a:solidFill>
              </a:rPr>
              <a:t> next slide</a:t>
            </a:r>
            <a:r>
              <a:rPr lang="en-GB" dirty="0" smtClean="0">
                <a:solidFill>
                  <a:schemeClr val="tx1"/>
                </a:solidFill>
              </a:rPr>
              <a:t>) codes; population data by sex and age</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53</a:t>
            </a:fld>
            <a:endParaRPr lang="en-US"/>
          </a:p>
        </p:txBody>
      </p:sp>
    </p:spTree>
    <p:extLst>
      <p:ext uri="{BB962C8B-B14F-4D97-AF65-F5344CB8AC3E}">
        <p14:creationId xmlns:p14="http://schemas.microsoft.com/office/powerpoint/2010/main" val="26643261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0" i="1" dirty="0" smtClean="0">
                <a:solidFill>
                  <a:schemeClr val="tx1"/>
                </a:solidFill>
              </a:rPr>
              <a:t>Activity: </a:t>
            </a:r>
            <a:r>
              <a:rPr lang="en-GB" b="0" i="1" baseline="0" dirty="0" smtClean="0">
                <a:solidFill>
                  <a:schemeClr val="tx1"/>
                </a:solidFill>
              </a:rPr>
              <a:t>For each step, it is suggest that the participant first click the ”Guidance”  button at the top right of the Excel worksheet for each step (also available in the “</a:t>
            </a:r>
            <a:r>
              <a:rPr lang="en-US" sz="1200" b="0" i="1" u="none" strike="noStrike" kern="1200" baseline="0" dirty="0" smtClean="0">
                <a:solidFill>
                  <a:schemeClr val="tx1"/>
                </a:solidFill>
                <a:latin typeface="+mn-lt"/>
                <a:ea typeface="+mn-ea"/>
                <a:cs typeface="+mn-cs"/>
              </a:rPr>
              <a:t>ANACoD version 1.0 Guidance”  handout).  Starting on Page 3, the h</a:t>
            </a:r>
            <a:r>
              <a:rPr lang="en-GB" b="0" i="1" dirty="0" err="1" smtClean="0">
                <a:solidFill>
                  <a:schemeClr val="tx1"/>
                </a:solidFill>
              </a:rPr>
              <a:t>andout</a:t>
            </a:r>
            <a:r>
              <a:rPr lang="en-GB" b="0" i="1" baseline="0" dirty="0" smtClean="0">
                <a:solidFill>
                  <a:schemeClr val="tx1"/>
                </a:solidFill>
              </a:rPr>
              <a:t> ‘</a:t>
            </a:r>
            <a:r>
              <a:rPr lang="en-GB" b="0" i="1" baseline="0" dirty="0" err="1" smtClean="0">
                <a:solidFill>
                  <a:schemeClr val="tx1"/>
                </a:solidFill>
              </a:rPr>
              <a:t>ANACoD_Activity</a:t>
            </a:r>
            <a:r>
              <a:rPr lang="en-GB" b="0" i="1" baseline="0" dirty="0" smtClean="0">
                <a:solidFill>
                  <a:schemeClr val="tx1"/>
                </a:solidFill>
              </a:rPr>
              <a:t> </a:t>
            </a:r>
            <a:r>
              <a:rPr lang="en-GB" b="0" i="1" baseline="0" dirty="0" err="1" smtClean="0">
                <a:solidFill>
                  <a:schemeClr val="tx1"/>
                </a:solidFill>
              </a:rPr>
              <a:t>Guide_participant</a:t>
            </a:r>
            <a:r>
              <a:rPr lang="en-GB" b="0" i="1" baseline="0" dirty="0" smtClean="0">
                <a:solidFill>
                  <a:schemeClr val="tx1"/>
                </a:solidFill>
              </a:rPr>
              <a:t>’  provides additional guidance to participants on how to interpret the tables and figures in Steps 1-10. I</a:t>
            </a:r>
            <a:r>
              <a:rPr lang="en-GB" b="0" i="1" dirty="0" smtClean="0">
                <a:solidFill>
                  <a:schemeClr val="tx1"/>
                </a:solidFill>
              </a:rPr>
              <a:t>t</a:t>
            </a:r>
            <a:r>
              <a:rPr lang="en-GB" b="0" i="1" baseline="0" dirty="0" smtClean="0">
                <a:solidFill>
                  <a:schemeClr val="tx1"/>
                </a:solidFill>
              </a:rPr>
              <a:t> is recommended that the instructor discuss and highlight important points for interpretation from each table and figure that is produced throughout the program.  See the instructor guide (‘</a:t>
            </a:r>
            <a:r>
              <a:rPr lang="en-GB" b="0" i="1" baseline="0" dirty="0" err="1" smtClean="0">
                <a:solidFill>
                  <a:schemeClr val="tx1"/>
                </a:solidFill>
              </a:rPr>
              <a:t>ANACoD_Activity</a:t>
            </a:r>
            <a:r>
              <a:rPr lang="en-GB" b="0" i="1" baseline="0" dirty="0" smtClean="0">
                <a:solidFill>
                  <a:schemeClr val="tx1"/>
                </a:solidFill>
              </a:rPr>
              <a:t> </a:t>
            </a:r>
            <a:r>
              <a:rPr lang="en-GB" b="0" i="1" baseline="0" dirty="0" err="1" smtClean="0">
                <a:solidFill>
                  <a:schemeClr val="tx1"/>
                </a:solidFill>
              </a:rPr>
              <a:t>Guide_instructor</a:t>
            </a:r>
            <a:r>
              <a:rPr lang="en-GB" b="0" i="1" baseline="0" dirty="0" smtClean="0">
                <a:solidFill>
                  <a:schemeClr val="tx1"/>
                </a:solidFill>
              </a:rPr>
              <a:t>’) for points to emphasize. The instructor guide includes guidance on all tables and figures generated in the </a:t>
            </a:r>
            <a:r>
              <a:rPr lang="en-GB" b="0" i="1" baseline="0" dirty="0" err="1" smtClean="0">
                <a:solidFill>
                  <a:schemeClr val="tx1"/>
                </a:solidFill>
              </a:rPr>
              <a:t>ANACoD</a:t>
            </a:r>
            <a:r>
              <a:rPr lang="en-GB" b="0" i="1" baseline="0" dirty="0" smtClean="0">
                <a:solidFill>
                  <a:schemeClr val="tx1"/>
                </a:solidFill>
              </a:rPr>
              <a:t> program.  Select tables and figures are additionally described in the following slides.   </a:t>
            </a:r>
          </a:p>
          <a:p>
            <a:endParaRPr lang="en-GB" b="0" i="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The ANACoD guidance is also referenced in the Working Paper on the 10 step process: </a:t>
            </a:r>
            <a:r>
              <a:rPr lang="en-US" sz="1200" i="1" dirty="0" smtClean="0">
                <a:solidFill>
                  <a:schemeClr val="tx1"/>
                </a:solidFill>
              </a:rPr>
              <a:t>AbouZahr C, Mikkelsen L, Rampatige R, and Lopez A. Mortality statistics: a tool to improve understanding and quality. Health Information Systems Knowledge Hub, University of Queensland. Working Paper Series 13. November 2010.  (</a:t>
            </a:r>
            <a:r>
              <a:rPr lang="en-US" sz="1200" i="1" dirty="0" smtClean="0">
                <a:solidFill>
                  <a:schemeClr val="tx1"/>
                </a:solidFill>
                <a:hlinkClick r:id="rId3"/>
              </a:rPr>
              <a:t>http://www.uq.edu.au/hishub/wp13</a:t>
            </a:r>
            <a:r>
              <a:rPr lang="en-US" sz="1200" i="1" dirty="0" smtClean="0">
                <a:solidFill>
                  <a:schemeClr val="tx1"/>
                </a:solidFill>
              </a:rPr>
              <a:t>)</a:t>
            </a:r>
            <a:r>
              <a:rPr lang="en-US" sz="1200" i="1" baseline="0" dirty="0" smtClean="0">
                <a:solidFill>
                  <a:schemeClr val="tx1"/>
                </a:solidFill>
              </a:rPr>
              <a:t>. For some topics, the Working Paper 13 offers additional guidance– references are included in relevant slides.</a:t>
            </a:r>
            <a:endParaRPr lang="en-US" sz="1200" i="1" dirty="0" smtClean="0">
              <a:solidFill>
                <a:schemeClr val="tx1"/>
              </a:solidFill>
            </a:endParaRPr>
          </a:p>
          <a:p>
            <a:endParaRPr lang="en-GB" b="0" i="1" baseline="0" dirty="0" smtClean="0">
              <a:solidFill>
                <a:schemeClr val="tx1"/>
              </a:solidFill>
            </a:endParaRPr>
          </a:p>
          <a:p>
            <a:endParaRPr lang="en-GB" b="0" i="1" baseline="0" dirty="0" smtClean="0">
              <a:solidFill>
                <a:schemeClr val="tx1"/>
              </a:solidFill>
            </a:endParaRPr>
          </a:p>
          <a:p>
            <a:r>
              <a:rPr lang="en-GB" b="0" i="1" baseline="0" dirty="0" smtClean="0">
                <a:solidFill>
                  <a:schemeClr val="tx1"/>
                </a:solidFill>
              </a:rPr>
              <a:t>Step 1: Note that for the purposes of this exercise, no corrections will be made to the original data. </a:t>
            </a:r>
          </a:p>
          <a:p>
            <a:endParaRPr lang="en-GB"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1" dirty="0" smtClean="0">
                <a:solidFill>
                  <a:schemeClr val="tx1"/>
                </a:solidFill>
              </a:rPr>
              <a:t>Step1</a:t>
            </a:r>
            <a:r>
              <a:rPr lang="en-GB" dirty="0" smtClean="0">
                <a:solidFill>
                  <a:schemeClr val="tx1"/>
                </a:solidFill>
              </a:rPr>
              <a:t>:  Basic check of input data</a:t>
            </a:r>
            <a:r>
              <a:rPr lang="en-GB" baseline="0" dirty="0" smtClean="0">
                <a:solidFill>
                  <a:schemeClr val="tx1"/>
                </a:solidFill>
              </a:rPr>
              <a:t> – When the user clicks on sheet ‘step1-check first’, various tables and figures will automatically be generated.  These tables and figures can be used to </a:t>
            </a:r>
            <a:r>
              <a:rPr lang="en-GB" dirty="0" smtClean="0">
                <a:solidFill>
                  <a:schemeClr val="tx1"/>
                </a:solidFill>
              </a:rPr>
              <a:t>flag basic errors in the data.</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ANACoD</a:t>
            </a:r>
            <a:r>
              <a:rPr lang="en-GB" sz="1200" kern="1200" baseline="0" dirty="0" smtClean="0">
                <a:solidFill>
                  <a:schemeClr val="tx1"/>
                </a:solidFill>
                <a:effectLst/>
                <a:latin typeface="+mn-lt"/>
                <a:ea typeface="+mn-ea"/>
                <a:cs typeface="+mn-cs"/>
              </a:rPr>
              <a:t> automatically generates a summary of the population information </a:t>
            </a:r>
            <a:r>
              <a:rPr lang="en-GB" sz="1200" kern="1200" baseline="0" dirty="0" err="1" smtClean="0">
                <a:solidFill>
                  <a:schemeClr val="tx1"/>
                </a:solidFill>
                <a:effectLst/>
                <a:latin typeface="+mn-lt"/>
                <a:ea typeface="+mn-ea"/>
                <a:cs typeface="+mn-cs"/>
              </a:rPr>
              <a:t>enetered</a:t>
            </a:r>
            <a:r>
              <a:rPr lang="en-GB" sz="1200" kern="1200" baseline="0" dirty="0" smtClean="0">
                <a:solidFill>
                  <a:schemeClr val="tx1"/>
                </a:solidFill>
                <a:effectLst/>
                <a:latin typeface="+mn-lt"/>
                <a:ea typeface="+mn-ea"/>
                <a:cs typeface="+mn-cs"/>
              </a:rPr>
              <a:t> in table and pyramid form.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54</a:t>
            </a:fld>
            <a:endParaRPr lang="en-US"/>
          </a:p>
        </p:txBody>
      </p:sp>
    </p:spTree>
    <p:extLst>
      <p:ext uri="{BB962C8B-B14F-4D97-AF65-F5344CB8AC3E}">
        <p14:creationId xmlns:p14="http://schemas.microsoft.com/office/powerpoint/2010/main" val="26643261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0" i="1" baseline="0" dirty="0" smtClean="0">
                <a:solidFill>
                  <a:schemeClr val="tx1"/>
                </a:solidFill>
              </a:rPr>
              <a:t>Step 1: Note that for the purposes of this exercise, no corrections will be made to the original data. </a:t>
            </a:r>
          </a:p>
          <a:p>
            <a:endParaRPr lang="en-GB"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1" dirty="0" smtClean="0">
                <a:solidFill>
                  <a:schemeClr val="tx1"/>
                </a:solidFill>
              </a:rPr>
              <a:t>Step1</a:t>
            </a:r>
            <a:r>
              <a:rPr lang="en-GB" dirty="0" smtClean="0">
                <a:solidFill>
                  <a:schemeClr val="tx1"/>
                </a:solidFill>
              </a:rPr>
              <a:t>:  Basic check of input data</a:t>
            </a:r>
            <a:r>
              <a:rPr lang="en-GB" baseline="0" dirty="0" smtClean="0">
                <a:solidFill>
                  <a:schemeClr val="tx1"/>
                </a:solidFill>
              </a:rPr>
              <a:t> – When the user clicks on sheet ‘step1-check first’, various tables and figures will automatically be generated.  These tables and figures can be used to </a:t>
            </a:r>
            <a:r>
              <a:rPr lang="en-GB" dirty="0" smtClean="0">
                <a:solidFill>
                  <a:schemeClr val="tx1"/>
                </a:solidFill>
              </a:rPr>
              <a:t>flag basic errors in the data.</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Table 2.1 is checking to see if the total number of deaths reported from “all causes” from a country (AAA,</a:t>
            </a:r>
            <a:r>
              <a:rPr lang="en-GB" sz="1200" kern="1200" baseline="0" dirty="0" smtClean="0">
                <a:solidFill>
                  <a:schemeClr val="tx1"/>
                </a:solidFill>
                <a:effectLst/>
                <a:latin typeface="+mn-lt"/>
                <a:ea typeface="+mn-ea"/>
                <a:cs typeface="+mn-cs"/>
              </a:rPr>
              <a:t> first row</a:t>
            </a:r>
            <a:r>
              <a:rPr lang="en-GB" sz="1200" kern="1200" dirty="0" smtClean="0">
                <a:solidFill>
                  <a:schemeClr val="tx1"/>
                </a:solidFill>
                <a:effectLst/>
                <a:latin typeface="+mn-lt"/>
                <a:ea typeface="+mn-ea"/>
                <a:cs typeface="+mn-cs"/>
              </a:rPr>
              <a:t>) equals the sum of all the deaths that were reported by the individual ICD 10 codes (second</a:t>
            </a:r>
            <a:r>
              <a:rPr lang="en-GB" sz="1200" kern="1200" baseline="0" dirty="0" smtClean="0">
                <a:solidFill>
                  <a:schemeClr val="tx1"/>
                </a:solidFill>
                <a:effectLst/>
                <a:latin typeface="+mn-lt"/>
                <a:ea typeface="+mn-ea"/>
                <a:cs typeface="+mn-cs"/>
              </a:rPr>
              <a:t> row</a:t>
            </a:r>
            <a:r>
              <a:rPr lang="en-GB" sz="1200" kern="1200" dirty="0" smtClean="0">
                <a:solidFill>
                  <a:schemeClr val="tx1"/>
                </a:solidFill>
                <a:effectLst/>
                <a:latin typeface="+mn-lt"/>
                <a:ea typeface="+mn-ea"/>
                <a:cs typeface="+mn-cs"/>
              </a:rPr>
              <a:t>).  All numbers in the third row of Table 2.1 should sum to “0”.  If something does not equal “0”, Table 2.1 will give an indication of in which age group the country data are not consistent.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Are the number of deaths from “all causes” consistent with the sum of all deaths reported by individual ICD 10 codes for this country?  </a:t>
            </a:r>
            <a:r>
              <a:rPr lang="en-GB" sz="1200" i="1" kern="1200" dirty="0" smtClean="0">
                <a:solidFill>
                  <a:schemeClr val="tx1"/>
                </a:solidFill>
                <a:effectLst/>
                <a:latin typeface="+mn-lt"/>
                <a:ea typeface="+mn-ea"/>
                <a:cs typeface="+mn-cs"/>
              </a:rPr>
              <a:t>Yes.</a:t>
            </a:r>
            <a:endParaRPr lang="en-US" sz="1200" i="1" kern="1200" dirty="0" smtClean="0">
              <a:solidFill>
                <a:schemeClr val="tx1"/>
              </a:solidFill>
              <a:effectLst/>
              <a:latin typeface="+mn-lt"/>
              <a:ea typeface="+mn-ea"/>
              <a:cs typeface="+mn-cs"/>
            </a:endParaRPr>
          </a:p>
          <a:p>
            <a:endParaRPr lang="en-GB" dirty="0" smtClean="0">
              <a:solidFill>
                <a:schemeClr val="tx1"/>
              </a:solidFill>
            </a:endParaRPr>
          </a:p>
          <a:p>
            <a:r>
              <a:rPr lang="en-GB" sz="1200" kern="1200" dirty="0" smtClean="0">
                <a:solidFill>
                  <a:schemeClr val="tx1"/>
                </a:solidFill>
                <a:effectLst/>
                <a:latin typeface="+mn-lt"/>
                <a:ea typeface="+mn-ea"/>
                <a:cs typeface="+mn-cs"/>
              </a:rPr>
              <a:t>Table 2.2: The number of deaths for “all ages” in Table 2.2 should equal the number of deaths for “all ages” listed in Table 2.1.  However, the deaths for which age is missing or unknown (MUN column in Table 2.1) are distributed proportionally across all age categories in Table 2.2.  Thus, the age-specific number of deaths in Table 2.2 may vary slightly from those in Table 2.1.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age distribution of reported deaths figure is another way of presenting the “Percentage of total deaths” column in Table 2.2. The distribution of total death is further explored in Step 4.</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If potential errors are detected, go back to Step 0 and </a:t>
            </a:r>
            <a:r>
              <a:rPr lang="en-GB" baseline="0" dirty="0" smtClean="0">
                <a:solidFill>
                  <a:schemeClr val="tx1"/>
                </a:solidFill>
              </a:rPr>
              <a:t>correct data as needed. </a:t>
            </a:r>
            <a:r>
              <a:rPr lang="en-GB" sz="1200" i="1" kern="1200" dirty="0" smtClean="0">
                <a:solidFill>
                  <a:schemeClr val="tx1"/>
                </a:solidFill>
                <a:effectLst/>
                <a:latin typeface="+mn-lt"/>
                <a:ea typeface="+mn-ea"/>
                <a:cs typeface="+mn-cs"/>
              </a:rPr>
              <a:t>(for this exercise, no corrections will be made to the original data)</a:t>
            </a:r>
            <a:endParaRPr lang="en-US" sz="1200" kern="1200" dirty="0" smtClean="0">
              <a:solidFill>
                <a:schemeClr val="tx1"/>
              </a:solidFill>
              <a:effectLst/>
              <a:latin typeface="+mn-lt"/>
              <a:ea typeface="+mn-ea"/>
              <a:cs typeface="+mn-cs"/>
            </a:endParaRPr>
          </a:p>
          <a:p>
            <a:endParaRPr lang="en-GB" dirty="0" smtClean="0">
              <a:solidFill>
                <a:schemeClr val="tx1"/>
              </a:solidFill>
            </a:endParaRPr>
          </a:p>
          <a:p>
            <a:endParaRPr lang="en-GB" baseline="0" dirty="0" smtClean="0">
              <a:solidFill>
                <a:schemeClr val="tx1"/>
              </a:solidFill>
            </a:endParaRPr>
          </a:p>
          <a:p>
            <a:endParaRPr lang="en-GB" baseline="0" dirty="0" smtClean="0">
              <a:solidFill>
                <a:schemeClr val="tx1"/>
              </a:solidFill>
            </a:endParaRPr>
          </a:p>
          <a:p>
            <a:endParaRPr lang="en-GB"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55</a:t>
            </a:fld>
            <a:endParaRPr lang="en-US"/>
          </a:p>
        </p:txBody>
      </p:sp>
    </p:spTree>
    <p:extLst>
      <p:ext uri="{BB962C8B-B14F-4D97-AF65-F5344CB8AC3E}">
        <p14:creationId xmlns:p14="http://schemas.microsoft.com/office/powerpoint/2010/main" val="26643261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0" i="1" baseline="0" dirty="0" smtClean="0">
                <a:solidFill>
                  <a:schemeClr val="tx1"/>
                </a:solidFill>
              </a:rPr>
              <a:t>Step 1: Note that for the purposes of this exercise, no corrections will be made to the original data. </a:t>
            </a:r>
          </a:p>
          <a:p>
            <a:endParaRPr lang="en-GB"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1" dirty="0" smtClean="0">
                <a:solidFill>
                  <a:schemeClr val="tx1"/>
                </a:solidFill>
              </a:rPr>
              <a:t>Step1</a:t>
            </a:r>
            <a:r>
              <a:rPr lang="en-GB" dirty="0" smtClean="0">
                <a:solidFill>
                  <a:schemeClr val="tx1"/>
                </a:solidFill>
              </a:rPr>
              <a:t>:  Basic check of input data</a:t>
            </a:r>
            <a:r>
              <a:rPr lang="en-GB" baseline="0" dirty="0" smtClean="0">
                <a:solidFill>
                  <a:schemeClr val="tx1"/>
                </a:solidFill>
              </a:rPr>
              <a:t> – When the user clicks on sheet ‘step1-check first’, various tables and figures will automatically be generated.  These tables and figures can be used to </a:t>
            </a:r>
            <a:r>
              <a:rPr lang="en-GB" dirty="0" smtClean="0">
                <a:solidFill>
                  <a:schemeClr val="tx1"/>
                </a:solidFill>
              </a:rPr>
              <a:t>flag basic errors in the data.</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Table 2.1 is checking to see if the total number of deaths reported from “all causes” from a country (AAA,</a:t>
            </a:r>
            <a:r>
              <a:rPr lang="en-GB" sz="1200" kern="1200" baseline="0" dirty="0" smtClean="0">
                <a:solidFill>
                  <a:schemeClr val="tx1"/>
                </a:solidFill>
                <a:effectLst/>
                <a:latin typeface="+mn-lt"/>
                <a:ea typeface="+mn-ea"/>
                <a:cs typeface="+mn-cs"/>
              </a:rPr>
              <a:t> first row</a:t>
            </a:r>
            <a:r>
              <a:rPr lang="en-GB" sz="1200" kern="1200" dirty="0" smtClean="0">
                <a:solidFill>
                  <a:schemeClr val="tx1"/>
                </a:solidFill>
                <a:effectLst/>
                <a:latin typeface="+mn-lt"/>
                <a:ea typeface="+mn-ea"/>
                <a:cs typeface="+mn-cs"/>
              </a:rPr>
              <a:t>) equals the sum of all the deaths that were reported by the individual ICD 10 codes (second</a:t>
            </a:r>
            <a:r>
              <a:rPr lang="en-GB" sz="1200" kern="1200" baseline="0" dirty="0" smtClean="0">
                <a:solidFill>
                  <a:schemeClr val="tx1"/>
                </a:solidFill>
                <a:effectLst/>
                <a:latin typeface="+mn-lt"/>
                <a:ea typeface="+mn-ea"/>
                <a:cs typeface="+mn-cs"/>
              </a:rPr>
              <a:t> row</a:t>
            </a:r>
            <a:r>
              <a:rPr lang="en-GB" sz="1200" kern="1200" dirty="0" smtClean="0">
                <a:solidFill>
                  <a:schemeClr val="tx1"/>
                </a:solidFill>
                <a:effectLst/>
                <a:latin typeface="+mn-lt"/>
                <a:ea typeface="+mn-ea"/>
                <a:cs typeface="+mn-cs"/>
              </a:rPr>
              <a:t>).  All numbers in the third row of Table 2.1 should sum to “0”.  If something does not equal “0”, Table 2.1 will give an indication of in which age group the country data are not consistent.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Are the number of deaths from “all causes” consistent with the sum of all deaths reported by individual ICD 10 codes for this country?  </a:t>
            </a:r>
            <a:r>
              <a:rPr lang="en-GB" sz="1200" i="1" kern="1200" dirty="0" smtClean="0">
                <a:solidFill>
                  <a:schemeClr val="tx1"/>
                </a:solidFill>
                <a:effectLst/>
                <a:latin typeface="+mn-lt"/>
                <a:ea typeface="+mn-ea"/>
                <a:cs typeface="+mn-cs"/>
              </a:rPr>
              <a:t>Yes.</a:t>
            </a:r>
            <a:endParaRPr lang="en-US" sz="1200" i="1" kern="1200" dirty="0" smtClean="0">
              <a:solidFill>
                <a:schemeClr val="tx1"/>
              </a:solidFill>
              <a:effectLst/>
              <a:latin typeface="+mn-lt"/>
              <a:ea typeface="+mn-ea"/>
              <a:cs typeface="+mn-cs"/>
            </a:endParaRPr>
          </a:p>
          <a:p>
            <a:endParaRPr lang="en-GB" dirty="0" smtClean="0">
              <a:solidFill>
                <a:schemeClr val="tx1"/>
              </a:solidFill>
            </a:endParaRPr>
          </a:p>
          <a:p>
            <a:r>
              <a:rPr lang="en-GB" sz="1200" kern="1200" dirty="0" smtClean="0">
                <a:solidFill>
                  <a:schemeClr val="tx1"/>
                </a:solidFill>
                <a:effectLst/>
                <a:latin typeface="+mn-lt"/>
                <a:ea typeface="+mn-ea"/>
                <a:cs typeface="+mn-cs"/>
              </a:rPr>
              <a:t>Table 2.2: The number of deaths for “all ages” in Table 2.2 should equal the number of deaths for “all ages” listed in Table 2.1.  However, the deaths for which age is missing or unknown (MUN column in Table 2.1) are distributed proportionally across all age categories in Table 2.2.  Thus, the age-specific number of deaths in Table 2.2 may vary slightly from those in Table 2.1.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age distribution of reported deaths figure is another way of presenting the “Percentage of total deaths” column in Table 2.2. The distribution of total death is further explored in Step 4.</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If potential errors are detected, go back to Step 0 and </a:t>
            </a:r>
            <a:r>
              <a:rPr lang="en-GB" baseline="0" dirty="0" smtClean="0">
                <a:solidFill>
                  <a:schemeClr val="tx1"/>
                </a:solidFill>
              </a:rPr>
              <a:t>correct data as needed. </a:t>
            </a:r>
            <a:r>
              <a:rPr lang="en-GB" sz="1200" i="1" kern="1200" dirty="0" smtClean="0">
                <a:solidFill>
                  <a:schemeClr val="tx1"/>
                </a:solidFill>
                <a:effectLst/>
                <a:latin typeface="+mn-lt"/>
                <a:ea typeface="+mn-ea"/>
                <a:cs typeface="+mn-cs"/>
              </a:rPr>
              <a:t>(for this exercise, no corrections will be made to the original data)</a:t>
            </a:r>
            <a:endParaRPr lang="en-US" sz="1200" kern="1200" dirty="0" smtClean="0">
              <a:solidFill>
                <a:schemeClr val="tx1"/>
              </a:solidFill>
              <a:effectLst/>
              <a:latin typeface="+mn-lt"/>
              <a:ea typeface="+mn-ea"/>
              <a:cs typeface="+mn-cs"/>
            </a:endParaRPr>
          </a:p>
          <a:p>
            <a:endParaRPr lang="en-GB" dirty="0" smtClean="0">
              <a:solidFill>
                <a:schemeClr val="tx1"/>
              </a:solidFill>
            </a:endParaRPr>
          </a:p>
          <a:p>
            <a:endParaRPr lang="en-GB" baseline="0" dirty="0" smtClean="0">
              <a:solidFill>
                <a:schemeClr val="tx1"/>
              </a:solidFill>
            </a:endParaRPr>
          </a:p>
          <a:p>
            <a:endParaRPr lang="en-GB" baseline="0" dirty="0" smtClean="0">
              <a:solidFill>
                <a:schemeClr val="tx1"/>
              </a:solidFill>
            </a:endParaRPr>
          </a:p>
          <a:p>
            <a:endParaRPr lang="en-GB"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56</a:t>
            </a:fld>
            <a:endParaRPr lang="en-US"/>
          </a:p>
        </p:txBody>
      </p:sp>
    </p:spTree>
    <p:extLst>
      <p:ext uri="{BB962C8B-B14F-4D97-AF65-F5344CB8AC3E}">
        <p14:creationId xmlns:p14="http://schemas.microsoft.com/office/powerpoint/2010/main" val="26643261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1" dirty="0" smtClean="0">
                <a:solidFill>
                  <a:schemeClr val="tx1"/>
                </a:solidFill>
              </a:rPr>
              <a:t>Step1</a:t>
            </a:r>
            <a:r>
              <a:rPr lang="en-GB" dirty="0" smtClean="0">
                <a:solidFill>
                  <a:schemeClr val="tx1"/>
                </a:solidFill>
              </a:rPr>
              <a:t>:  Basic check of input data</a:t>
            </a:r>
            <a:r>
              <a:rPr lang="en-GB" baseline="0" dirty="0" smtClean="0">
                <a:solidFill>
                  <a:schemeClr val="tx1"/>
                </a:solidFill>
              </a:rPr>
              <a:t> – When the user clicks on sheet ‘step1-check first’, various tables and figures will automatically be generated.  These tables and figures can be used to </a:t>
            </a:r>
            <a:r>
              <a:rPr lang="en-GB" dirty="0" smtClean="0">
                <a:solidFill>
                  <a:schemeClr val="tx1"/>
                </a:solidFill>
              </a:rPr>
              <a:t>flag basic errors in the data.</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table and figure are calculated from data entered in Step 0 and population data for the country.  The age- and sex- distribution of deaths are further explored in Steps 3 &amp; 4.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graph of the log mortality rates facilitates a quick visual test for abnormalities across age groups.  Standard patterns observed in a graph of log mortality rates include: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Generally higher rates of male mortality compared to female mortality across all ages;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Lines that increase smoothly and linearly with age after about age 35.</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Do the data in Table/Figure 2.3 follow expected patterns?  </a:t>
            </a:r>
            <a:r>
              <a:rPr lang="en-GB" sz="1200" i="1" kern="1200" dirty="0" smtClean="0">
                <a:solidFill>
                  <a:schemeClr val="tx1"/>
                </a:solidFill>
                <a:effectLst/>
                <a:latin typeface="+mn-lt"/>
                <a:ea typeface="+mn-ea"/>
                <a:cs typeface="+mn-cs"/>
              </a:rPr>
              <a:t>Yes.</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57</a:t>
            </a:fld>
            <a:endParaRPr lang="en-US"/>
          </a:p>
        </p:txBody>
      </p:sp>
    </p:spTree>
    <p:extLst>
      <p:ext uri="{BB962C8B-B14F-4D97-AF65-F5344CB8AC3E}">
        <p14:creationId xmlns:p14="http://schemas.microsoft.com/office/powerpoint/2010/main" val="26643261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1" dirty="0" smtClean="0">
                <a:solidFill>
                  <a:schemeClr val="tx1"/>
                </a:solidFill>
              </a:rPr>
              <a:t>Step1</a:t>
            </a:r>
            <a:r>
              <a:rPr lang="en-GB" dirty="0" smtClean="0">
                <a:solidFill>
                  <a:schemeClr val="tx1"/>
                </a:solidFill>
              </a:rPr>
              <a:t>:  Basic check of input data</a:t>
            </a:r>
            <a:r>
              <a:rPr lang="en-GB" baseline="0" dirty="0" smtClean="0">
                <a:solidFill>
                  <a:schemeClr val="tx1"/>
                </a:solidFill>
              </a:rPr>
              <a:t> – When the user clicks on sheet ‘step1-check first’, various tables and figures will automatically be generated.  These tables and figures can be used to </a:t>
            </a:r>
            <a:r>
              <a:rPr lang="en-GB" dirty="0" smtClean="0">
                <a:solidFill>
                  <a:schemeClr val="tx1"/>
                </a:solidFill>
              </a:rPr>
              <a:t>flag basic errors in the data.</a:t>
            </a:r>
          </a:p>
          <a:p>
            <a:endParaRPr lang="en-GB"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If data are entered correctly, all cells should contain a “0” or “0%,” indicating that there are no deaths with ICD10 codes that should not be used for causes of deaths or that all codes used exist in ICD10.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Are there any cells without a “0” or “0%”.  </a:t>
            </a:r>
            <a:r>
              <a:rPr lang="en-GB" sz="1200" i="1" kern="1200" dirty="0" smtClean="0">
                <a:solidFill>
                  <a:schemeClr val="tx1"/>
                </a:solidFill>
                <a:effectLst/>
                <a:latin typeface="+mn-lt"/>
                <a:ea typeface="+mn-ea"/>
                <a:cs typeface="+mn-cs"/>
              </a:rPr>
              <a:t>No. Participants can click the “ICD10” button or the “ICD 10 list” sheet to see a list of valid ICD codes for underlying causes of death. They can also click the button “Go” to see column AB in sheet ‘step0-Input data,’ where non valid codes are (or would be) flagged.  If errors were detected, they should be corrected in Step 0.</a:t>
            </a:r>
            <a:endParaRPr lang="en-US" sz="1200" kern="1200" dirty="0" smtClean="0">
              <a:solidFill>
                <a:schemeClr val="tx1"/>
              </a:solidFill>
              <a:effectLst/>
              <a:latin typeface="+mn-lt"/>
              <a:ea typeface="+mn-ea"/>
              <a:cs typeface="+mn-cs"/>
            </a:endParaRPr>
          </a:p>
          <a:p>
            <a:endParaRPr lang="en-GB"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58</a:t>
            </a:fld>
            <a:endParaRPr lang="en-US"/>
          </a:p>
        </p:txBody>
      </p:sp>
    </p:spTree>
    <p:extLst>
      <p:ext uri="{BB962C8B-B14F-4D97-AF65-F5344CB8AC3E}">
        <p14:creationId xmlns:p14="http://schemas.microsoft.com/office/powerpoint/2010/main" val="26643261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1" dirty="0" smtClean="0">
                <a:solidFill>
                  <a:schemeClr val="tx1"/>
                </a:solidFill>
              </a:rPr>
              <a:t>Step1</a:t>
            </a:r>
            <a:r>
              <a:rPr lang="en-GB" dirty="0" smtClean="0">
                <a:solidFill>
                  <a:schemeClr val="tx1"/>
                </a:solidFill>
              </a:rPr>
              <a:t>:  Basic check of input data</a:t>
            </a:r>
            <a:r>
              <a:rPr lang="en-GB" baseline="0" dirty="0" smtClean="0">
                <a:solidFill>
                  <a:schemeClr val="tx1"/>
                </a:solidFill>
              </a:rPr>
              <a:t> – When the user clicks on sheet ‘step1-check first’, various tables and figures will automatically be generated.  These tables and figures can be used to </a:t>
            </a:r>
            <a:r>
              <a:rPr lang="en-GB" dirty="0" smtClean="0">
                <a:solidFill>
                  <a:schemeClr val="tx1"/>
                </a:solidFill>
              </a:rPr>
              <a:t>flag basic errors in the data.</a:t>
            </a:r>
          </a:p>
          <a:p>
            <a:endParaRPr lang="en-GB" baseline="0" dirty="0" smtClean="0">
              <a:solidFill>
                <a:schemeClr val="tx1"/>
              </a:solidFill>
            </a:endParaRPr>
          </a:p>
          <a:p>
            <a:r>
              <a:rPr lang="en-GB" sz="1200" kern="1200" dirty="0" smtClean="0">
                <a:solidFill>
                  <a:schemeClr val="tx1"/>
                </a:solidFill>
                <a:effectLst/>
                <a:latin typeface="+mn-lt"/>
                <a:ea typeface="+mn-ea"/>
                <a:cs typeface="+mn-cs"/>
              </a:rPr>
              <a:t>Are any deaths indicated in the upper left table, cells F111-117?  Deaths in this column would indicate clearly incorrect causes of death, based on implausible sex/cause of death combinations.  </a:t>
            </a:r>
            <a:r>
              <a:rPr lang="en-GB" sz="1200" i="1" kern="1200" dirty="0" smtClean="0">
                <a:solidFill>
                  <a:schemeClr val="tx1"/>
                </a:solidFill>
                <a:effectLst/>
                <a:latin typeface="+mn-lt"/>
                <a:ea typeface="+mn-ea"/>
                <a:cs typeface="+mn-cs"/>
              </a:rPr>
              <a:t>No. If there were deaths listed in this column, an attempt should be made to query and correct the specific death certificate. (for this exercise, no corrections will be made to the original data)</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Are any deaths indicated in the lower left table, cells F122-132?  Deaths in this column would indicate likely incorrect causes of death, based on diseases unlikely to cause death.  </a:t>
            </a:r>
            <a:r>
              <a:rPr lang="en-GB" sz="1200" i="1" kern="1200" dirty="0" smtClean="0">
                <a:solidFill>
                  <a:schemeClr val="tx1"/>
                </a:solidFill>
                <a:effectLst/>
                <a:latin typeface="+mn-lt"/>
                <a:ea typeface="+mn-ea"/>
                <a:cs typeface="+mn-cs"/>
              </a:rPr>
              <a:t>Yes- 8 deaths.  An attempt should be made to query and correct the specific death certificates. (for this exercise, no corrections will be made to the original data)</a:t>
            </a:r>
            <a:endParaRPr lang="en-US" sz="1200" kern="1200" dirty="0" smtClean="0">
              <a:solidFill>
                <a:schemeClr val="tx1"/>
              </a:solidFill>
              <a:effectLst/>
              <a:latin typeface="+mn-lt"/>
              <a:ea typeface="+mn-ea"/>
              <a:cs typeface="+mn-cs"/>
            </a:endParaRPr>
          </a:p>
          <a:p>
            <a:endParaRPr lang="en-GB" baseline="0" dirty="0" smtClean="0">
              <a:solidFill>
                <a:schemeClr val="tx1"/>
              </a:solidFill>
            </a:endParaRPr>
          </a:p>
          <a:p>
            <a:endParaRPr lang="en-GB"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59</a:t>
            </a:fld>
            <a:endParaRPr lang="en-US"/>
          </a:p>
        </p:txBody>
      </p:sp>
    </p:spTree>
    <p:extLst>
      <p:ext uri="{BB962C8B-B14F-4D97-AF65-F5344CB8AC3E}">
        <p14:creationId xmlns:p14="http://schemas.microsoft.com/office/powerpoint/2010/main" val="2664326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Notes:</a:t>
            </a:r>
          </a:p>
          <a:p>
            <a:r>
              <a:rPr lang="en-US" baseline="0" dirty="0" smtClean="0"/>
              <a:t>Accuracy of vital statistics is perhaps the most important element to evaluate when assessing the quality of data.  The correctness or accuracy of registration means that all data items on the vital record have been accurately and completely filled in, i.e., there are no response errors and there are no missing items. </a:t>
            </a:r>
          </a:p>
          <a:p>
            <a:endParaRPr lang="en-US" baseline="0" dirty="0" smtClean="0"/>
          </a:p>
          <a:p>
            <a:r>
              <a:rPr lang="en-US" baseline="0" dirty="0" smtClean="0"/>
              <a:t>Here, we list again the four components of accuracy.  We note that the first component, completeness &amp; coverage, is an issue of </a:t>
            </a:r>
            <a:r>
              <a:rPr lang="en-US" u="sng" baseline="0" dirty="0" smtClean="0"/>
              <a:t>coverage error</a:t>
            </a:r>
            <a:r>
              <a:rPr lang="en-US" u="none" baseline="0" dirty="0" smtClean="0"/>
              <a:t>, while the other three components are issues of </a:t>
            </a:r>
            <a:r>
              <a:rPr lang="en-US" u="sng" baseline="0" dirty="0" smtClean="0"/>
              <a:t>content error</a:t>
            </a:r>
            <a:r>
              <a:rPr lang="en-US" u="none" baseline="0" dirty="0" smtClean="0"/>
              <a:t>.  </a:t>
            </a:r>
            <a:endParaRPr lang="en-US" baseline="0" dirty="0" smtClean="0"/>
          </a:p>
          <a:p>
            <a:endParaRPr lang="en-US" baseline="0" dirty="0" smtClean="0"/>
          </a:p>
          <a:p>
            <a:r>
              <a:rPr lang="en-US" baseline="0" dirty="0" smtClean="0"/>
              <a:t>Accuracy of statistics can often be evaluated by analysis of trends and frequency distributions.  Each statistical series tends to exhibit certain clearly-defined temporal tendencies and certain recognizable distributions.  Thus, any marked variation from these historical or distribution patterns might indicate the need for further inquiry.  </a:t>
            </a:r>
          </a:p>
          <a:p>
            <a:endParaRPr lang="en-US" baseline="0" dirty="0" smtClean="0"/>
          </a:p>
          <a:p>
            <a:r>
              <a:rPr lang="en-US" baseline="0" dirty="0" smtClean="0"/>
              <a:t>It is known that certain anomalies of a series may be caused by reporting practices.  For example, a distribution of deaths by age may reveal marked </a:t>
            </a:r>
            <a:r>
              <a:rPr lang="en-US" baseline="0" dirty="0" err="1" smtClean="0"/>
              <a:t>heapings</a:t>
            </a:r>
            <a:r>
              <a:rPr lang="en-US" baseline="0" dirty="0" smtClean="0"/>
              <a:t> at ages ending in 0 and 5 (also true for </a:t>
            </a:r>
            <a:r>
              <a:rPr lang="en-US" baseline="0" dirty="0" err="1" smtClean="0"/>
              <a:t>birthweights</a:t>
            </a:r>
            <a:r>
              <a:rPr lang="en-US" baseline="0" dirty="0" smtClean="0"/>
              <a:t> and gestational age).  This uneven distribution is due to the well-known tendency to round and report ages incorrectly.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1" dirty="0" smtClean="0">
                <a:solidFill>
                  <a:schemeClr val="tx1"/>
                </a:solidFill>
              </a:rPr>
              <a:t>Step1</a:t>
            </a:r>
            <a:r>
              <a:rPr lang="en-GB" dirty="0" smtClean="0">
                <a:solidFill>
                  <a:schemeClr val="tx1"/>
                </a:solidFill>
              </a:rPr>
              <a:t>:  Basic check of input data</a:t>
            </a:r>
            <a:r>
              <a:rPr lang="en-GB" baseline="0" dirty="0" smtClean="0">
                <a:solidFill>
                  <a:schemeClr val="tx1"/>
                </a:solidFill>
              </a:rPr>
              <a:t> – When the user clicks on sheet ‘step1-check first’, various tables and figures will automatically be generated.  These tables and figures can be used to </a:t>
            </a:r>
            <a:r>
              <a:rPr lang="en-GB" dirty="0" smtClean="0">
                <a:solidFill>
                  <a:schemeClr val="tx1"/>
                </a:solidFill>
              </a:rPr>
              <a:t>flag basic errors in the data.</a:t>
            </a:r>
          </a:p>
          <a:p>
            <a:endParaRPr lang="en-GB" baseline="0" dirty="0" smtClean="0">
              <a:solidFill>
                <a:schemeClr val="tx1"/>
              </a:solidFill>
            </a:endParaRPr>
          </a:p>
          <a:p>
            <a:r>
              <a:rPr lang="en-GB" sz="1200" kern="1200" dirty="0" smtClean="0">
                <a:solidFill>
                  <a:schemeClr val="tx1"/>
                </a:solidFill>
                <a:effectLst/>
                <a:latin typeface="+mn-lt"/>
                <a:ea typeface="+mn-ea"/>
                <a:cs typeface="+mn-cs"/>
              </a:rPr>
              <a:t>Are any deaths indicated in the table to the right, cells O110-139?  Deaths in this column would indicate likely incorrect causes of death, based on implausible disease/age combinations.  </a:t>
            </a:r>
            <a:r>
              <a:rPr lang="en-GB" sz="1200" i="1" kern="1200" dirty="0" smtClean="0">
                <a:solidFill>
                  <a:schemeClr val="tx1"/>
                </a:solidFill>
                <a:effectLst/>
                <a:latin typeface="+mn-lt"/>
                <a:ea typeface="+mn-ea"/>
                <a:cs typeface="+mn-cs"/>
              </a:rPr>
              <a:t>Yes.  An attempt should be made to query and correct the specific death certificates. (for this exercise, no corrections will be made to the original data)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60</a:t>
            </a:fld>
            <a:endParaRPr lang="en-US"/>
          </a:p>
        </p:txBody>
      </p:sp>
    </p:spTree>
    <p:extLst>
      <p:ext uri="{BB962C8B-B14F-4D97-AF65-F5344CB8AC3E}">
        <p14:creationId xmlns:p14="http://schemas.microsoft.com/office/powerpoint/2010/main" val="2664326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414463" y="574675"/>
            <a:ext cx="4306887" cy="3228975"/>
          </a:xfrm>
          <a:ln/>
        </p:spPr>
      </p:sp>
      <p:sp>
        <p:nvSpPr>
          <p:cNvPr id="36867" name="Rectangle 3"/>
          <p:cNvSpPr>
            <a:spLocks noGrp="1" noChangeArrowheads="1"/>
          </p:cNvSpPr>
          <p:nvPr>
            <p:ph type="body" idx="1"/>
          </p:nvPr>
        </p:nvSpPr>
        <p:spPr>
          <a:noFill/>
        </p:spPr>
        <p:txBody>
          <a:bodyPr/>
          <a:lstStyle/>
          <a:p>
            <a:endParaRPr lang="en-GB"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2, for additional information about the use of crude death rates. </a:t>
            </a: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Notes: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Recall that t</a:t>
            </a:r>
            <a:r>
              <a:rPr lang="en-GB" sz="1200" kern="1200" dirty="0" smtClean="0">
                <a:solidFill>
                  <a:schemeClr val="tx1"/>
                </a:solidFill>
                <a:effectLst/>
                <a:latin typeface="+mn-lt"/>
                <a:ea typeface="+mn-ea"/>
                <a:cs typeface="+mn-cs"/>
              </a:rPr>
              <a:t>he </a:t>
            </a:r>
            <a:r>
              <a:rPr lang="en-GB" sz="1200" b="0" kern="1200" dirty="0" smtClean="0">
                <a:solidFill>
                  <a:schemeClr val="tx1"/>
                </a:solidFill>
                <a:effectLst/>
                <a:latin typeface="+mn-lt"/>
                <a:ea typeface="+mn-ea"/>
                <a:cs typeface="+mn-cs"/>
              </a:rPr>
              <a:t>Crude Death Rate (CDR)</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 a measure of the number of deaths in a population, relative to the size of that population over a given period of time. </a:t>
            </a: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62</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0" i="0" dirty="0" smtClean="0">
                <a:solidFill>
                  <a:schemeClr val="tx1"/>
                </a:solidFill>
              </a:rPr>
              <a:t>The </a:t>
            </a:r>
            <a:r>
              <a:rPr lang="en-GB" b="0" i="0" baseline="0" dirty="0" smtClean="0">
                <a:solidFill>
                  <a:schemeClr val="tx1"/>
                </a:solidFill>
              </a:rPr>
              <a:t>table and population pyramid presented at the top of Step 2 review information presented in Step 1.  The population pyramid aids in understanding the population’s age-sex structure, and thus helps in the interpretation of the CDR. </a:t>
            </a:r>
            <a:r>
              <a:rPr lang="en-GB" sz="1200" kern="1200" dirty="0" smtClean="0">
                <a:solidFill>
                  <a:schemeClr val="tx1"/>
                </a:solidFill>
                <a:effectLst/>
                <a:latin typeface="+mn-lt"/>
                <a:ea typeface="+mn-ea"/>
                <a:cs typeface="+mn-cs"/>
              </a:rPr>
              <a:t>Populations that have a high proportion of the population in age groups where mortality rates are highest (i.e., below 4 years and 60+ years) can be expected to have a higher CDR.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population pyramid for this country shows the highest proportion of the population in the 0-4 age group, where mortality rates are highest– thus we expect this country to have a higher crude death rate (see next slide).  If it does not, it could be an indication of under-reporting.</a:t>
            </a:r>
          </a:p>
          <a:p>
            <a:endParaRPr lang="en-GB"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Step 2 also presents</a:t>
            </a:r>
            <a:r>
              <a:rPr lang="en-GB" sz="1200" kern="1200" baseline="0" dirty="0" smtClean="0">
                <a:solidFill>
                  <a:schemeClr val="tx1"/>
                </a:solidFill>
                <a:effectLst/>
                <a:latin typeface="+mn-lt"/>
                <a:ea typeface="+mn-ea"/>
                <a:cs typeface="+mn-cs"/>
              </a:rPr>
              <a:t> the estimated completeness o</a:t>
            </a:r>
            <a:r>
              <a:rPr lang="en-GB" sz="1200" kern="1200" dirty="0" smtClean="0">
                <a:solidFill>
                  <a:schemeClr val="tx1"/>
                </a:solidFill>
                <a:effectLst/>
                <a:latin typeface="+mn-lt"/>
                <a:ea typeface="+mn-ea"/>
                <a:cs typeface="+mn-cs"/>
              </a:rPr>
              <a:t>f civil registration data, based on dividing the reported deaths by UN estimates.  We’ll look for consistency between the estimated</a:t>
            </a:r>
            <a:r>
              <a:rPr lang="en-GB" sz="1200" kern="1200" baseline="0" dirty="0" smtClean="0">
                <a:solidFill>
                  <a:schemeClr val="tx1"/>
                </a:solidFill>
                <a:effectLst/>
                <a:latin typeface="+mn-lt"/>
                <a:ea typeface="+mn-ea"/>
                <a:cs typeface="+mn-cs"/>
              </a:rPr>
              <a:t> completeness of registration data and conclusions drawn from the crude death rate.  In this case, the estimated completion of 78% is lower than the UN standard goal of 90% completion for “good completion.”  We will expect that the CDR is also low.</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63</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2, for a useful explanation on the lower limits of </a:t>
            </a:r>
            <a:r>
              <a:rPr lang="en-GB" b="0" i="1" baseline="0" dirty="0" err="1" smtClean="0">
                <a:solidFill>
                  <a:schemeClr val="tx1"/>
                </a:solidFill>
              </a:rPr>
              <a:t>CDRs.</a:t>
            </a:r>
            <a:r>
              <a:rPr lang="en-GB" b="0" i="1" baseline="0" dirty="0" smtClean="0">
                <a:solidFill>
                  <a:schemeClr val="tx1"/>
                </a:solidFill>
              </a:rPr>
              <a:t> </a:t>
            </a:r>
            <a:endParaRPr lang="en-US" sz="1200" dirty="0" smtClean="0">
              <a:solidFill>
                <a:schemeClr val="tx1"/>
              </a:solidFill>
            </a:endParaRPr>
          </a:p>
          <a:p>
            <a:endParaRPr lang="en-GB"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lower limit for the CDR in any country is around 5 per 1000; CDRs below 5 per 1000 should be considered suspicious.  If the age distribution shown in the population pyramid suggests that a country should have a higher CDR (as is the case in this country), and the observed CDR based on a country’s mortality data is suspiciously low, under-reporting of deaths and incomplete civil registration are expected. In this example, the country’s CDR</a:t>
            </a:r>
            <a:r>
              <a:rPr lang="en-GB" sz="1200" kern="1200" baseline="0" dirty="0" smtClean="0">
                <a:solidFill>
                  <a:schemeClr val="tx1"/>
                </a:solidFill>
                <a:effectLst/>
                <a:latin typeface="+mn-lt"/>
                <a:ea typeface="+mn-ea"/>
                <a:cs typeface="+mn-cs"/>
              </a:rPr>
              <a:t> for females (3.6) is suspiciously low.  </a:t>
            </a:r>
            <a:r>
              <a:rPr lang="en-GB" b="0" i="0" baseline="0" dirty="0" smtClean="0">
                <a:solidFill>
                  <a:schemeClr val="tx1"/>
                </a:solidFill>
              </a:rPr>
              <a:t>This observation is further confirmed by the estimates the completeness of civil registration data (78% as shown on previous slide).  </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dirty="0" smtClean="0">
              <a:solidFill>
                <a:schemeClr val="tx1"/>
              </a:solidFill>
            </a:endParaRPr>
          </a:p>
          <a:p>
            <a:r>
              <a:rPr lang="en-US" dirty="0" smtClean="0">
                <a:solidFill>
                  <a:schemeClr val="tx1"/>
                </a:solidFill>
              </a:rPr>
              <a:t>Estimates</a:t>
            </a:r>
            <a:r>
              <a:rPr lang="en-US" baseline="0" dirty="0" smtClean="0">
                <a:solidFill>
                  <a:schemeClr val="tx1"/>
                </a:solidFill>
              </a:rPr>
              <a:t> of life expectancy and population growth rates can also be used to determine what a plausible CDR </a:t>
            </a:r>
            <a:r>
              <a:rPr lang="en-US" i="1" baseline="0" dirty="0" smtClean="0">
                <a:solidFill>
                  <a:schemeClr val="tx1"/>
                </a:solidFill>
              </a:rPr>
              <a:t>should</a:t>
            </a:r>
            <a:r>
              <a:rPr lang="en-US" baseline="0" dirty="0" smtClean="0">
                <a:solidFill>
                  <a:schemeClr val="tx1"/>
                </a:solidFill>
              </a:rPr>
              <a:t> be for a country.  Step 2 lists these indicators with a table of the expected CDRs at different levels of life expectancy and population growth.  The CDRs provided in the table for the appropriate indicators for a give country can be used to approximate by how much the country’s CDR (based on the entered mortality data) is under- or over-estimated.  For this country, the expected crude death rate is 10.2 versus the observed 5.0 for males and 8.3 versus 3.6 for females– further confirmation that deaths are likely under-reported.</a:t>
            </a:r>
          </a:p>
          <a:p>
            <a:endParaRPr lang="en-US" baseline="0" dirty="0" smtClean="0">
              <a:solidFill>
                <a:schemeClr val="tx1"/>
              </a:solidFill>
            </a:endParaRPr>
          </a:p>
          <a:p>
            <a:r>
              <a:rPr lang="en-US" baseline="0" dirty="0" smtClean="0">
                <a:solidFill>
                  <a:schemeClr val="tx1"/>
                </a:solidFill>
              </a:rPr>
              <a:t>S</a:t>
            </a:r>
            <a:r>
              <a:rPr lang="en-US" dirty="0" smtClean="0">
                <a:solidFill>
                  <a:schemeClr val="tx1"/>
                </a:solidFill>
              </a:rPr>
              <a:t>ee the UQ Working Paper 13</a:t>
            </a:r>
            <a:r>
              <a:rPr lang="en-US" baseline="0" dirty="0" smtClean="0">
                <a:solidFill>
                  <a:schemeClr val="tx1"/>
                </a:solidFill>
              </a:rPr>
              <a:t> for an additional explanation about trends in crude death rates.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64</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3, for additional information about the use of crude death rates. </a:t>
            </a:r>
            <a:endParaRPr lang="en-US" sz="1200" dirty="0" smtClean="0">
              <a:solidFill>
                <a:schemeClr val="tx1"/>
              </a:solidFill>
            </a:endParaRPr>
          </a:p>
          <a:p>
            <a:endParaRPr lang="en-GB"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Since mortality rates are generally higher among males than females, and mortality risks</a:t>
            </a:r>
            <a:r>
              <a:rPr lang="en-GB" b="0" baseline="0" dirty="0" smtClean="0">
                <a:solidFill>
                  <a:schemeClr val="tx1"/>
                </a:solidFill>
              </a:rPr>
              <a:t> vary across age groups, age- and sex-specific mortality rates can be used to identify possible age misreporting of deaths.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S</a:t>
            </a:r>
            <a:r>
              <a:rPr lang="en-US" dirty="0" smtClean="0">
                <a:solidFill>
                  <a:schemeClr val="tx1"/>
                </a:solidFill>
              </a:rPr>
              <a:t>ee the UQ Working Paper 13</a:t>
            </a:r>
            <a:r>
              <a:rPr lang="en-US" baseline="0" dirty="0" smtClean="0">
                <a:solidFill>
                  <a:schemeClr val="tx1"/>
                </a:solidFill>
              </a:rPr>
              <a:t> for an additional explanation about dealing with fluctuations in the ASMR due to small population numbers.</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65</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A comparison of patterns in the </a:t>
            </a:r>
            <a:r>
              <a:rPr lang="en-GB" b="0" baseline="0" dirty="0" smtClean="0">
                <a:solidFill>
                  <a:schemeClr val="tx1"/>
                </a:solidFill>
              </a:rPr>
              <a:t>ASMR data with an independent source (e.g. the census or data from a similar country/setting) can be used to assess plausibility of the observed data.  In the absence of data for comparison, observed patterns in the data can be judged against expected patterns in ASMR, including:</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baseline="0" dirty="0" smtClean="0">
                <a:solidFill>
                  <a:schemeClr val="tx1"/>
                </a:solidFill>
              </a:rPr>
              <a:t>Mortality rates should be highest during infancy and early childhood and lowest between 5 and 14 years (note, South Africa has particularly high infant mortality rates);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baseline="0" dirty="0" smtClean="0">
                <a:solidFill>
                  <a:schemeClr val="tx1"/>
                </a:solidFill>
              </a:rPr>
              <a:t>Mortality rates should increase exponentially beyond about 35 years;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baseline="0" dirty="0" smtClean="0">
                <a:solidFill>
                  <a:schemeClr val="tx1"/>
                </a:solidFill>
              </a:rPr>
              <a:t>A “bump” in mortality during reproductive years may indicate premature mortality due to HIV/AIDS or high maternal mortality (South Africa).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solidFill>
                  <a:schemeClr val="tx1"/>
                </a:solidFill>
              </a:rPr>
              <a:t>Deviations from these patterns may indicate under-registration of deaths in certain age groups and/or missing age or sex information for registered deaths. Note: it is the relative ASMR age pattern across age groups, not the level of mortality, that is of importance in this comparison. </a:t>
            </a:r>
            <a:r>
              <a:rPr lang="en-AU" sz="1200" kern="1200" dirty="0" smtClean="0">
                <a:solidFill>
                  <a:schemeClr val="tx1"/>
                </a:solidFill>
                <a:effectLst/>
                <a:latin typeface="+mn-lt"/>
                <a:ea typeface="+mn-ea"/>
                <a:cs typeface="+mn-cs"/>
              </a:rPr>
              <a:t>This highlights the importance of checking the plausibility of age-patterns of mortality, and to test for underreporting of deaths in certain age groups by plotting the graph of ln(m</a:t>
            </a:r>
            <a:r>
              <a:rPr lang="en-AU" sz="1200" kern="1200" baseline="-25000" dirty="0" smtClean="0">
                <a:solidFill>
                  <a:schemeClr val="tx1"/>
                </a:solidFill>
                <a:effectLst/>
                <a:latin typeface="+mn-lt"/>
                <a:ea typeface="+mn-ea"/>
                <a:cs typeface="+mn-cs"/>
              </a:rPr>
              <a:t>x</a:t>
            </a:r>
            <a:r>
              <a:rPr lang="en-AU" sz="1200" kern="1200" dirty="0" smtClean="0">
                <a:solidFill>
                  <a:schemeClr val="tx1"/>
                </a:solidFill>
                <a:effectLst/>
                <a:latin typeface="+mn-lt"/>
                <a:ea typeface="+mn-ea"/>
                <a:cs typeface="+mn-cs"/>
              </a:rPr>
              <a:t>) versus age (x), as described in</a:t>
            </a:r>
            <a:r>
              <a:rPr lang="en-AU" sz="1200" kern="1200" baseline="0" dirty="0" smtClean="0">
                <a:solidFill>
                  <a:schemeClr val="tx1"/>
                </a:solidFill>
                <a:effectLst/>
                <a:latin typeface="+mn-lt"/>
                <a:ea typeface="+mn-ea"/>
                <a:cs typeface="+mn-cs"/>
              </a:rPr>
              <a:t> Step 3</a:t>
            </a:r>
            <a:r>
              <a:rPr lang="en-AU"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solidFill>
                  <a:schemeClr val="tx1"/>
                </a:solidFill>
              </a:rPr>
              <a:t>    </a:t>
            </a:r>
            <a:endParaRPr lang="en-GB" b="0" i="0" baseline="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66</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b="0" i="1" dirty="0" smtClean="0">
                <a:solidFill>
                  <a:schemeClr val="tx1"/>
                </a:solidFill>
              </a:rPr>
              <a:t>Activity:</a:t>
            </a:r>
            <a:r>
              <a:rPr lang="en-GB" b="0" i="1" baseline="0" dirty="0" smtClean="0">
                <a:solidFill>
                  <a:schemeClr val="tx1"/>
                </a:solidFill>
              </a:rPr>
              <a:t> The instructor should explain the implications of the various infant mortality rates and how they are indicative of a country’s socioeconomic status.</a:t>
            </a:r>
            <a:endParaRPr lang="en-GB" b="0" i="1" dirty="0" smtClean="0">
              <a:solidFill>
                <a:schemeClr val="tx1"/>
              </a:solidFill>
            </a:endParaRPr>
          </a:p>
          <a:p>
            <a:endParaRPr lang="en-GB"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Calculating</a:t>
            </a:r>
            <a:r>
              <a:rPr lang="en-GB" b="0" baseline="0" dirty="0" smtClean="0">
                <a:solidFill>
                  <a:schemeClr val="tx1"/>
                </a:solidFill>
              </a:rPr>
              <a:t> the ratio of male to female ASMR can display male-female differences to see if observed patterns are consistent with expected patterns.  Male death rates are higher than female death rates across all age categories in almost all societies, except those with very poor female status.  Thus, a ratio &gt; 1.0 for all ages is expected.  However variation in the magnitude of the ratio can be seen across different infant mortality rates (a proxy for different standards of living and health).  Figure 5 from the ‘</a:t>
            </a:r>
            <a:r>
              <a:rPr lang="en-GB" b="0" baseline="0" dirty="0" err="1" smtClean="0">
                <a:solidFill>
                  <a:schemeClr val="tx1"/>
                </a:solidFill>
              </a:rPr>
              <a:t>ANACoD</a:t>
            </a:r>
            <a:r>
              <a:rPr lang="en-GB" b="0" baseline="0" dirty="0" smtClean="0">
                <a:solidFill>
                  <a:schemeClr val="tx1"/>
                </a:solidFill>
              </a:rPr>
              <a:t> version 1.0 Guidance’ document shows the expected patterns in </a:t>
            </a:r>
            <a:r>
              <a:rPr lang="en-GB" b="0" baseline="0" dirty="0" err="1" smtClean="0">
                <a:solidFill>
                  <a:schemeClr val="tx1"/>
                </a:solidFill>
              </a:rPr>
              <a:t>male:female</a:t>
            </a:r>
            <a:r>
              <a:rPr lang="en-GB" b="0" baseline="0" dirty="0" smtClean="0">
                <a:solidFill>
                  <a:schemeClr val="tx1"/>
                </a:solidFill>
              </a:rPr>
              <a:t> ASMR ratio across age groups for various infant mortality rates.  Expected patterns include: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dirty="0" smtClean="0">
                <a:solidFill>
                  <a:schemeClr val="tx1"/>
                </a:solidFill>
              </a:rPr>
              <a:t>A bump between 15 and 29 years, indicating  higher death rates among males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dirty="0" smtClean="0">
                <a:solidFill>
                  <a:schemeClr val="tx1"/>
                </a:solidFill>
              </a:rPr>
              <a:t>A secondary peak in </a:t>
            </a:r>
            <a:r>
              <a:rPr lang="en-GB" b="0" i="0" baseline="0" dirty="0" err="1" smtClean="0">
                <a:solidFill>
                  <a:schemeClr val="tx1"/>
                </a:solidFill>
              </a:rPr>
              <a:t>male:female</a:t>
            </a:r>
            <a:r>
              <a:rPr lang="en-GB" b="0" i="0" baseline="0" dirty="0" smtClean="0">
                <a:solidFill>
                  <a:schemeClr val="tx1"/>
                </a:solidFill>
              </a:rPr>
              <a:t> ratio around ages 55-64, due to the tendency for males to die at higher rates from chronic disease compared to females, from increased risk factors for tobacco use, poor diet, and overweight and obesity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i="0" baseline="0" dirty="0" smtClean="0">
                <a:solidFill>
                  <a:schemeClr val="tx1"/>
                </a:solidFill>
              </a:rPr>
              <a:t>Comparing the examples presented: </a:t>
            </a:r>
            <a:r>
              <a:rPr lang="en-GB" sz="1200" i="1" kern="1200" dirty="0" smtClean="0">
                <a:solidFill>
                  <a:schemeClr val="tx1"/>
                </a:solidFill>
                <a:effectLst/>
                <a:latin typeface="+mn-lt"/>
                <a:ea typeface="+mn-ea"/>
                <a:cs typeface="+mn-cs"/>
              </a:rPr>
              <a:t>Like in Figure 5, the country (green line) has a bump between ages 10-14 and 45-49, indicating an increase in deaths among males, likely due to accidents and other violent deaths.  However, the magnitude of the bump is greater in the country, compared to Figure 5, which indicates that there may be an abnormally high number of male deaths in these age categories for this country.  For ages &gt; 49, the ratio for the country is a little lower than the figure, but the general pattern observed is as expected.</a:t>
            </a:r>
            <a:endParaRPr lang="en-GB" b="0" i="0" dirty="0" smtClean="0">
              <a:solidFill>
                <a:schemeClr val="tx1"/>
              </a:solidFill>
            </a:endParaRPr>
          </a:p>
          <a:p>
            <a:endParaRPr lang="en-GB" b="0" i="0" baseline="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67</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0" i="0" dirty="0" smtClean="0">
                <a:solidFill>
                  <a:schemeClr val="tx1"/>
                </a:solidFill>
              </a:rPr>
              <a:t>Since death</a:t>
            </a:r>
            <a:r>
              <a:rPr lang="en-GB" b="0" i="0" baseline="0" dirty="0" smtClean="0">
                <a:solidFill>
                  <a:schemeClr val="tx1"/>
                </a:solidFill>
              </a:rPr>
              <a:t> rates increase exponentially after about 35 years of age, using a logarithmic scale to graph mortality rates should yield a straight line as age increases. Graphing ASMR on a log scale enables the user to examine the data for irregular or implausible changes across age groups.  General patterns that are expected in countries with complete registration data include the following:</a:t>
            </a:r>
          </a:p>
          <a:p>
            <a:pPr marL="171450" indent="-171450">
              <a:buFontTx/>
              <a:buChar char="-"/>
            </a:pPr>
            <a:r>
              <a:rPr lang="en-GB" b="0" i="0" baseline="0" dirty="0" smtClean="0">
                <a:solidFill>
                  <a:schemeClr val="tx1"/>
                </a:solidFill>
              </a:rPr>
              <a:t>The ASMR is expected to sharply decline between 0-4 years and 5-9 age groups, since the 0-4 year age category experiences the highest mortality rates.</a:t>
            </a:r>
          </a:p>
          <a:p>
            <a:pPr marL="171450" indent="-171450">
              <a:buFontTx/>
              <a:buChar char="-"/>
            </a:pPr>
            <a:r>
              <a:rPr lang="en-GB" b="0" i="0" baseline="0" dirty="0" smtClean="0">
                <a:solidFill>
                  <a:schemeClr val="tx1"/>
                </a:solidFill>
              </a:rPr>
              <a:t>In countries with high maternal or injury mortality in young adults (especially males), death rates will rise steeply around age 15 years, peak around 25 years, and decline at about 35 years.  A similar bump is expected in countries with high AIDS-related mortality.</a:t>
            </a:r>
          </a:p>
          <a:p>
            <a:pPr marL="171450" indent="-171450">
              <a:buFontTx/>
              <a:buChar char="-"/>
            </a:pPr>
            <a:r>
              <a:rPr lang="en-GB" b="0" i="0" baseline="0" dirty="0" smtClean="0">
                <a:solidFill>
                  <a:schemeClr val="tx1"/>
                </a:solidFill>
              </a:rPr>
              <a:t>The ASMR will rise linearly with age, starting at about 35 years of age.</a:t>
            </a:r>
          </a:p>
          <a:p>
            <a:pPr marL="0" indent="0">
              <a:buFontTx/>
              <a:buNone/>
            </a:pPr>
            <a:r>
              <a:rPr lang="en-GB" b="0" i="0" baseline="0" dirty="0" smtClean="0">
                <a:solidFill>
                  <a:schemeClr val="tx1"/>
                </a:solidFill>
              </a:rPr>
              <a:t>By comparing the log graph for your population with similar countries with good quality mortality data, it is possible to assess the extent to which deaths are being systematically underreported at all ages.</a:t>
            </a:r>
          </a:p>
        </p:txBody>
      </p:sp>
      <p:sp>
        <p:nvSpPr>
          <p:cNvPr id="4" name="Slide Number Placeholder 3"/>
          <p:cNvSpPr>
            <a:spLocks noGrp="1"/>
          </p:cNvSpPr>
          <p:nvPr>
            <p:ph type="sldNum" sz="quarter" idx="10"/>
          </p:nvPr>
        </p:nvSpPr>
        <p:spPr/>
        <p:txBody>
          <a:bodyPr/>
          <a:lstStyle/>
          <a:p>
            <a:fld id="{B26C4161-891A-4B15-8BDF-FB85D71806E8}" type="slidenum">
              <a:rPr lang="en-US" smtClean="0"/>
              <a:pPr/>
              <a:t>68</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4, for additional information about the age distribution of deaths. </a:t>
            </a:r>
            <a:endParaRPr lang="en-US" sz="1200" b="0"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S</a:t>
            </a:r>
            <a:r>
              <a:rPr lang="en-US" dirty="0" smtClean="0">
                <a:solidFill>
                  <a:schemeClr val="tx1"/>
                </a:solidFill>
              </a:rPr>
              <a:t>ee the UQ Working Paper 13</a:t>
            </a:r>
            <a:r>
              <a:rPr lang="en-US" baseline="0" dirty="0" smtClean="0">
                <a:solidFill>
                  <a:schemeClr val="tx1"/>
                </a:solidFill>
              </a:rPr>
              <a:t> for an additional explanation about comparing age distribution of deaths to countries with similar infant mortality rates.</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69</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Notes:</a:t>
            </a:r>
          </a:p>
          <a:p>
            <a:r>
              <a:rPr lang="en-US" baseline="0" dirty="0" smtClean="0"/>
              <a:t>We’ll first look at completeness &amp; coverage aspects of vital statistics accuracy.  These terms are often used interchangeably. In these slides, we’ve maintained use of terms according to the related reference.  The important concepts to emphasize regarding completeness and coverage is that you are seeking 1) Complete registration and vital statistics reporting for all birth and death events and 2) full geographic coverage of registration.    </a:t>
            </a:r>
          </a:p>
          <a:p>
            <a:endParaRPr lang="en-US" baseline="0" dirty="0" smtClean="0"/>
          </a:p>
          <a:p>
            <a:r>
              <a:rPr lang="en-US" baseline="0" dirty="0" smtClean="0"/>
              <a:t>Data are only as good as their source, so we’ll look at two aspects of completeness/coverage – for civil registration systems and for the vital statistics these systems produce.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have a complete civil registration system when every vital event that has occurred to the members of the population of a particular country (or area), within a specified period, has been registered in the civil registration system, i.e. has a vital registration record. The registration system should strive for 100% completeness within a well-defined geographic area. It may well be that the system can be implemented fully for only a portion of the country, but complete coverage must be attained as soon as possible in order to produce useful vital statistics.  From a practical point of view, a 100% coverage may not be feasible, but at least 90% coverage must be attained in each registration area to  produce adequate vital statistics.</a:t>
            </a:r>
          </a:p>
          <a:p>
            <a:endParaRPr lang="en-US" baseline="0" dirty="0" smtClean="0"/>
          </a:p>
          <a:p>
            <a:r>
              <a:rPr lang="en-US" baseline="0" dirty="0" smtClean="0"/>
              <a:t>Vital statistics from civil registration data are complete when, in addition to the requirement of registration of each vital event (i.e. complete civil registration), a vital statistics report is forwarded to the agency responsible for the compilation and production of vital statistics.</a:t>
            </a:r>
          </a:p>
          <a:p>
            <a:endParaRPr lang="en-US" baseline="0" dirty="0" smtClean="0"/>
          </a:p>
          <a:p>
            <a:r>
              <a:rPr lang="en-US" baseline="0" dirty="0" smtClean="0"/>
              <a:t>A system in which every vital event that has occurred has been registered has attained 100 percent coverage.  Any deviation from complete coverage is measured by coverage error.  Coverage error can be due to variety of factors, which you want to explore in order to improve your system.  We’ll look at completeness and coverage in more detail.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Step 4 facilitates a comparison of the age distribution of reported deaths for the country of interest to that of other countries in the same income group (the University of Queensland Working Paper 13 discusses comparisons to countries with similar levels of infant mortality). </a:t>
            </a:r>
          </a:p>
          <a:p>
            <a:pPr marL="0" lv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GB" sz="1200" kern="1200" dirty="0" smtClean="0">
                <a:solidFill>
                  <a:schemeClr val="tx1"/>
                </a:solidFill>
                <a:effectLst/>
                <a:latin typeface="+mn-lt"/>
                <a:ea typeface="+mn-ea"/>
                <a:cs typeface="+mn-cs"/>
              </a:rPr>
              <a:t>Standard patterns observed in age-specific mortality rates include: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Generally higher rates of male mortality compared to female mortality across all ages; for low income countries and countries with high infant mortality rates, female rates may be more comparable to male rates;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peak in both male and female mortality in the 0-4 age group and the oldest age groups; the peak in the 0-4 age group is generally less pronounced in high income countries and countries with low infant mortality rates; and the peak in the oldest age groups is less pronounced in low income countries and countries with high infant mortality rates;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 peak in male mortality between the ages of 15 and 44, accounting for an increase in external causes.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Significant departures from these model age-distributions of deaths suggest that the reporting of deaths by age may</a:t>
            </a:r>
            <a:r>
              <a:rPr lang="en-AU" sz="1200" kern="1200" baseline="0" dirty="0" smtClean="0">
                <a:solidFill>
                  <a:schemeClr val="tx1"/>
                </a:solidFill>
                <a:effectLst/>
                <a:latin typeface="+mn-lt"/>
                <a:ea typeface="+mn-ea"/>
                <a:cs typeface="+mn-cs"/>
              </a:rPr>
              <a:t> be</a:t>
            </a:r>
            <a:r>
              <a:rPr lang="en-AU" sz="1200" kern="1200" dirty="0" smtClean="0">
                <a:solidFill>
                  <a:schemeClr val="tx1"/>
                </a:solidFill>
                <a:effectLst/>
                <a:latin typeface="+mn-lt"/>
                <a:ea typeface="+mn-ea"/>
                <a:cs typeface="+mn-cs"/>
              </a:rPr>
              <a:t> selectively biased. One reason for such bias may be the way age at death is reported</a:t>
            </a:r>
            <a:r>
              <a:rPr lang="en-GB" sz="1200" kern="1200" dirty="0" smtClean="0">
                <a:solidFill>
                  <a:schemeClr val="tx1"/>
                </a:solidFill>
                <a:effectLst/>
                <a:latin typeface="+mn-lt"/>
                <a:ea typeface="+mn-ea"/>
                <a:cs typeface="+mn-cs"/>
              </a:rPr>
              <a:t>. For example, people tend to have a strong preference to report age at death as a number ending in 0 or 5 (e.g. 45, 50, 55). This is commonly known as </a:t>
            </a:r>
            <a:r>
              <a:rPr lang="en-GB" sz="1200" i="1" kern="1200" dirty="0" smtClean="0">
                <a:solidFill>
                  <a:schemeClr val="tx1"/>
                </a:solidFill>
                <a:effectLst/>
                <a:latin typeface="+mn-lt"/>
                <a:ea typeface="+mn-ea"/>
                <a:cs typeface="+mn-cs"/>
              </a:rPr>
              <a:t>digit preference</a:t>
            </a:r>
            <a:r>
              <a:rPr lang="en-GB" sz="1200" kern="1200" dirty="0" smtClean="0">
                <a:solidFill>
                  <a:schemeClr val="tx1"/>
                </a:solidFill>
                <a:effectLst/>
                <a:latin typeface="+mn-lt"/>
                <a:ea typeface="+mn-ea"/>
                <a:cs typeface="+mn-cs"/>
              </a:rPr>
              <a:t> or </a:t>
            </a:r>
            <a:r>
              <a:rPr lang="en-GB" sz="1200" i="1" kern="1200" dirty="0" smtClean="0">
                <a:solidFill>
                  <a:schemeClr val="tx1"/>
                </a:solidFill>
                <a:effectLst/>
                <a:latin typeface="+mn-lt"/>
                <a:ea typeface="+mn-ea"/>
                <a:cs typeface="+mn-cs"/>
              </a:rPr>
              <a:t>age-heaping</a:t>
            </a:r>
            <a:r>
              <a:rPr lang="en-GB" sz="1200" kern="1200" dirty="0" smtClean="0">
                <a:solidFill>
                  <a:schemeClr val="tx1"/>
                </a:solidFill>
                <a:effectLst/>
                <a:latin typeface="+mn-lt"/>
                <a:ea typeface="+mn-ea"/>
                <a:cs typeface="+mn-cs"/>
              </a:rPr>
              <a:t>. In other instances, the age of the deceased person may be misreported; it is common for families to report that the deceased person was older than was actually the case. </a:t>
            </a:r>
            <a:r>
              <a:rPr lang="en-AU" sz="1200" kern="1200" dirty="0" smtClean="0">
                <a:solidFill>
                  <a:schemeClr val="tx1"/>
                </a:solidFill>
                <a:effectLst/>
                <a:latin typeface="+mn-lt"/>
                <a:ea typeface="+mn-ea"/>
                <a:cs typeface="+mn-cs"/>
              </a:rPr>
              <a:t>This highlights the importance of checking the plausibility of age-patterns of mortality, and to test for underreporting of deaths in certain age groups by plotting the graph of ln(m</a:t>
            </a:r>
            <a:r>
              <a:rPr lang="en-AU" sz="1200" kern="1200" baseline="-25000" dirty="0" smtClean="0">
                <a:solidFill>
                  <a:schemeClr val="tx1"/>
                </a:solidFill>
                <a:effectLst/>
                <a:latin typeface="+mn-lt"/>
                <a:ea typeface="+mn-ea"/>
                <a:cs typeface="+mn-cs"/>
              </a:rPr>
              <a:t>x</a:t>
            </a:r>
            <a:r>
              <a:rPr lang="en-AU" sz="1200" kern="1200" dirty="0" smtClean="0">
                <a:solidFill>
                  <a:schemeClr val="tx1"/>
                </a:solidFill>
                <a:effectLst/>
                <a:latin typeface="+mn-lt"/>
                <a:ea typeface="+mn-ea"/>
                <a:cs typeface="+mn-cs"/>
              </a:rPr>
              <a:t>) versus age (x), as described in</a:t>
            </a:r>
            <a:r>
              <a:rPr lang="en-AU" sz="1200" kern="1200" baseline="0" dirty="0" smtClean="0">
                <a:solidFill>
                  <a:schemeClr val="tx1"/>
                </a:solidFill>
                <a:effectLst/>
                <a:latin typeface="+mn-lt"/>
                <a:ea typeface="+mn-ea"/>
                <a:cs typeface="+mn-cs"/>
              </a:rPr>
              <a:t> Step 3</a:t>
            </a:r>
            <a:r>
              <a:rPr lang="en-AU"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70</a:t>
            </a:fld>
            <a:endParaRPr lang="en-US"/>
          </a:p>
        </p:txBody>
      </p:sp>
    </p:spTree>
    <p:extLst>
      <p:ext uri="{BB962C8B-B14F-4D97-AF65-F5344CB8AC3E}">
        <p14:creationId xmlns:p14="http://schemas.microsoft.com/office/powerpoint/2010/main" val="26102393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Step 4 facilitates a comparison of the age distribution of reported deaths for the country of interest to that of other countries in the same income group (the University of Queensland Working Paper 13 discusses comparisons to countries with similar levels of infant mortality).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Do the figures show similar patterns? Generally, yes, though</a:t>
            </a:r>
            <a:r>
              <a:rPr lang="en-GB" sz="1200" kern="1200" baseline="0" dirty="0" smtClean="0">
                <a:solidFill>
                  <a:schemeClr val="tx1"/>
                </a:solidFill>
                <a:effectLst/>
                <a:latin typeface="+mn-lt"/>
                <a:ea typeface="+mn-ea"/>
                <a:cs typeface="+mn-cs"/>
              </a:rPr>
              <a:t> there is a more pronounced bump in male deaths between 15 and 34 years.  This is consistent with previous observations indicating an abnormally high number of deaths from external causes among males in this age group in Colombia.</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dirty="0" smtClean="0">
              <a:solidFill>
                <a:schemeClr val="bg2"/>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71</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Observations are similar using countries with similar infant mortality rates for</a:t>
            </a:r>
            <a:r>
              <a:rPr lang="en-GB" sz="1200" kern="1200" baseline="0" dirty="0" smtClean="0">
                <a:solidFill>
                  <a:schemeClr val="tx1"/>
                </a:solidFill>
                <a:effectLst/>
                <a:latin typeface="+mn-lt"/>
                <a:ea typeface="+mn-ea"/>
                <a:cs typeface="+mn-cs"/>
              </a:rPr>
              <a:t> comparison.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72</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smtClean="0">
                <a:solidFill>
                  <a:schemeClr val="tx1"/>
                </a:solidFill>
              </a:rPr>
              <a:t>See</a:t>
            </a:r>
            <a:r>
              <a:rPr lang="en-GB" b="0" i="1" baseline="0" dirty="0" smtClean="0">
                <a:solidFill>
                  <a:schemeClr val="tx1"/>
                </a:solidFill>
              </a:rPr>
              <a:t> slide set 5 on analysis of vital statistics for more information on how to calculate the indicators of under-five mortality.  </a:t>
            </a:r>
            <a:endParaRPr lang="en-GB" b="0" i="1"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73</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dirty="0" smtClean="0">
                <a:solidFill>
                  <a:schemeClr val="tx1"/>
                </a:solidFill>
              </a:rPr>
              <a:t>The calculations used to</a:t>
            </a:r>
            <a:r>
              <a:rPr lang="en-GB" b="0" i="0" baseline="0" dirty="0" smtClean="0">
                <a:solidFill>
                  <a:schemeClr val="tx1"/>
                </a:solidFill>
              </a:rPr>
              <a:t> determine infant and under-5 mortality rates are performed automatically using the entered data.  </a:t>
            </a:r>
            <a:r>
              <a:rPr lang="en-GB" b="0" i="0" dirty="0" smtClean="0">
                <a:solidFill>
                  <a:schemeClr val="tx1"/>
                </a:solidFill>
              </a:rPr>
              <a:t>See</a:t>
            </a:r>
            <a:r>
              <a:rPr lang="en-GB" b="0" i="0" baseline="0" dirty="0" smtClean="0">
                <a:solidFill>
                  <a:schemeClr val="tx1"/>
                </a:solidFill>
              </a:rPr>
              <a:t> the </a:t>
            </a:r>
            <a:r>
              <a:rPr lang="en-GB" b="0" i="0" baseline="0" dirty="0" err="1" smtClean="0">
                <a:solidFill>
                  <a:schemeClr val="tx1"/>
                </a:solidFill>
              </a:rPr>
              <a:t>ANACoD</a:t>
            </a:r>
            <a:r>
              <a:rPr lang="en-GB" b="0" i="0" baseline="0" dirty="0" smtClean="0">
                <a:solidFill>
                  <a:schemeClr val="tx1"/>
                </a:solidFill>
              </a:rPr>
              <a:t> Guidance document for Step 5 for more details on how to calculate the probability of a child dying between age x and age n.</a:t>
            </a:r>
            <a:endParaRPr lang="en-GB" b="0" i="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74</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i="1" baseline="0" dirty="0" smtClean="0">
                <a:solidFill>
                  <a:schemeClr val="tx1"/>
                </a:solidFill>
              </a:rPr>
              <a:t>Step 5 instructs users to www.childmortality.org.  If internet is not available, the instructor may complete this step ahead of time to generate the relevant graph for reference, or the class may interpret the graph presented on the slide.</a:t>
            </a:r>
          </a:p>
          <a:p>
            <a:endParaRPr lang="en-GB" b="0" i="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i="0" baseline="0" dirty="0" smtClean="0">
                <a:solidFill>
                  <a:schemeClr val="tx1"/>
                </a:solidFill>
              </a:rPr>
              <a:t>To interpret the Under-Fiver Mortality Rate, Step 5 refers users to www.childmortality.org to generate a graph comparing the country’s Under-Five Mortality Rate, as measured by various data sources, including the census, surveys, and vital registration data. </a:t>
            </a:r>
            <a:r>
              <a:rPr lang="en-GB" sz="1200" kern="1200" dirty="0" smtClean="0">
                <a:solidFill>
                  <a:schemeClr val="tx1"/>
                </a:solidFill>
                <a:effectLst/>
                <a:latin typeface="+mn-lt"/>
                <a:ea typeface="+mn-ea"/>
                <a:cs typeface="+mn-cs"/>
              </a:rPr>
              <a:t>Large differences between the levels of under-five mortality rates calculated from the reported data and other sources, such as  censuses, household surveys or estimates developed by UN international agencies are likely to be due to underreporting of child deaths in the country.</a:t>
            </a:r>
            <a:endParaRPr lang="en-US" sz="1200" kern="1200" dirty="0" smtClean="0">
              <a:solidFill>
                <a:schemeClr val="tx1"/>
              </a:solidFill>
              <a:effectLst/>
              <a:latin typeface="+mn-lt"/>
              <a:ea typeface="+mn-ea"/>
              <a:cs typeface="+mn-cs"/>
            </a:endParaRPr>
          </a:p>
          <a:p>
            <a:endParaRPr lang="en-GB" b="0" i="0" baseline="0" dirty="0" smtClean="0">
              <a:solidFill>
                <a:schemeClr val="tx1"/>
              </a:solidFill>
            </a:endParaRPr>
          </a:p>
          <a:p>
            <a:r>
              <a:rPr lang="en-GB" sz="1200" kern="1200" dirty="0" smtClean="0">
                <a:solidFill>
                  <a:schemeClr val="tx1"/>
                </a:solidFill>
                <a:effectLst/>
                <a:latin typeface="+mn-lt"/>
                <a:ea typeface="+mn-ea"/>
                <a:cs typeface="+mn-cs"/>
              </a:rPr>
              <a:t>There are particular reasons why deaths occurring in young children are less likely to be registered than deaths in adulthood. In settings where civil registration is not universal, deaths are generally only registered when there are some benefits attached to doing so, for example to claim land ownership and inheritance or to claim compensation by the dependants. Registering the death of a child is not usually linked to such a benefit and as a result many such deaths remain unregistered. In such settings, data on infant and child mortality estimated from censuses and surveys tend to be more reliable. </a:t>
            </a:r>
          </a:p>
          <a:p>
            <a:endParaRPr lang="en-GB" sz="1200" kern="120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For additional information on ways to measure incompleteness of death reporting, see Step 5 in t</a:t>
            </a:r>
            <a:r>
              <a:rPr lang="en-GB" sz="1200" kern="1200" dirty="0" smtClean="0">
                <a:solidFill>
                  <a:schemeClr val="tx1"/>
                </a:solidFill>
                <a:effectLst/>
                <a:latin typeface="+mn-lt"/>
                <a:ea typeface="+mn-ea"/>
                <a:cs typeface="+mn-cs"/>
              </a:rPr>
              <a:t>he </a:t>
            </a:r>
            <a:r>
              <a:rPr lang="en-GB" sz="1200" kern="1200" dirty="0" err="1" smtClean="0">
                <a:solidFill>
                  <a:schemeClr val="tx1"/>
                </a:solidFill>
                <a:effectLst/>
                <a:latin typeface="+mn-lt"/>
                <a:ea typeface="+mn-ea"/>
                <a:cs typeface="+mn-cs"/>
              </a:rPr>
              <a:t>ANACoD</a:t>
            </a:r>
            <a:r>
              <a:rPr lang="en-GB" sz="1200" kern="1200" baseline="0" dirty="0" smtClean="0">
                <a:solidFill>
                  <a:schemeClr val="tx1"/>
                </a:solidFill>
                <a:effectLst/>
                <a:latin typeface="+mn-lt"/>
                <a:ea typeface="+mn-ea"/>
                <a:cs typeface="+mn-cs"/>
              </a:rPr>
              <a:t> guidance document and UQWP13.</a:t>
            </a:r>
            <a:endParaRPr lang="en-US" sz="1200" kern="1200" dirty="0" smtClean="0">
              <a:solidFill>
                <a:schemeClr val="tx1"/>
              </a:solidFill>
              <a:effectLst/>
              <a:latin typeface="+mn-lt"/>
              <a:ea typeface="+mn-ea"/>
              <a:cs typeface="+mn-cs"/>
            </a:endParaRPr>
          </a:p>
          <a:p>
            <a:endParaRPr lang="en-GB" b="0" i="1" baseline="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75</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414463" y="574675"/>
            <a:ext cx="4306887" cy="3228975"/>
          </a:xfrm>
          <a:ln/>
        </p:spPr>
      </p:sp>
      <p:sp>
        <p:nvSpPr>
          <p:cNvPr id="36867" name="Rectangle 3"/>
          <p:cNvSpPr>
            <a:spLocks noGrp="1" noChangeArrowheads="1"/>
          </p:cNvSpPr>
          <p:nvPr>
            <p:ph type="body" idx="1"/>
          </p:nvPr>
        </p:nvSpPr>
        <p:spPr>
          <a:noFill/>
        </p:spPr>
        <p:txBody>
          <a:bodyPr/>
          <a:lstStyle/>
          <a:p>
            <a:endParaRPr lang="en-GB"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6 for additional information about the distribution of death according to the Global Burden of Disease list. </a:t>
            </a: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77</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first step in any quality assessment of cause of death data is to calculate the percentage distribution of deaths by broad disease groups and compare the results with what would be expected given the level of life expectancy for the population. </a:t>
            </a:r>
            <a:r>
              <a:rPr lang="en-GB" sz="1200" kern="1200" baseline="0" dirty="0" smtClean="0">
                <a:solidFill>
                  <a:schemeClr val="tx1"/>
                </a:solidFill>
                <a:effectLst/>
                <a:latin typeface="+mn-lt"/>
                <a:ea typeface="+mn-ea"/>
                <a:cs typeface="+mn-cs"/>
              </a:rPr>
              <a:t> </a:t>
            </a:r>
            <a:r>
              <a:rPr lang="en-GB" b="0" i="0" dirty="0" err="1" smtClean="0">
                <a:solidFill>
                  <a:schemeClr val="tx1"/>
                </a:solidFill>
              </a:rPr>
              <a:t>ANACoD</a:t>
            </a:r>
            <a:r>
              <a:rPr lang="en-GB" b="0" i="0" baseline="0" dirty="0" smtClean="0">
                <a:solidFill>
                  <a:schemeClr val="tx1"/>
                </a:solidFill>
              </a:rPr>
              <a:t> uses the broad disease group of the Global Burden of Disease.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78</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Step 6 requires an estimate of life expectancy (independent of the civil registration system). If internet is available, participants may get estimates from WHO’s Global Health Observatory: </a:t>
            </a:r>
            <a:r>
              <a:rPr lang="en-GB" sz="1200" i="1" u="sng" kern="1200" dirty="0" smtClean="0">
                <a:solidFill>
                  <a:schemeClr val="tx1"/>
                </a:solidFill>
                <a:effectLst/>
                <a:latin typeface="+mn-lt"/>
                <a:ea typeface="+mn-ea"/>
                <a:cs typeface="+mn-cs"/>
                <a:hlinkClick r:id="rId3"/>
              </a:rPr>
              <a:t>http://apps.who.int/gho/data/node.main.3?lang=en</a:t>
            </a:r>
            <a:r>
              <a:rPr lang="en-GB" sz="1200" i="1" kern="1200" dirty="0" smtClean="0">
                <a:solidFill>
                  <a:schemeClr val="tx1"/>
                </a:solidFill>
                <a:effectLst/>
                <a:latin typeface="+mn-lt"/>
                <a:ea typeface="+mn-ea"/>
                <a:cs typeface="+mn-cs"/>
              </a:rPr>
              <a:t>.  If internet is not available, the instructor may complete this step ahead of time and provide the information to the </a:t>
            </a:r>
            <a:r>
              <a:rPr lang="en-GB" sz="1200" i="1" kern="1200" smtClean="0">
                <a:solidFill>
                  <a:schemeClr val="tx1"/>
                </a:solidFill>
                <a:effectLst/>
                <a:latin typeface="+mn-lt"/>
                <a:ea typeface="+mn-ea"/>
                <a:cs typeface="+mn-cs"/>
              </a:rPr>
              <a:t>participants.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Step 6, from the data</a:t>
            </a:r>
            <a:r>
              <a:rPr lang="en-GB" sz="1200" kern="1200" baseline="0" dirty="0" smtClean="0">
                <a:solidFill>
                  <a:schemeClr val="tx1"/>
                </a:solidFill>
                <a:effectLst/>
                <a:latin typeface="+mn-lt"/>
                <a:ea typeface="+mn-ea"/>
                <a:cs typeface="+mn-cs"/>
              </a:rPr>
              <a:t> entered in Step 0, </a:t>
            </a:r>
            <a:r>
              <a:rPr lang="en-GB" sz="1200" kern="1200" dirty="0" err="1" smtClean="0">
                <a:solidFill>
                  <a:schemeClr val="tx1"/>
                </a:solidFill>
                <a:effectLst/>
                <a:latin typeface="+mn-lt"/>
                <a:ea typeface="+mn-ea"/>
                <a:cs typeface="+mn-cs"/>
              </a:rPr>
              <a:t>ANACoD</a:t>
            </a:r>
            <a:r>
              <a:rPr lang="en-GB" sz="1200" kern="1200" baseline="0" dirty="0" smtClean="0">
                <a:solidFill>
                  <a:schemeClr val="tx1"/>
                </a:solidFill>
                <a:effectLst/>
                <a:latin typeface="+mn-lt"/>
                <a:ea typeface="+mn-ea"/>
                <a:cs typeface="+mn-cs"/>
              </a:rPr>
              <a:t> shows the number of deaths assigned to the various ICD codes by sex and by age.  A second table starting in row 173 shows the redistribution of deaths from 1) unknown age (despite incorrect title indicating redistribution of deaths from unknown sex), and 2) ill-defined diseases.  In rows 184-186, this table shows the proportion of total deaths distributed to Groups 1, 2, and 3 after redistribution for both unknown age and ill-defined diseases.  (Note that the UQWP13 suggests that ill-defined causes should be excluded from the calculation of percentage of death assigned to groups 1, 2, and 3)</a:t>
            </a:r>
            <a:r>
              <a:rPr lang="en-GB" sz="1200" i="0" kern="1200" baseline="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expected percentage distribution of causes of death into these three broad groups varies in different countries according to where they stand in relation to the so called “health transition” – an interrelated set of changes in demographic structures, patterns of disease and risk factors. A simple but effective way of checking the plausibility of mortality data is to compare the observed patterns of causes of death with what would be expected given the local levels of life expectancy (at</a:t>
            </a:r>
            <a:r>
              <a:rPr lang="en-GB" sz="1200" kern="1200" baseline="0" dirty="0" smtClean="0">
                <a:solidFill>
                  <a:schemeClr val="tx1"/>
                </a:solidFill>
                <a:effectLst/>
                <a:latin typeface="+mn-lt"/>
                <a:ea typeface="+mn-ea"/>
                <a:cs typeface="+mn-cs"/>
              </a:rPr>
              <a:t> birth)</a:t>
            </a:r>
            <a:r>
              <a:rPr lang="en-GB" sz="1200" kern="1200" dirty="0" smtClean="0">
                <a:solidFill>
                  <a:schemeClr val="tx1"/>
                </a:solidFill>
                <a:effectLst/>
                <a:latin typeface="+mn-lt"/>
                <a:ea typeface="+mn-ea"/>
                <a:cs typeface="+mn-cs"/>
              </a:rPr>
              <a:t>. As a general rule, countries with low life expectancy are characterised by high levels of mortality due to infectious and parasitic diseases especially in childhood, along with high maternal mortality (i.e. Group I causes). As life expectancy rises, the pattern of mortality changes, with more deaths occurring in older age groups due to non-communicable conditions such as cardiovascular diseases and cancers (i.e. Group II causes). </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making</a:t>
            </a:r>
            <a:r>
              <a:rPr lang="en-GB" sz="1200" kern="1200" baseline="0" dirty="0" smtClean="0">
                <a:solidFill>
                  <a:schemeClr val="tx1"/>
                </a:solidFill>
                <a:effectLst/>
                <a:latin typeface="+mn-lt"/>
                <a:ea typeface="+mn-ea"/>
                <a:cs typeface="+mn-cs"/>
              </a:rPr>
              <a:t> this comparison,</a:t>
            </a:r>
            <a:r>
              <a:rPr lang="en-GB" sz="1200" kern="1200" dirty="0" smtClean="0">
                <a:solidFill>
                  <a:schemeClr val="tx1"/>
                </a:solidFill>
                <a:effectLst/>
                <a:latin typeface="+mn-lt"/>
                <a:ea typeface="+mn-ea"/>
                <a:cs typeface="+mn-cs"/>
              </a:rPr>
              <a:t> it is important to use an independent source of life expectancy data (e.g. WHO, or the United Nations, or from your census), not the life expectancy calculated from the civil registration data, as this may be unreliable if the system is incomplete. Estimates from WHO’s Global Health Observatory: http://apps.who.int/gho/data/node.main.3?lang=en; for Colombia</a:t>
            </a:r>
            <a:r>
              <a:rPr lang="en-GB" sz="1200" kern="1200" baseline="0" dirty="0" smtClean="0">
                <a:solidFill>
                  <a:schemeClr val="tx1"/>
                </a:solidFill>
                <a:effectLst/>
                <a:latin typeface="+mn-lt"/>
                <a:ea typeface="+mn-ea"/>
                <a:cs typeface="+mn-cs"/>
              </a:rPr>
              <a:t> in 2011 – 78 for both sexes.</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Significant departures from these</a:t>
            </a:r>
            <a:r>
              <a:rPr lang="en-GB" sz="1200" kern="1200" baseline="0" dirty="0" smtClean="0">
                <a:solidFill>
                  <a:schemeClr val="tx1"/>
                </a:solidFill>
                <a:effectLst/>
                <a:latin typeface="+mn-lt"/>
                <a:ea typeface="+mn-ea"/>
                <a:cs typeface="+mn-cs"/>
              </a:rPr>
              <a:t> patterns</a:t>
            </a:r>
            <a:r>
              <a:rPr lang="en-GB" sz="1200" kern="1200" dirty="0" smtClean="0">
                <a:solidFill>
                  <a:schemeClr val="tx1"/>
                </a:solidFill>
                <a:effectLst/>
                <a:latin typeface="+mn-lt"/>
                <a:ea typeface="+mn-ea"/>
                <a:cs typeface="+mn-cs"/>
              </a:rPr>
              <a:t> suggest potential problems with the certification and/or coding of causes of deaths.</a:t>
            </a:r>
            <a:endParaRPr lang="en-GB" b="0" i="1" dirty="0" smtClean="0">
              <a:solidFill>
                <a:schemeClr val="bg2"/>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79</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Coverage and coverage error can be measured in</a:t>
            </a:r>
            <a:r>
              <a:rPr lang="en-US" baseline="0" dirty="0" smtClean="0"/>
              <a:t> a variety of ways. When we look at a civil registration system, we’re first interested in the coverage or extent to which geographical or political units of the country have established these systems.  We measure this by the % of the population with access to a functional civil registration system.  Access encompasses a range of issues, including availability of registration points, distance, affordability, and cultural and social acceptability.  To measure access level, we take the size of the population in districts that have at least one civil registration office or facility to register births or deaths, divide by the total population of the country for the same year, and multiply by 100.</a:t>
            </a:r>
            <a:endParaRPr lang="en-US" dirty="0" smtClean="0"/>
          </a:p>
          <a:p>
            <a:endParaRPr lang="en-US" baseline="0" dirty="0" smtClean="0"/>
          </a:p>
          <a:p>
            <a:r>
              <a:rPr lang="en-US" baseline="0" dirty="0" err="1" smtClean="0"/>
              <a:t>WHO’s</a:t>
            </a:r>
            <a:r>
              <a:rPr lang="en-US" baseline="0" dirty="0" smtClean="0"/>
              <a:t> Indicator and Measurement Registry defines civil registration system coverage of deaths as the total deaths reported for a country from the civil registration system in a given year by the total deaths estimated by WHO for that year for the national population, multiplied by 100.  WHO estimated </a:t>
            </a:r>
            <a:r>
              <a:rPr lang="en-US" baseline="0" dirty="0" err="1" smtClean="0"/>
              <a:t>coverages</a:t>
            </a:r>
            <a:r>
              <a:rPr lang="en-US" baseline="0" dirty="0" smtClean="0"/>
              <a:t> may be higher than 100% for a variety of reasons: a country may record all deaths occurring in the country, not just those to residents; deaths of nationals dying abroad may be included; or the UN-estimated population may be lower than the vital registration population.  </a:t>
            </a:r>
            <a:r>
              <a:rPr lang="en-US" baseline="0" dirty="0" err="1" smtClean="0"/>
              <a:t>WHO’s</a:t>
            </a:r>
            <a:r>
              <a:rPr lang="en-US" baseline="0" dirty="0" smtClean="0"/>
              <a:t> Indicator and Measurement Registry also includes civil registration system coverage of births, but estimates are yielded from the UN demographic yearbook and UNICEF’s State of the World’s Children survey.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cause of death specifically, coverage refers to the percent of the population living in areas where medical certification of cause of death (COD) has been legally mandated.  We can look at the % of the population covered by medical certification of cause of death, where you take the size of the population living in districts with certification and divide by the total population for the same year, then multiply by 100 to get a percentage figure.</a:t>
            </a:r>
          </a:p>
          <a:p>
            <a:endParaRPr lang="en-US" baseline="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8</a:t>
            </a:fld>
            <a:endParaRPr lang="en-US"/>
          </a:p>
        </p:txBody>
      </p:sp>
    </p:spTree>
    <p:extLst>
      <p:ext uri="{BB962C8B-B14F-4D97-AF65-F5344CB8AC3E}">
        <p14:creationId xmlns:p14="http://schemas.microsoft.com/office/powerpoint/2010/main" val="41827592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7, for additional information about the use of age patterns of broad groups of causes of death. </a:t>
            </a:r>
            <a:endParaRPr lang="en-US" sz="1200" dirty="0" smtClean="0">
              <a:solidFill>
                <a:schemeClr val="tx1"/>
              </a:solidFill>
            </a:endParaRPr>
          </a:p>
          <a:p>
            <a:endParaRPr lang="en-GB"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Demographers and epidemiologists have used many years of data and observations on patterns of causes of death in different settings to develop the expected age</a:t>
            </a:r>
            <a:r>
              <a:rPr lang="en-GB" sz="1200" kern="1200" baseline="0" dirty="0" smtClean="0">
                <a:solidFill>
                  <a:schemeClr val="tx1"/>
                </a:solidFill>
                <a:effectLst/>
                <a:latin typeface="+mn-lt"/>
                <a:ea typeface="+mn-ea"/>
                <a:cs typeface="+mn-cs"/>
              </a:rPr>
              <a:t> patterns for cause of death.  </a:t>
            </a:r>
            <a:r>
              <a:rPr lang="en-GB" sz="1200" kern="1200" dirty="0" smtClean="0">
                <a:solidFill>
                  <a:schemeClr val="tx1"/>
                </a:solidFill>
                <a:effectLst/>
                <a:latin typeface="+mn-lt"/>
                <a:ea typeface="+mn-ea"/>
                <a:cs typeface="+mn-cs"/>
              </a:rPr>
              <a:t>Any significant deviation from the expected pattern that cannot be explained by some local, external factor should be viewed as a potential problem with the quality of the cause of death data. </a:t>
            </a:r>
          </a:p>
        </p:txBody>
      </p:sp>
      <p:sp>
        <p:nvSpPr>
          <p:cNvPr id="4" name="Slide Number Placeholder 3"/>
          <p:cNvSpPr>
            <a:spLocks noGrp="1"/>
          </p:cNvSpPr>
          <p:nvPr>
            <p:ph type="sldNum" sz="quarter" idx="10"/>
          </p:nvPr>
        </p:nvSpPr>
        <p:spPr/>
        <p:txBody>
          <a:bodyPr/>
          <a:lstStyle/>
          <a:p>
            <a:fld id="{B26C4161-891A-4B15-8BDF-FB85D71806E8}" type="slidenum">
              <a:rPr lang="en-US" smtClean="0"/>
              <a:pPr/>
              <a:t>80</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a:t>
            </a:r>
            <a:r>
              <a:rPr lang="en-GB" sz="1200" kern="1200" baseline="0" dirty="0" smtClean="0">
                <a:solidFill>
                  <a:schemeClr val="tx1"/>
                </a:solidFill>
                <a:effectLst/>
                <a:latin typeface="+mn-lt"/>
                <a:ea typeface="+mn-ea"/>
                <a:cs typeface="+mn-cs"/>
              </a:rPr>
              <a:t> Step 7, </a:t>
            </a:r>
            <a:r>
              <a:rPr lang="en-GB" sz="1200" kern="1200" baseline="0" dirty="0" err="1" smtClean="0">
                <a:solidFill>
                  <a:schemeClr val="tx1"/>
                </a:solidFill>
                <a:effectLst/>
                <a:latin typeface="+mn-lt"/>
                <a:ea typeface="+mn-ea"/>
                <a:cs typeface="+mn-cs"/>
              </a:rPr>
              <a:t>ANACoD</a:t>
            </a:r>
            <a:r>
              <a:rPr lang="en-GB" sz="1200" kern="1200" baseline="0" dirty="0" smtClean="0">
                <a:solidFill>
                  <a:schemeClr val="tx1"/>
                </a:solidFill>
                <a:effectLst/>
                <a:latin typeface="+mn-lt"/>
                <a:ea typeface="+mn-ea"/>
                <a:cs typeface="+mn-cs"/>
              </a:rPr>
              <a:t> automatically generates a figure with the distribution of the broad causes of death groups for both males and females.  </a:t>
            </a:r>
            <a:r>
              <a:rPr lang="en-GB" sz="1200" kern="1200" dirty="0" smtClean="0">
                <a:solidFill>
                  <a:schemeClr val="tx1"/>
                </a:solidFill>
                <a:effectLst/>
                <a:latin typeface="+mn-lt"/>
                <a:ea typeface="+mn-ea"/>
                <a:cs typeface="+mn-cs"/>
              </a:rPr>
              <a:t>While</a:t>
            </a:r>
            <a:r>
              <a:rPr lang="en-GB" sz="1200" kern="1200" baseline="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he</a:t>
            </a:r>
            <a:r>
              <a:rPr lang="en-GB" sz="1200" kern="1200" baseline="0" dirty="0" smtClean="0">
                <a:solidFill>
                  <a:schemeClr val="tx1"/>
                </a:solidFill>
                <a:effectLst/>
                <a:latin typeface="+mn-lt"/>
                <a:ea typeface="+mn-ea"/>
                <a:cs typeface="+mn-cs"/>
              </a:rPr>
              <a:t> expected</a:t>
            </a:r>
            <a:r>
              <a:rPr lang="en-GB" sz="1200" kern="1200" dirty="0" smtClean="0">
                <a:solidFill>
                  <a:schemeClr val="tx1"/>
                </a:solidFill>
                <a:effectLst/>
                <a:latin typeface="+mn-lt"/>
                <a:ea typeface="+mn-ea"/>
                <a:cs typeface="+mn-cs"/>
              </a:rPr>
              <a:t> age-patterns do not change very much with increasing life expectancy, for comparison, </a:t>
            </a:r>
            <a:r>
              <a:rPr lang="en-GB" sz="1200" kern="1200" dirty="0" err="1" smtClean="0">
                <a:solidFill>
                  <a:schemeClr val="tx1"/>
                </a:solidFill>
                <a:effectLst/>
                <a:latin typeface="+mn-lt"/>
                <a:ea typeface="+mn-ea"/>
                <a:cs typeface="+mn-cs"/>
              </a:rPr>
              <a:t>ANACoD</a:t>
            </a:r>
            <a:r>
              <a:rPr lang="en-GB" sz="1200" kern="1200" dirty="0" smtClean="0">
                <a:solidFill>
                  <a:schemeClr val="tx1"/>
                </a:solidFill>
                <a:effectLst/>
                <a:latin typeface="+mn-lt"/>
                <a:ea typeface="+mn-ea"/>
                <a:cs typeface="+mn-cs"/>
              </a:rPr>
              <a:t> provides a unique distribution for each of four income levels. </a:t>
            </a:r>
          </a:p>
          <a:p>
            <a:endParaRPr lang="en-GB" sz="1200" b="0" i="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While the pattern for communicable diseases among males in Colombia appear to follow the general expected pattern, being more common in the younger ages and again in the oldest ages, the distribution is lower than expected among 15-50 year olds.  This may indicate a bias in reporting certain infectious diseases (e.g., HIV/AIDS).  Non-communicable diseases from Group II also follow the same general pattern as expected, being most common in the older ages, with a slight peak between 5 and 15 years.  However, they are a little lower than expected between about 15 and 55 years.  This observation might be explained by corresponding deviations in external causes from Group III, which are higher than expected among males 15-55 years.   This observation is consistent with findings from previous steps and may be an indication of real increases in deaths due to external causes among males in this age group.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81</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Comparing females, we see a similar issue as for males: the pattern for communicable diseases (Group I) appears to follow the general expected pattern for the youngest and oldest age groups, though the distribution is much lower than expected among 15-50 year olds; again, this may indicate a bias in reporting certain infectious diseases (e.g., HIV/AIDS).  Non-communicable diseases from Group II follow the same general pattern as expected, though the proportions remain consistently higher than expected for those under 35 years, likely accounting for some of the possible under-reporting from Group 1.  Finally, the observed data follow the general expected pattern for external causes from Group III, though again we see higher than expected proportions among females about 20 to 35 years of age, which, like males, may be an indication of real increases in deaths due to external causes in this age group.</a:t>
            </a:r>
            <a:endParaRPr lang="en-US" sz="1200" kern="1200" dirty="0" smtClean="0">
              <a:solidFill>
                <a:schemeClr val="tx1"/>
              </a:solidFill>
              <a:effectLst/>
              <a:latin typeface="+mn-lt"/>
              <a:ea typeface="+mn-ea"/>
              <a:cs typeface="+mn-cs"/>
            </a:endParaRPr>
          </a:p>
          <a:p>
            <a:endParaRPr lang="en-GB" b="0" i="0" dirty="0" smtClean="0">
              <a:solidFill>
                <a:schemeClr val="bg2"/>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82</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8, for additional information about leading causes of death. </a:t>
            </a:r>
            <a:endParaRPr lang="en-US" sz="1200" dirty="0" smtClean="0">
              <a:solidFill>
                <a:schemeClr val="tx1"/>
              </a:solidFill>
            </a:endParaRPr>
          </a:p>
          <a:p>
            <a:endParaRPr lang="en-GB" b="0" i="1" dirty="0" smtClean="0">
              <a:solidFill>
                <a:schemeClr val="tx1"/>
              </a:solidFill>
            </a:endParaRPr>
          </a:p>
          <a:p>
            <a:r>
              <a:rPr lang="en-GB" sz="1200" kern="1200" dirty="0" smtClean="0">
                <a:solidFill>
                  <a:schemeClr val="tx1"/>
                </a:solidFill>
                <a:effectLst/>
                <a:latin typeface="+mn-lt"/>
                <a:ea typeface="+mn-ea"/>
                <a:cs typeface="+mn-cs"/>
              </a:rPr>
              <a:t>An analysis of the leading causes of death can indicate certain biases in the certification and coding of causes of death  thus indicating the degree of reliability of the cause of death data from the civil registration system. Significant departures from the average rankings of leading causes of death from countries with similar income levels are suggestive of problems with the quality of cause of death data.</a:t>
            </a:r>
            <a:endParaRPr lang="en-GB" b="0" i="1"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83</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kern="1200" dirty="0" smtClean="0">
                <a:solidFill>
                  <a:schemeClr val="tx1"/>
                </a:solidFill>
                <a:effectLst/>
                <a:latin typeface="+mn-lt"/>
                <a:ea typeface="+mn-ea"/>
                <a:cs typeface="+mn-cs"/>
              </a:rPr>
              <a:t>The percentage distribution of leading causes (by specific disease groups) globally, and in low-income, middle-income and high-income countries (using World Bank definitions) are shown in the spreadsheet. These charts can assist countries to ascertain divergences in their reported leading causes of death compared with leading causes of death estimated by WHO. These global estimates refer to the average experience of all countries in each of the country groups, and hence it is unlikely that the percentage distribution of deaths in any one country would exactly match them. However, significant departures from these average rankings of leading causes of death are suggestive of problems with the quality of cause of death data.</a:t>
            </a:r>
          </a:p>
          <a:p>
            <a:endParaRPr lang="en-GB" sz="1200" b="0" i="1"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a:t>
            </a:r>
            <a:r>
              <a:rPr lang="en-GB" sz="1200" b="0" i="0" kern="1200" baseline="0" dirty="0" smtClean="0">
                <a:solidFill>
                  <a:schemeClr val="tx1"/>
                </a:solidFill>
                <a:effectLst/>
                <a:latin typeface="+mn-lt"/>
                <a:ea typeface="+mn-ea"/>
                <a:cs typeface="+mn-cs"/>
              </a:rPr>
              <a:t> this example, Colombia has a particularly high percentage of deaths from homicide (yellow), compared to other upper middle income countries; consistent with previous observations, this may be indicative of an epidemic level of homicides in Colombia.  The percentage of HIV (blue) for Columbia is notably low; consistent with previous observations regarding infectious disease, this may be indicative of biased reporting practices.  </a:t>
            </a:r>
          </a:p>
          <a:p>
            <a:endParaRPr lang="en-GB"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Lastly, it is recommended practice that c</a:t>
            </a:r>
            <a:r>
              <a:rPr lang="en-GB" sz="1200" kern="1200" dirty="0" smtClean="0">
                <a:solidFill>
                  <a:schemeClr val="tx1"/>
                </a:solidFill>
                <a:effectLst/>
                <a:latin typeface="+mn-lt"/>
                <a:ea typeface="+mn-ea"/>
                <a:cs typeface="+mn-cs"/>
              </a:rPr>
              <a:t>ountries include ill-defined causes as a category in their rankings in order to see how frequently these causes are coded.  In many cases, ill-defined causes may be in the top 3 or 4 leading causes of death. This suggests serious problems with certification and/or coding in the country. These ill-defined causes, while unfortunately commonly reported, are of absolutely NO value for informing public health policies and debates in countries.  In this case, ill-defined</a:t>
            </a:r>
            <a:r>
              <a:rPr lang="en-GB" sz="1200" kern="1200" baseline="0" dirty="0" smtClean="0">
                <a:solidFill>
                  <a:schemeClr val="tx1"/>
                </a:solidFill>
                <a:effectLst/>
                <a:latin typeface="+mn-lt"/>
                <a:ea typeface="+mn-ea"/>
                <a:cs typeface="+mn-cs"/>
              </a:rPr>
              <a:t> causes are only 2.2% of deaths, which is not an alarming number.  (note: ill-defined causes were not included as a category in the comparison tables).</a:t>
            </a:r>
            <a:endParaRPr lang="en-US" sz="1200" kern="1200" dirty="0" smtClean="0">
              <a:solidFill>
                <a:schemeClr val="tx1"/>
              </a:solidFill>
              <a:effectLst/>
              <a:latin typeface="+mn-lt"/>
              <a:ea typeface="+mn-ea"/>
              <a:cs typeface="+mn-cs"/>
            </a:endParaRPr>
          </a:p>
          <a:p>
            <a:endParaRPr lang="en-GB" b="0" i="0" dirty="0" smtClean="0">
              <a:solidFill>
                <a:schemeClr val="bg2"/>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84</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9, for additional information about the use of the ratio of non-communicable to communicable diseases. </a:t>
            </a:r>
            <a:endParaRPr lang="en-US" sz="1200" dirty="0" smtClean="0">
              <a:solidFill>
                <a:schemeClr val="tx1"/>
              </a:solidFill>
            </a:endParaRPr>
          </a:p>
          <a:p>
            <a:endParaRPr lang="en-GB"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85</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countries develop their health systems, communicable diseases such as diarrhoea and pneumonia, as well as maternal, perinatal and nutritional risks will be increasingly brought under control. As a result, more and more people will survive to adulthood where chronic diseases such as ischaemic heart disease, stroke, cancer and chronic obstructive pulmonary diseases, claim more and more lives. Hence, the simple ratio of Group II deaths/Group I deaths should progressively increase as a country moves through the epidemiological transition (i.e. as life expectancy increases).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Deviations from the ratios for countries in similar income levels indicate potential errors</a:t>
            </a:r>
            <a:r>
              <a:rPr lang="en-GB" sz="1200" kern="1200" baseline="0" dirty="0" smtClean="0">
                <a:solidFill>
                  <a:schemeClr val="tx1"/>
                </a:solidFill>
                <a:effectLst/>
                <a:latin typeface="+mn-lt"/>
                <a:ea typeface="+mn-ea"/>
                <a:cs typeface="+mn-cs"/>
              </a:rPr>
              <a:t> in the cause of death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For Colombia, an upper middle income country, the ratios are similar, though Colombia may slightly overestimate the number of non-communicable deaths.  This observation is consistent with previous findings that suggest HIV and other communicable diseases may be under-reported.</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GB" b="0" i="1" dirty="0" smtClean="0">
              <a:solidFill>
                <a:schemeClr val="bg2"/>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86</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10, for additional information about ill-defined causes of death.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When a death occurs and is medically certified, every effort should be made to correctly ascertain the underlying cause of death in order to be able to draw conclusions about the leading causes and about the need for priority public health interventions. Classification of deaths to ill-defined conditions does not generate information of public health value. Where a high proportion of all deaths is classified as being due to ill-defined causes, the cause-of-death distribution will be biased and unreliable.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baseline="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87</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Ill-defined causes are vague diagnoses often described as ‘symptoms, signs and abnormal clinical and laboratory findings, not elsewhere classified’ that the ICD-10 advises should not be used as the underlying cause-of-death. </a:t>
            </a:r>
            <a:endParaRPr lang="en-US" sz="120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88</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10, for additional information about ill-defined causes of death.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ANACoD guide suggests that the proportion</a:t>
            </a:r>
            <a:r>
              <a:rPr lang="en-US" sz="1200" kern="1200" baseline="0" dirty="0" smtClean="0">
                <a:solidFill>
                  <a:schemeClr val="tx1"/>
                </a:solidFill>
                <a:effectLst/>
                <a:latin typeface="+mn-lt"/>
                <a:ea typeface="+mn-ea"/>
                <a:cs typeface="+mn-cs"/>
              </a:rPr>
              <a:t> of deaths assigned to ill-defined causes should ideally be &lt;= 10% for deaths at ages 65 years and over and &lt; 5% for deaths at ages below 65 years.  However, from the data in our example, no age/sex category meets these  recommendations for ages below 65 years.  The level of &lt;= 10% is more universally applied across age groups, as is indicated by the &gt;10.0% criteria for highlighting in the ANACoD tool.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Specific attention should be focused on improving cause of death certification and coding for any age/sex group that exceeds 10% ill-defined.</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baseline="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89</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Notes:</a:t>
            </a:r>
          </a:p>
          <a:p>
            <a:pPr defTabSz="931774">
              <a:defRPr/>
            </a:pPr>
            <a:r>
              <a:rPr lang="en-US" baseline="0" dirty="0" smtClean="0"/>
              <a:t>We can obtain approximations of completeness by making comparisons of vital statistics data with corresponding statistics. To estimate birth  or death registration completeness, </a:t>
            </a:r>
            <a:r>
              <a:rPr lang="en-US" dirty="0" smtClean="0"/>
              <a:t>divide </a:t>
            </a:r>
            <a:r>
              <a:rPr lang="en-US" dirty="0"/>
              <a:t>the actual number of registered births (or deaths) in the country by the total estimated number of births (or deaths) in the country for the same period, and </a:t>
            </a:r>
            <a:r>
              <a:rPr lang="en-US" dirty="0" smtClean="0"/>
              <a:t>multiply </a:t>
            </a:r>
            <a:r>
              <a:rPr lang="en-US" dirty="0"/>
              <a:t>by 100. A simple way to measure completeness in this way is to use an independent estimate of the number of births (or deaths) in the country. If no reliable national estimate is available, then an international estimate can be used.</a:t>
            </a:r>
            <a:r>
              <a:rPr lang="en-US" dirty="0" smtClean="0"/>
              <a:t> </a:t>
            </a:r>
          </a:p>
          <a:p>
            <a:pPr defTabSz="931774">
              <a:defRPr/>
            </a:pPr>
            <a:endParaRPr lang="en-US" baseline="0" dirty="0" smtClean="0"/>
          </a:p>
          <a:p>
            <a:pPr defTabSz="931774">
              <a:defRPr/>
            </a:pPr>
            <a:r>
              <a:rPr lang="en-US" baseline="0" dirty="0" smtClean="0"/>
              <a:t>It is important to note that these formulae provide only r</a:t>
            </a:r>
            <a:r>
              <a:rPr lang="en-US" dirty="0" smtClean="0"/>
              <a:t>ough estimates, as they are based on survey estimates</a:t>
            </a:r>
            <a:r>
              <a:rPr lang="en-US" baseline="0" dirty="0" smtClean="0"/>
              <a:t> made at the national level.  The estimates are subject to the same limitations as the survey data, and reliability is lost when national estimates are applied at lower (i.e. provincial) levels.</a:t>
            </a:r>
            <a:endParaRPr lang="en-US" dirty="0" smtClean="0"/>
          </a:p>
          <a:p>
            <a:endParaRPr lang="en-US" baseline="0" dirty="0" smtClean="0"/>
          </a:p>
          <a:p>
            <a:r>
              <a:rPr lang="en-US" baseline="0" dirty="0" smtClean="0"/>
              <a:t>[Refer to handout: Kenya Country </a:t>
            </a:r>
            <a:r>
              <a:rPr lang="en-US" baseline="0" dirty="0" err="1" smtClean="0"/>
              <a:t>Profile_Registration</a:t>
            </a:r>
            <a:r>
              <a:rPr lang="en-US" baseline="0" dirty="0" smtClean="0"/>
              <a:t> Coverage_2009]. Comparisons of estimated completeness across geographic areas can be used as an indicator of the quality of the estimation method for a given area.  For example, registration coverage rates in Kenya vary from 2.09% coverage for births in </a:t>
            </a:r>
            <a:r>
              <a:rPr lang="en-US" baseline="0" dirty="0" err="1" smtClean="0"/>
              <a:t>Ruiru</a:t>
            </a:r>
            <a:r>
              <a:rPr lang="en-US" baseline="0" dirty="0" smtClean="0"/>
              <a:t> District (not including two districts that reported 0 births) to 186.64% coverage in </a:t>
            </a:r>
            <a:r>
              <a:rPr lang="en-US" baseline="0" dirty="0" err="1" smtClean="0"/>
              <a:t>Kiambu</a:t>
            </a:r>
            <a:r>
              <a:rPr lang="en-US" baseline="0" dirty="0" smtClean="0"/>
              <a:t> East District.  For deaths, rates varied from 1.15% coverage in </a:t>
            </a:r>
            <a:r>
              <a:rPr lang="en-US" baseline="0" dirty="0" err="1" smtClean="0"/>
              <a:t>Wajir</a:t>
            </a:r>
            <a:r>
              <a:rPr lang="en-US" baseline="0" dirty="0" smtClean="0"/>
              <a:t> South District (not including 1 district that reported 0 deaths) to 981.54% coverage in </a:t>
            </a:r>
            <a:r>
              <a:rPr lang="en-US" baseline="0" dirty="0" err="1" smtClean="0"/>
              <a:t>Ruiru</a:t>
            </a:r>
            <a:r>
              <a:rPr lang="en-US" baseline="0" dirty="0" smtClean="0"/>
              <a:t> District (perhaps a data entry error?).  The wide variation seen in rates across Kenyan districts brings to question the quality of this estimation method for this area.</a:t>
            </a:r>
          </a:p>
          <a:p>
            <a:endParaRPr lang="en-US" baseline="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err="1" smtClean="0">
                <a:solidFill>
                  <a:schemeClr val="tx1"/>
                </a:solidFill>
              </a:rPr>
              <a:t>ANACoD</a:t>
            </a:r>
            <a:r>
              <a:rPr lang="en-GB" b="0" i="0" baseline="0" dirty="0" smtClean="0">
                <a:solidFill>
                  <a:schemeClr val="tx1"/>
                </a:solidFill>
              </a:rPr>
              <a:t> also automatically generates a pie chart showing a break down of the specific causes for deaths assigned to ill-defined causes.  This chart can be used to target improvement efforts and retraining for medical certification and coding of cause of death.</a:t>
            </a:r>
            <a:endParaRPr lang="en-GB" b="0" i="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90</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414463" y="574675"/>
            <a:ext cx="4306887" cy="3228975"/>
          </a:xfrm>
          <a:ln/>
        </p:spPr>
      </p:sp>
      <p:sp>
        <p:nvSpPr>
          <p:cNvPr id="43011"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92</a:t>
            </a:fld>
            <a:endParaRPr lang="en-US"/>
          </a:p>
        </p:txBody>
      </p:sp>
    </p:spTree>
    <p:extLst>
      <p:ext uri="{BB962C8B-B14F-4D97-AF65-F5344CB8AC3E}">
        <p14:creationId xmlns:p14="http://schemas.microsoft.com/office/powerpoint/2010/main" val="20005780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exercise can be conducted at a country or regional level (comparing definitions across countries in a region).  The vital event definitions used in the country or region should be compiled and distributed to class.  The WHO/ICD Definitions handout can be used as a reference for WHO recommendations (see Appendix A in Participant Notes).</a:t>
            </a:r>
          </a:p>
          <a:p>
            <a:endParaRPr lang="en-US" baseline="0" dirty="0" smtClean="0"/>
          </a:p>
          <a:p>
            <a:r>
              <a:rPr lang="en-US" baseline="0" dirty="0" smtClean="0"/>
              <a:t>If the information is available, also discuss with the class how closely definitions are followed by hospitals, registrars, sub-areas, and at the national level.</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ED60EA9-2F23-49E3-AFBC-A77BEDF35590}"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r>
              <a:rPr lang="en-US" dirty="0" smtClean="0"/>
              <a:t>Note: This activity may be combined with the Vital</a:t>
            </a:r>
            <a:r>
              <a:rPr lang="en-US" baseline="0" dirty="0" smtClean="0"/>
              <a:t> Statistics Report Review Activity from Slide Set 6 on Data Uses and Dissemination.</a:t>
            </a:r>
          </a:p>
          <a:p>
            <a:pPr lvl="0"/>
            <a:endParaRPr lang="en-US" dirty="0" smtClean="0"/>
          </a:p>
          <a:p>
            <a:pPr lvl="0"/>
            <a:r>
              <a:rPr lang="en-US" dirty="0" smtClean="0"/>
              <a:t>Information for responding to the items in this</a:t>
            </a:r>
            <a:r>
              <a:rPr lang="en-US" baseline="0" dirty="0" smtClean="0"/>
              <a:t> activity will depend on the reports used for this exercise.  Reports focusing on data quality or a review of mortality or natality measurement may provide more useful/relevant information.</a:t>
            </a:r>
          </a:p>
          <a:p>
            <a:pPr lvl="0"/>
            <a:endParaRPr lang="en-US" baseline="0" dirty="0" smtClean="0"/>
          </a:p>
          <a:p>
            <a:pPr lvl="0"/>
            <a:r>
              <a:rPr lang="en-US" dirty="0" smtClean="0"/>
              <a:t>Participants</a:t>
            </a:r>
            <a:r>
              <a:rPr lang="en-US" baseline="0" dirty="0" smtClean="0"/>
              <a:t> should review the slides in this lecture and look for relevant information in the reports (presented in report text, tables, and/or figures) on the various aspects of data quality.  If necessary, the instructor can guide the students through the exercise by asking prompting questions to guide students to the relevant information (see comments/questions below).  Alternatively, a list of prompts has been included in the Participant Notes (see Activity Materials section). </a:t>
            </a:r>
          </a:p>
          <a:p>
            <a:pPr lvl="0"/>
            <a:r>
              <a:rPr lang="en-US" baseline="0" dirty="0" smtClean="0"/>
              <a:t> </a:t>
            </a:r>
          </a:p>
          <a:p>
            <a:pPr lvl="0"/>
            <a:r>
              <a:rPr lang="en-US" sz="1200" b="0" kern="1200" dirty="0" smtClean="0">
                <a:solidFill>
                  <a:schemeClr val="tx1"/>
                </a:solidFill>
                <a:effectLst/>
                <a:latin typeface="+mn-lt"/>
                <a:ea typeface="+mn-ea"/>
                <a:cs typeface="+mn-cs"/>
              </a:rPr>
              <a:t>Accuracy: Information on accuracy is likely to be contained in the introductory chapters and in technical notes on methods.  </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-Coverage/Completeness: Look for comment on coverage and the various measures of coverage errors in civil registration systems. Are data available from all regions in the country? Are there extreme changes in the number of events reported over time? Look for the various items reported on Slide 19 (Comparisons, for coverage errors in vital statistics). What appear to be the reasons for any under-coverage observed? </a:t>
            </a:r>
          </a:p>
          <a:p>
            <a:r>
              <a:rPr lang="en-US" sz="1200" b="0" kern="1200" dirty="0" smtClean="0">
                <a:solidFill>
                  <a:schemeClr val="tx1"/>
                </a:solidFill>
                <a:effectLst/>
                <a:latin typeface="+mn-lt"/>
                <a:ea typeface="+mn-ea"/>
                <a:cs typeface="+mn-cs"/>
              </a:rPr>
              <a:t>-Missing &amp; Erroneous Data: Are there missing or unknown items (e.g. missing sex or age). Are there zero cells in tables?</a:t>
            </a:r>
          </a:p>
          <a:p>
            <a:r>
              <a:rPr lang="en-US" sz="1200" b="0" kern="1200" dirty="0" smtClean="0">
                <a:solidFill>
                  <a:schemeClr val="tx1"/>
                </a:solidFill>
                <a:effectLst/>
                <a:latin typeface="+mn-lt"/>
                <a:ea typeface="+mn-ea"/>
                <a:cs typeface="+mn-cs"/>
              </a:rPr>
              <a:t>-Use of ill-defined categories: What % of deaths are classified as ill-defined/miscellaneous (for countries with medical certification of cause of death)?  Is this less than 25% unknown?</a:t>
            </a:r>
          </a:p>
          <a:p>
            <a:r>
              <a:rPr lang="en-US" sz="1200" b="0" kern="1200" dirty="0" smtClean="0">
                <a:solidFill>
                  <a:schemeClr val="tx1"/>
                </a:solidFill>
                <a:effectLst/>
                <a:latin typeface="+mn-lt"/>
                <a:ea typeface="+mn-ea"/>
                <a:cs typeface="+mn-cs"/>
              </a:rPr>
              <a:t>-Improbable classifications: This information is likely corrected prior to publication.  The technical notes may include comment on improbable classifications. </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Timeliness: Review dates of data and date of publication. What is the average lag time? What is the shortest lag time? Is there information on the percentage of events that occurred in previous years?</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Comparability: Are data comparable within the country?  Do all registration areas use the same definitions?  Are the data comparable to other countries?  Does the country use ICD/WHO definitions?</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Relevance: Are data available for sub-populations (e.g. race/ethnic, regions, urban/rural, age)?  Are cross-tabulations provided for various sub-populations?</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Accessibility: Are data available in any other format? Are user services available for questions or additional information requests? This information is likely contained in introductory sections or technical notes.</a:t>
            </a:r>
            <a:endParaRPr lang="en-US" baseline="0" dirty="0" smtClean="0"/>
          </a:p>
          <a:p>
            <a:pPr marL="931773" lvl="2" indent="0">
              <a:buFontTx/>
              <a:buNone/>
            </a:pPr>
            <a:endParaRPr lang="en-US" dirty="0"/>
          </a:p>
          <a:p>
            <a:r>
              <a:rPr lang="en-US" dirty="0"/>
              <a:t>Recommended resource material (same materials from </a:t>
            </a:r>
            <a:r>
              <a:rPr lang="en-US" dirty="0" smtClean="0"/>
              <a:t>report review activities </a:t>
            </a:r>
            <a:r>
              <a:rPr lang="en-US" dirty="0"/>
              <a:t>in </a:t>
            </a:r>
            <a:r>
              <a:rPr lang="en-US" dirty="0" smtClean="0"/>
              <a:t>Slide Set 6: </a:t>
            </a:r>
            <a:r>
              <a:rPr lang="en-US" dirty="0"/>
              <a:t>Data Uses and </a:t>
            </a:r>
            <a:r>
              <a:rPr lang="en-US" dirty="0" smtClean="0"/>
              <a:t>Dissemination):</a:t>
            </a:r>
            <a:endParaRPr lang="en-US" dirty="0"/>
          </a:p>
          <a:p>
            <a:pPr marL="171450" lvl="0" indent="-171450">
              <a:buFont typeface="Arial" pitchFamily="34" charset="0"/>
              <a:buChar char="•"/>
            </a:pPr>
            <a:r>
              <a:rPr lang="en-US" dirty="0" smtClean="0"/>
              <a:t>Latest </a:t>
            </a:r>
            <a:r>
              <a:rPr lang="en-US" dirty="0"/>
              <a:t>volume of WHO’s World Health Statistics </a:t>
            </a:r>
            <a:r>
              <a:rPr lang="en-US" dirty="0" smtClean="0"/>
              <a:t>Annual</a:t>
            </a:r>
            <a:endParaRPr lang="en-US" dirty="0"/>
          </a:p>
          <a:p>
            <a:pPr marL="171450" lvl="0" indent="-171450">
              <a:buFont typeface="Arial" pitchFamily="34" charset="0"/>
              <a:buChar char="•"/>
            </a:pPr>
            <a:r>
              <a:rPr lang="en-US" dirty="0" smtClean="0"/>
              <a:t>Several </a:t>
            </a:r>
            <a:r>
              <a:rPr lang="en-US" dirty="0"/>
              <a:t>issues of latest Monthly Vital Statistics Reports of the US NCHS</a:t>
            </a:r>
          </a:p>
          <a:p>
            <a:pPr marL="171450" lvl="0" indent="-171450">
              <a:buFont typeface="Arial" pitchFamily="34" charset="0"/>
              <a:buChar char="•"/>
            </a:pPr>
            <a:r>
              <a:rPr lang="en-US" dirty="0" smtClean="0"/>
              <a:t>Latest </a:t>
            </a:r>
            <a:r>
              <a:rPr lang="en-US" dirty="0"/>
              <a:t>volumes of US Vital Statistics</a:t>
            </a:r>
          </a:p>
          <a:p>
            <a:pPr marL="171450" lvl="0" indent="-171450">
              <a:buFont typeface="Arial" pitchFamily="34" charset="0"/>
              <a:buChar char="•"/>
            </a:pPr>
            <a:r>
              <a:rPr lang="en-US" dirty="0" smtClean="0"/>
              <a:t>Latest </a:t>
            </a:r>
            <a:r>
              <a:rPr lang="en-US" dirty="0"/>
              <a:t>vital statistics reports of several </a:t>
            </a:r>
            <a:r>
              <a:rPr lang="en-US" dirty="0" smtClean="0"/>
              <a:t>countries</a:t>
            </a:r>
            <a:r>
              <a:rPr lang="en-US" dirty="0"/>
              <a:t>/ your country</a:t>
            </a:r>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94</a:t>
            </a:fld>
            <a:endParaRPr lang="en-US"/>
          </a:p>
        </p:txBody>
      </p:sp>
    </p:spTree>
    <p:extLst>
      <p:ext uri="{BB962C8B-B14F-4D97-AF65-F5344CB8AC3E}">
        <p14:creationId xmlns:p14="http://schemas.microsoft.com/office/powerpoint/2010/main" val="10131281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5887" lvl="1" indent="-465887" defTabSz="931774">
              <a:buFont typeface="+mj-lt"/>
              <a:buAutoNum type="arabicPeriod"/>
              <a:defRPr/>
            </a:pPr>
            <a:r>
              <a:rPr lang="en-US" sz="1200" dirty="0"/>
              <a:t>Good statistical systems are efficient, credible, and (</a:t>
            </a:r>
            <a:r>
              <a:rPr lang="en-US" sz="1200" i="1" dirty="0"/>
              <a:t>subjective/</a:t>
            </a:r>
            <a:r>
              <a:rPr lang="en-US" sz="1200" i="1" u="sng" dirty="0"/>
              <a:t>objective</a:t>
            </a:r>
            <a:r>
              <a:rPr lang="en-US" sz="1200" dirty="0"/>
              <a:t>).</a:t>
            </a:r>
          </a:p>
          <a:p>
            <a:pPr marL="465887" lvl="1" indent="-465887" defTabSz="931774">
              <a:buFont typeface="+mj-lt"/>
              <a:buAutoNum type="arabicPeriod"/>
              <a:defRPr/>
            </a:pPr>
            <a:r>
              <a:rPr lang="en-US" sz="1200" dirty="0"/>
              <a:t>The quality of vital statistics data is judged based on (</a:t>
            </a:r>
            <a:r>
              <a:rPr lang="en-US" sz="1200" i="1" dirty="0"/>
              <a:t>reliability / </a:t>
            </a:r>
            <a:r>
              <a:rPr lang="en-US" sz="1200" i="1" u="sng" dirty="0"/>
              <a:t>accuracy</a:t>
            </a:r>
            <a:r>
              <a:rPr lang="en-US" sz="1200" dirty="0"/>
              <a:t>), timeliness, comparability, relevance, and accessibility.</a:t>
            </a:r>
          </a:p>
          <a:p>
            <a:pPr marL="465887" lvl="1" indent="-465887" defTabSz="931774">
              <a:buFont typeface="+mj-lt"/>
              <a:buAutoNum type="arabicPeriod"/>
              <a:defRPr/>
            </a:pPr>
            <a:r>
              <a:rPr lang="en-US" sz="1200" dirty="0"/>
              <a:t>(</a:t>
            </a:r>
            <a:r>
              <a:rPr lang="en-US" sz="1200" i="1" dirty="0"/>
              <a:t>Direct / </a:t>
            </a:r>
            <a:r>
              <a:rPr lang="en-US" sz="1200" i="1" u="sng" dirty="0"/>
              <a:t>Indirect</a:t>
            </a:r>
            <a:r>
              <a:rPr lang="en-US" sz="1200" dirty="0"/>
              <a:t>) assessment of coverage error includes comparing the total number of vital events registered and reported to the statistical agency for a given period with the number registered and reported in a previous, similar time period.</a:t>
            </a:r>
          </a:p>
          <a:p>
            <a:pPr marL="465887" lvl="1" indent="-465887">
              <a:buFont typeface="+mj-lt"/>
              <a:buAutoNum type="arabicPeriod"/>
            </a:pPr>
            <a:r>
              <a:rPr lang="en-US" sz="1200" dirty="0"/>
              <a:t>(</a:t>
            </a:r>
            <a:r>
              <a:rPr lang="en-US" sz="1200" i="1" u="sng" dirty="0"/>
              <a:t>Direct</a:t>
            </a:r>
            <a:r>
              <a:rPr lang="en-US" sz="1200" i="1" dirty="0"/>
              <a:t> / Indirect</a:t>
            </a:r>
            <a:r>
              <a:rPr lang="en-US" sz="1200" dirty="0"/>
              <a:t>) assessment of coverage error includes regularly querying and monitoring statistical returns from local registrars.</a:t>
            </a:r>
          </a:p>
          <a:p>
            <a:pPr marL="465887" lvl="1" indent="-465887" defTabSz="931774">
              <a:buFont typeface="+mj-lt"/>
              <a:buAutoNum type="arabicPeriod"/>
              <a:defRPr/>
            </a:pPr>
            <a:r>
              <a:rPr lang="en-US" sz="1200" dirty="0"/>
              <a:t>Production time is the mean time from (</a:t>
            </a:r>
            <a:r>
              <a:rPr lang="en-US" sz="1200" i="1" dirty="0"/>
              <a:t>beginning / </a:t>
            </a:r>
            <a:r>
              <a:rPr lang="en-US" sz="1200" i="1" u="sng" dirty="0"/>
              <a:t>end</a:t>
            </a:r>
            <a:r>
              <a:rPr lang="en-US" sz="1200" dirty="0"/>
              <a:t>) of reference period to publication</a:t>
            </a:r>
            <a:r>
              <a:rPr lang="en-US" sz="1200" dirty="0" smtClean="0"/>
              <a:t>.</a:t>
            </a:r>
            <a:endParaRPr lang="en-US" sz="1200" dirty="0"/>
          </a:p>
          <a:p>
            <a:pPr marL="465887" lvl="1" indent="-465887" defTabSz="931774">
              <a:buFont typeface="+mj-lt"/>
              <a:buAutoNum type="arabicPeriod"/>
              <a:defRPr/>
            </a:pPr>
            <a:endParaRPr lang="en-US" sz="2000" dirty="0"/>
          </a:p>
          <a:p>
            <a:pPr marL="349415" lvl="1" indent="-349415" defTabSz="931774">
              <a:buFontTx/>
              <a:buChar char="-"/>
              <a:defRPr/>
            </a:pPr>
            <a:endParaRPr lang="en-US" sz="2000" dirty="0"/>
          </a:p>
          <a:p>
            <a:pPr marL="349415" lvl="1" indent="-349415" defTabSz="931774">
              <a:buFontTx/>
              <a:buChar char="-"/>
              <a:defRPr/>
            </a:pPr>
            <a:endParaRPr lang="en-US" sz="2000" dirty="0"/>
          </a:p>
          <a:p>
            <a:pPr marL="349415" lvl="1" indent="-349415">
              <a:buFontTx/>
              <a:buChar char="-"/>
            </a:pPr>
            <a:endParaRPr lang="en-US" sz="2000" dirty="0"/>
          </a:p>
          <a:p>
            <a:pPr marL="349415" lvl="1" indent="-349415" defTabSz="931774">
              <a:buFontTx/>
              <a:buChar char="-"/>
              <a:defRPr/>
            </a:pPr>
            <a:endParaRPr lang="en-US" sz="2000" dirty="0"/>
          </a:p>
          <a:p>
            <a:pPr marL="349415" lvl="1" indent="-349415" defTabSz="931774">
              <a:buFontTx/>
              <a:buChar char="-"/>
              <a:defRPr/>
            </a:pPr>
            <a:endParaRPr lang="en-US" sz="2000" dirty="0"/>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95</a:t>
            </a:fld>
            <a:endParaRPr lang="en-US"/>
          </a:p>
        </p:txBody>
      </p:sp>
    </p:spTree>
    <p:extLst>
      <p:ext uri="{BB962C8B-B14F-4D97-AF65-F5344CB8AC3E}">
        <p14:creationId xmlns:p14="http://schemas.microsoft.com/office/powerpoint/2010/main" val="524243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27" name="Rectangle 7"/>
          <p:cNvSpPr>
            <a:spLocks noGrp="1" noChangeArrowheads="1"/>
          </p:cNvSpPr>
          <p:nvPr>
            <p:ph type="ctrTitle"/>
          </p:nvPr>
        </p:nvSpPr>
        <p:spPr>
          <a:xfrm>
            <a:off x="304800" y="2590800"/>
            <a:ext cx="8483600" cy="1143000"/>
          </a:xfrm>
        </p:spPr>
        <p:txBody>
          <a:bodyPr/>
          <a:lstStyle>
            <a:lvl1pPr algn="ctr">
              <a:defRPr sz="4800" baseline="0">
                <a:solidFill>
                  <a:srgbClr val="336699"/>
                </a:solidFill>
                <a:latin typeface="Franklin Gothic Medium" pitchFamily="34" charset="0"/>
              </a:defRPr>
            </a:lvl1pPr>
          </a:lstStyle>
          <a:p>
            <a:r>
              <a:rPr lang="en-US" smtClean="0"/>
              <a:t>Click to edit Master title style</a:t>
            </a:r>
            <a:endParaRPr lang="en-US" dirty="0"/>
          </a:p>
        </p:txBody>
      </p:sp>
      <p:sp>
        <p:nvSpPr>
          <p:cNvPr id="133128" name="Rectangle 8"/>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dirty="0"/>
          </a:p>
        </p:txBody>
      </p:sp>
      <p:sp>
        <p:nvSpPr>
          <p:cNvPr id="10" name="Text Box 9"/>
          <p:cNvSpPr txBox="1">
            <a:spLocks noChangeArrowheads="1"/>
          </p:cNvSpPr>
          <p:nvPr userDrawn="1"/>
        </p:nvSpPr>
        <p:spPr bwMode="auto">
          <a:xfrm>
            <a:off x="2133600" y="261382"/>
            <a:ext cx="4876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defRPr/>
            </a:pPr>
            <a:r>
              <a:rPr lang="en-US" sz="1500" dirty="0" smtClean="0">
                <a:solidFill>
                  <a:schemeClr val="tx1"/>
                </a:solidFill>
                <a:effectLst/>
                <a:latin typeface="Franklin Gothic Medium" pitchFamily="34" charset="0"/>
              </a:rPr>
              <a:t>U.S.</a:t>
            </a:r>
            <a:r>
              <a:rPr lang="en-US" sz="1500" baseline="0" dirty="0" smtClean="0">
                <a:solidFill>
                  <a:schemeClr val="tx1"/>
                </a:solidFill>
                <a:effectLst/>
                <a:latin typeface="Franklin Gothic Medium" pitchFamily="34" charset="0"/>
              </a:rPr>
              <a:t> Centers for Disease Control and Prevention</a:t>
            </a:r>
            <a:endParaRPr lang="en-US" sz="1500" dirty="0" smtClean="0">
              <a:solidFill>
                <a:schemeClr val="tx1"/>
              </a:solidFill>
              <a:effectLst/>
              <a:latin typeface="Franklin Gothic Medium" pitchFamily="34" charset="0"/>
            </a:endParaRPr>
          </a:p>
          <a:p>
            <a:pPr algn="ctr" eaLnBrk="1" hangingPunct="1">
              <a:defRPr/>
            </a:pPr>
            <a:r>
              <a:rPr lang="en-US" sz="1500" dirty="0" smtClean="0">
                <a:solidFill>
                  <a:schemeClr val="tx1"/>
                </a:solidFill>
                <a:effectLst/>
                <a:latin typeface="Franklin Gothic Medium" pitchFamily="34" charset="0"/>
              </a:rPr>
              <a:t>National</a:t>
            </a:r>
            <a:r>
              <a:rPr lang="en-US" sz="1500" baseline="0" dirty="0" smtClean="0">
                <a:solidFill>
                  <a:schemeClr val="tx1"/>
                </a:solidFill>
                <a:effectLst/>
                <a:latin typeface="Franklin Gothic Medium" pitchFamily="34" charset="0"/>
              </a:rPr>
              <a:t> Center for Health Statistics</a:t>
            </a:r>
          </a:p>
          <a:p>
            <a:pPr algn="ctr" eaLnBrk="1" hangingPunct="1">
              <a:defRPr/>
            </a:pPr>
            <a:r>
              <a:rPr lang="en-US" sz="1500" baseline="0" dirty="0" smtClean="0">
                <a:solidFill>
                  <a:schemeClr val="tx1"/>
                </a:solidFill>
                <a:effectLst/>
                <a:latin typeface="Franklin Gothic Medium" pitchFamily="34" charset="0"/>
              </a:rPr>
              <a:t>International Statistics Program</a:t>
            </a:r>
            <a:endParaRPr lang="en-US" sz="1500" dirty="0" smtClean="0">
              <a:solidFill>
                <a:schemeClr val="tx1"/>
              </a:solidFill>
              <a:effectLst/>
              <a:latin typeface="Franklin Gothic Medium"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52400"/>
            <a:ext cx="1828803" cy="100279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r="46873"/>
          <a:stretch/>
        </p:blipFill>
        <p:spPr>
          <a:xfrm>
            <a:off x="7162800" y="189305"/>
            <a:ext cx="1600200" cy="953695"/>
          </a:xfrm>
          <a:prstGeom prst="rect">
            <a:avLst/>
          </a:prstGeom>
        </p:spPr>
      </p:pic>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b="27368"/>
          <a:stretch/>
        </p:blipFill>
        <p:spPr>
          <a:xfrm>
            <a:off x="846719" y="1447800"/>
            <a:ext cx="7492961" cy="4876799"/>
          </a:xfrm>
          <a:prstGeom prst="rect">
            <a:avLst/>
          </a:prstGeom>
        </p:spPr>
      </p:pic>
    </p:spTree>
    <p:extLst>
      <p:ext uri="{BB962C8B-B14F-4D97-AF65-F5344CB8AC3E}">
        <p14:creationId xmlns:p14="http://schemas.microsoft.com/office/powerpoint/2010/main" val="20870717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792433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28322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228600"/>
            <a:ext cx="21018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8600"/>
            <a:ext cx="61531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750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p:spPr>
        <p:txBody>
          <a:bodyPr/>
          <a:lstStyle/>
          <a:p>
            <a:pPr lvl="0"/>
            <a:r>
              <a:rPr lang="en-US" noProof="0" smtClean="0"/>
              <a:t>Click icon to add chart</a:t>
            </a:r>
          </a:p>
        </p:txBody>
      </p:sp>
    </p:spTree>
    <p:extLst>
      <p:ext uri="{BB962C8B-B14F-4D97-AF65-F5344CB8AC3E}">
        <p14:creationId xmlns:p14="http://schemas.microsoft.com/office/powerpoint/2010/main" val="10193402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07400" cy="4724400"/>
          </a:xfrm>
        </p:spPr>
        <p:txBody>
          <a:bodyPr/>
          <a:lstStyle/>
          <a:p>
            <a:pPr lvl="0"/>
            <a:r>
              <a:rPr lang="en-US" noProof="0" smtClean="0"/>
              <a:t>Click icon to add table</a:t>
            </a:r>
          </a:p>
        </p:txBody>
      </p:sp>
    </p:spTree>
    <p:extLst>
      <p:ext uri="{BB962C8B-B14F-4D97-AF65-F5344CB8AC3E}">
        <p14:creationId xmlns:p14="http://schemas.microsoft.com/office/powerpoint/2010/main" val="10002241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52400"/>
            <a:ext cx="1828803" cy="10027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spTree>
    <p:extLst>
      <p:ext uri="{BB962C8B-B14F-4D97-AF65-F5344CB8AC3E}">
        <p14:creationId xmlns:p14="http://schemas.microsoft.com/office/powerpoint/2010/main" val="13181755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spTree>
    <p:extLst>
      <p:ext uri="{BB962C8B-B14F-4D97-AF65-F5344CB8AC3E}">
        <p14:creationId xmlns:p14="http://schemas.microsoft.com/office/powerpoint/2010/main" val="3172266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25028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1295400"/>
            <a:ext cx="4127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1295400"/>
            <a:ext cx="4127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48645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66836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6204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7718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44048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027" name="Rectangle 3"/>
          <p:cNvSpPr>
            <a:spLocks noGrp="1" noChangeArrowheads="1"/>
          </p:cNvSpPr>
          <p:nvPr>
            <p:ph type="title"/>
          </p:nvPr>
        </p:nvSpPr>
        <p:spPr bwMode="auto">
          <a:xfrm>
            <a:off x="381000" y="228600"/>
            <a:ext cx="838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55600" y="1295400"/>
            <a:ext cx="8407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172200"/>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8"/>
          <p:cNvSpPr txBox="1">
            <a:spLocks noChangeArrowheads="1"/>
          </p:cNvSpPr>
          <p:nvPr/>
        </p:nvSpPr>
        <p:spPr bwMode="auto">
          <a:xfrm>
            <a:off x="3208338" y="6254750"/>
            <a:ext cx="1058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defRPr/>
            </a:pPr>
            <a:endParaRPr lang="en-US" sz="1600" smtClean="0">
              <a:solidFill>
                <a:schemeClr val="bg1"/>
              </a:solidFill>
              <a:effectLst/>
              <a:latin typeface="Franklin Gothic Medium Cond" pitchFamily="34" charset="0"/>
            </a:endParaRPr>
          </a:p>
        </p:txBody>
      </p:sp>
      <p:sp>
        <p:nvSpPr>
          <p:cNvPr id="1031" name="Text Box 10"/>
          <p:cNvSpPr txBox="1">
            <a:spLocks noChangeArrowheads="1"/>
          </p:cNvSpPr>
          <p:nvPr/>
        </p:nvSpPr>
        <p:spPr bwMode="auto">
          <a:xfrm>
            <a:off x="8763000" y="5791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defRPr/>
            </a:pPr>
            <a:fld id="{C2A79B30-D19F-440A-9E05-80E974939A8D}" type="slidenum">
              <a:rPr lang="en-US" sz="1400" smtClean="0">
                <a:effectLst/>
                <a:latin typeface="Franklin Gothic Medium Cond" pitchFamily="34" charset="0"/>
              </a:rPr>
              <a:pPr algn="ctr" eaLnBrk="1" hangingPunct="1">
                <a:spcBef>
                  <a:spcPct val="50000"/>
                </a:spcBef>
                <a:defRPr/>
              </a:pPr>
              <a:t>‹#›</a:t>
            </a:fld>
            <a:endParaRPr lang="en-US" sz="1400" smtClean="0">
              <a:effectLst/>
              <a:latin typeface="Franklin Gothic Medium Cond" pitchFamily="34" charset="0"/>
            </a:endParaRPr>
          </a:p>
        </p:txBody>
      </p:sp>
      <p:sp>
        <p:nvSpPr>
          <p:cNvPr id="1034" name="Text Box 17"/>
          <p:cNvSpPr txBox="1">
            <a:spLocks noChangeArrowheads="1"/>
          </p:cNvSpPr>
          <p:nvPr/>
        </p:nvSpPr>
        <p:spPr bwMode="auto">
          <a:xfrm>
            <a:off x="304800" y="6330434"/>
            <a:ext cx="419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defRPr/>
            </a:pPr>
            <a:r>
              <a:rPr lang="en-US" sz="1800" dirty="0" smtClean="0">
                <a:solidFill>
                  <a:schemeClr val="bg1"/>
                </a:solidFill>
                <a:effectLst/>
                <a:latin typeface="Franklin Gothic Medium" pitchFamily="34" charset="0"/>
              </a:rPr>
              <a:t>Assessing Vital Statistics</a:t>
            </a:r>
          </a:p>
        </p:txBody>
      </p:sp>
      <p:sp>
        <p:nvSpPr>
          <p:cNvPr id="132114" name="Rectangle 18"/>
          <p:cNvSpPr>
            <a:spLocks noChangeArrowheads="1"/>
          </p:cNvSpPr>
          <p:nvPr/>
        </p:nvSpPr>
        <p:spPr bwMode="auto">
          <a:xfrm>
            <a:off x="0" y="6172200"/>
            <a:ext cx="45720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a:p>
        </p:txBody>
      </p:sp>
      <p:sp>
        <p:nvSpPr>
          <p:cNvPr id="12" name="Rectangle 18"/>
          <p:cNvSpPr>
            <a:spLocks noChangeArrowheads="1"/>
          </p:cNvSpPr>
          <p:nvPr/>
        </p:nvSpPr>
        <p:spPr bwMode="auto">
          <a:xfrm>
            <a:off x="4572000" y="6172200"/>
            <a:ext cx="45720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ransition/>
  <p:txStyles>
    <p:titleStyle>
      <a:lvl1pPr algn="r" rtl="0" eaLnBrk="1" fontAlgn="base" hangingPunct="1">
        <a:lnSpc>
          <a:spcPts val="3800"/>
        </a:lnSpc>
        <a:spcBef>
          <a:spcPct val="0"/>
        </a:spcBef>
        <a:spcAft>
          <a:spcPct val="0"/>
        </a:spcAft>
        <a:defRPr sz="3600">
          <a:solidFill>
            <a:srgbClr val="336799"/>
          </a:solidFill>
          <a:latin typeface="Franklin Gothic Medium" pitchFamily="34" charset="0"/>
          <a:ea typeface="+mj-ea"/>
          <a:cs typeface="+mj-cs"/>
        </a:defRPr>
      </a:lvl1pPr>
      <a:lvl2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2pPr>
      <a:lvl3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3pPr>
      <a:lvl4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4pPr>
      <a:lvl5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5pPr>
      <a:lvl6pPr marL="4572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6pPr>
      <a:lvl7pPr marL="9144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7pPr>
      <a:lvl8pPr marL="13716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8pPr>
      <a:lvl9pPr marL="18288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9pPr>
    </p:titleStyle>
    <p:bodyStyle>
      <a:lvl1pPr marL="287338" indent="-287338" algn="l" rtl="0" eaLnBrk="1" fontAlgn="base" hangingPunct="1">
        <a:spcBef>
          <a:spcPct val="20000"/>
        </a:spcBef>
        <a:spcAft>
          <a:spcPct val="0"/>
        </a:spcAft>
        <a:buClr>
          <a:srgbClr val="CC00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400">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healthstat@who.in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uq.edu.au/hishub/wp13"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7.em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www.uq.edu.au/hishub/wp13" TargetMode="External"/><Relationship Id="rId5" Type="http://schemas.openxmlformats.org/officeDocument/2006/relationships/hyperlink" Target="mailto:healthstat@who.int" TargetMode="Externa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5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5.xml"/><Relationship Id="rId1" Type="http://schemas.openxmlformats.org/officeDocument/2006/relationships/slideLayout" Target="../slideLayouts/slideLayout8.xml"/><Relationship Id="rId5" Type="http://schemas.openxmlformats.org/officeDocument/2006/relationships/image" Target="../media/image37.emf"/><Relationship Id="rId4" Type="http://schemas.openxmlformats.org/officeDocument/2006/relationships/image" Target="../media/image36.emf"/></Relationships>
</file>

<file path=ppt/slides/_rels/slide5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6.xml"/><Relationship Id="rId1" Type="http://schemas.openxmlformats.org/officeDocument/2006/relationships/slideLayout" Target="../slideLayouts/slideLayout8.xml"/><Relationship Id="rId5" Type="http://schemas.openxmlformats.org/officeDocument/2006/relationships/image" Target="../media/image37.emf"/><Relationship Id="rId4" Type="http://schemas.openxmlformats.org/officeDocument/2006/relationships/image" Target="../media/image36.emf"/></Relationships>
</file>

<file path=ppt/slides/_rels/slide5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emf"/></Relationships>
</file>

<file path=ppt/slides/_rels/slide5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7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2.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1.xml"/><Relationship Id="rId1" Type="http://schemas.openxmlformats.org/officeDocument/2006/relationships/slideLayout" Target="../slideLayouts/slideLayout8.xml"/><Relationship Id="rId4" Type="http://schemas.openxmlformats.org/officeDocument/2006/relationships/chart" Target="../charts/chart10.xml"/></Relationships>
</file>

<file path=ppt/slides/_rels/slide8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2.xml"/><Relationship Id="rId1" Type="http://schemas.openxmlformats.org/officeDocument/2006/relationships/slideLayout" Target="../slideLayouts/slideLayout8.xml"/><Relationship Id="rId4" Type="http://schemas.openxmlformats.org/officeDocument/2006/relationships/chart" Target="../charts/char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667000"/>
            <a:ext cx="9067800" cy="2136775"/>
          </a:xfrm>
        </p:spPr>
        <p:txBody>
          <a:bodyPr>
            <a:normAutofit/>
          </a:bodyPr>
          <a:lstStyle/>
          <a:p>
            <a:pPr lvl="0"/>
            <a:r>
              <a:rPr lang="en-US" sz="4400" b="1" dirty="0" smtClean="0"/>
              <a:t>Assessing Vital Statistics</a:t>
            </a:r>
            <a:r>
              <a:rPr lang="en-US" dirty="0" smtClean="0"/>
              <a:t/>
            </a:r>
            <a:br>
              <a:rPr lang="en-US" dirty="0" smtClean="0"/>
            </a:br>
            <a:r>
              <a:rPr lang="en-US" dirty="0" smtClean="0"/>
              <a:t/>
            </a:r>
            <a:br>
              <a:rPr lang="en-US" dirty="0" smtClean="0"/>
            </a:br>
            <a:endParaRPr lang="en-US" dirty="0"/>
          </a:p>
        </p:txBody>
      </p:sp>
      <p:sp>
        <p:nvSpPr>
          <p:cNvPr id="3" name="TextBox 1"/>
          <p:cNvSpPr txBox="1"/>
          <p:nvPr/>
        </p:nvSpPr>
        <p:spPr>
          <a:xfrm>
            <a:off x="381000" y="6248400"/>
            <a:ext cx="81534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0000"/>
                </a:solidFill>
              </a:rPr>
              <a:t>These materials have been developed by the National Center for Health Statistics, International Statistics Program, Hyattsville, Md., as part of the CDC Global Program for Civil Registration and Vital Statistics Improvement.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Completeness / Coverage</a:t>
            </a:r>
          </a:p>
        </p:txBody>
      </p:sp>
      <p:sp>
        <p:nvSpPr>
          <p:cNvPr id="3" name="Content Placeholder 2"/>
          <p:cNvSpPr>
            <a:spLocks noGrp="1"/>
          </p:cNvSpPr>
          <p:nvPr>
            <p:ph idx="1"/>
          </p:nvPr>
        </p:nvSpPr>
        <p:spPr>
          <a:xfrm>
            <a:off x="228600" y="1295400"/>
            <a:ext cx="8915400" cy="4449763"/>
          </a:xfrm>
        </p:spPr>
        <p:txBody>
          <a:bodyPr/>
          <a:lstStyle/>
          <a:p>
            <a:pPr>
              <a:spcBef>
                <a:spcPts val="1200"/>
              </a:spcBef>
            </a:pPr>
            <a:r>
              <a:rPr lang="en-US" b="1" dirty="0"/>
              <a:t>Coverage errors in </a:t>
            </a:r>
            <a:r>
              <a:rPr lang="en-US" b="1" i="1" dirty="0">
                <a:solidFill>
                  <a:srgbClr val="C00000"/>
                </a:solidFill>
              </a:rPr>
              <a:t>civil reg. systems </a:t>
            </a:r>
            <a:r>
              <a:rPr lang="en-US" b="1" dirty="0"/>
              <a:t>(cont’d): </a:t>
            </a:r>
          </a:p>
          <a:p>
            <a:pPr marL="0" indent="0">
              <a:lnSpc>
                <a:spcPct val="150000"/>
              </a:lnSpc>
              <a:buNone/>
            </a:pPr>
            <a:r>
              <a:rPr lang="en-US" sz="2400" b="1" dirty="0" smtClean="0"/>
              <a:t>Checking entries against </a:t>
            </a:r>
            <a:r>
              <a:rPr lang="en-US" sz="2400" b="1" dirty="0" smtClean="0">
                <a:solidFill>
                  <a:srgbClr val="C00000"/>
                </a:solidFill>
              </a:rPr>
              <a:t>independent sources</a:t>
            </a:r>
          </a:p>
          <a:p>
            <a:pPr marL="342900" lvl="1" indent="-228600">
              <a:lnSpc>
                <a:spcPct val="150000"/>
              </a:lnSpc>
            </a:pPr>
            <a:r>
              <a:rPr lang="en-US" b="1" dirty="0" smtClean="0"/>
              <a:t>Using death register to verify birth registration</a:t>
            </a:r>
          </a:p>
          <a:p>
            <a:pPr marL="342900" lvl="1" indent="-228600">
              <a:lnSpc>
                <a:spcPct val="150000"/>
              </a:lnSpc>
            </a:pPr>
            <a:r>
              <a:rPr lang="en-US" b="1" dirty="0" smtClean="0"/>
              <a:t>Administrative &amp; social records</a:t>
            </a:r>
          </a:p>
          <a:p>
            <a:pPr marL="342900" lvl="1" indent="-228600">
              <a:lnSpc>
                <a:spcPct val="150000"/>
              </a:lnSpc>
            </a:pPr>
            <a:r>
              <a:rPr lang="en-US" b="1" dirty="0" smtClean="0"/>
              <a:t>Matching to census &amp; </a:t>
            </a:r>
          </a:p>
          <a:p>
            <a:pPr marL="114300" lvl="1" indent="0">
              <a:lnSpc>
                <a:spcPct val="150000"/>
              </a:lnSpc>
              <a:buNone/>
            </a:pPr>
            <a:r>
              <a:rPr lang="en-US" b="1" dirty="0"/>
              <a:t>	</a:t>
            </a:r>
            <a:r>
              <a:rPr lang="en-US" b="1" dirty="0" smtClean="0"/>
              <a:t>survey records</a:t>
            </a:r>
          </a:p>
          <a:p>
            <a:pPr marL="342900" lvl="1" indent="-228600">
              <a:lnSpc>
                <a:spcPct val="150000"/>
              </a:lnSpc>
            </a:pPr>
            <a:r>
              <a:rPr lang="en-US" b="1" dirty="0" smtClean="0"/>
              <a:t>Dual record system</a:t>
            </a:r>
            <a:endParaRPr lang="en-US" b="1" dirty="0"/>
          </a:p>
        </p:txBody>
      </p:sp>
      <p:pic>
        <p:nvPicPr>
          <p:cNvPr id="6146" name="Picture 2" descr="Picture of women holding their babies and a medical worker who is registering those bab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81401"/>
            <a:ext cx="4210759" cy="2772430"/>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24400" y="6334780"/>
            <a:ext cx="4252089" cy="523220"/>
          </a:xfrm>
          <a:prstGeom prst="rect">
            <a:avLst/>
          </a:prstGeom>
          <a:noFill/>
        </p:spPr>
        <p:txBody>
          <a:bodyPr wrap="square" rtlCol="0">
            <a:spAutoFit/>
          </a:bodyPr>
          <a:lstStyle/>
          <a:p>
            <a:r>
              <a:rPr lang="en-US" sz="1400" dirty="0" err="1"/>
              <a:t>Panos</a:t>
            </a:r>
            <a:r>
              <a:rPr lang="en-US" sz="1400" dirty="0"/>
              <a:t>/</a:t>
            </a:r>
            <a:r>
              <a:rPr lang="en-US" sz="1400" dirty="0" err="1"/>
              <a:t>Heldur</a:t>
            </a:r>
            <a:r>
              <a:rPr lang="en-US" sz="1400" dirty="0"/>
              <a:t> </a:t>
            </a:r>
            <a:r>
              <a:rPr lang="en-US" sz="1400" dirty="0" err="1"/>
              <a:t>Netocny</a:t>
            </a:r>
            <a:r>
              <a:rPr lang="en-US" sz="1400" dirty="0"/>
              <a:t>. </a:t>
            </a:r>
            <a:r>
              <a:rPr lang="en-US" sz="1400" dirty="0" smtClean="0"/>
              <a:t>Medical </a:t>
            </a:r>
            <a:r>
              <a:rPr lang="en-US" sz="1400" dirty="0"/>
              <a:t>workers register women and </a:t>
            </a:r>
            <a:r>
              <a:rPr lang="en-US" sz="1400" dirty="0" smtClean="0"/>
              <a:t>babies.</a:t>
            </a:r>
            <a:endParaRPr lang="en-US" sz="1400" dirty="0"/>
          </a:p>
        </p:txBody>
      </p:sp>
      <p:sp>
        <p:nvSpPr>
          <p:cNvPr id="5" name="TextBox 4"/>
          <p:cNvSpPr txBox="1"/>
          <p:nvPr/>
        </p:nvSpPr>
        <p:spPr>
          <a:xfrm>
            <a:off x="317500" y="5792688"/>
            <a:ext cx="3962400" cy="307777"/>
          </a:xfrm>
          <a:prstGeom prst="rect">
            <a:avLst/>
          </a:prstGeom>
          <a:noFill/>
        </p:spPr>
        <p:txBody>
          <a:bodyPr wrap="square" rtlCol="0">
            <a:spAutoFit/>
          </a:bodyPr>
          <a:lstStyle/>
          <a:p>
            <a:r>
              <a:rPr lang="en-US" sz="1400" dirty="0"/>
              <a:t>SOURCES: NCHS, Unit 18</a:t>
            </a:r>
            <a:r>
              <a:rPr lang="en-US" sz="1400" dirty="0" smtClean="0"/>
              <a:t>.</a:t>
            </a:r>
            <a:endParaRPr lang="en-US" sz="14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Completeness / Coverage</a:t>
            </a:r>
          </a:p>
        </p:txBody>
      </p:sp>
      <p:sp>
        <p:nvSpPr>
          <p:cNvPr id="3" name="Content Placeholder 2"/>
          <p:cNvSpPr>
            <a:spLocks noGrp="1"/>
          </p:cNvSpPr>
          <p:nvPr>
            <p:ph idx="1"/>
          </p:nvPr>
        </p:nvSpPr>
        <p:spPr>
          <a:xfrm>
            <a:off x="152400" y="1295400"/>
            <a:ext cx="8839200" cy="5562600"/>
          </a:xfrm>
        </p:spPr>
        <p:txBody>
          <a:bodyPr>
            <a:normAutofit fontScale="92500"/>
          </a:bodyPr>
          <a:lstStyle/>
          <a:p>
            <a:pPr marL="0" indent="0">
              <a:buNone/>
            </a:pPr>
            <a:r>
              <a:rPr lang="en-US" b="1" dirty="0" smtClean="0"/>
              <a:t>“Dual record system”</a:t>
            </a:r>
          </a:p>
          <a:p>
            <a:pPr lvl="1"/>
            <a:r>
              <a:rPr lang="en-US" sz="2600" b="1" dirty="0" smtClean="0"/>
              <a:t>Retrospective survey of vital events </a:t>
            </a:r>
            <a:r>
              <a:rPr lang="en-US" b="1" dirty="0" smtClean="0"/>
              <a:t>(quarterly/annually)</a:t>
            </a:r>
          </a:p>
          <a:p>
            <a:pPr lvl="1"/>
            <a:r>
              <a:rPr lang="en-US" sz="2600" b="1" dirty="0" smtClean="0"/>
              <a:t>Census enumeration</a:t>
            </a:r>
          </a:p>
          <a:p>
            <a:pPr lvl="1"/>
            <a:endParaRPr lang="en-US" sz="900" b="1" dirty="0" smtClean="0"/>
          </a:p>
          <a:p>
            <a:r>
              <a:rPr lang="en-US" b="1" dirty="0" smtClean="0"/>
              <a:t>Classify matched events:</a:t>
            </a:r>
          </a:p>
          <a:p>
            <a:pPr marL="971550" lvl="1" indent="-514350">
              <a:spcBef>
                <a:spcPts val="1200"/>
              </a:spcBef>
              <a:buFont typeface="+mj-lt"/>
              <a:buAutoNum type="arabicParenR"/>
            </a:pPr>
            <a:r>
              <a:rPr lang="en-US" sz="2600" b="1" dirty="0" smtClean="0"/>
              <a:t>Events recorded in both register and other system</a:t>
            </a:r>
          </a:p>
          <a:p>
            <a:pPr marL="971550" lvl="1" indent="-514350">
              <a:spcBef>
                <a:spcPts val="1200"/>
              </a:spcBef>
              <a:buFont typeface="+mj-lt"/>
              <a:buAutoNum type="arabicParenR"/>
            </a:pPr>
            <a:r>
              <a:rPr lang="en-US" sz="2600" b="1" dirty="0" smtClean="0"/>
              <a:t>Events recorded in register but not other system</a:t>
            </a:r>
          </a:p>
          <a:p>
            <a:pPr marL="971550" lvl="1" indent="-514350">
              <a:spcBef>
                <a:spcPts val="1200"/>
              </a:spcBef>
              <a:buFont typeface="+mj-lt"/>
              <a:buAutoNum type="arabicParenR"/>
            </a:pPr>
            <a:r>
              <a:rPr lang="en-US" sz="2600" b="1" dirty="0" smtClean="0"/>
              <a:t>Events reported in other system but not register</a:t>
            </a:r>
          </a:p>
          <a:p>
            <a:pPr marL="971550" lvl="1" indent="-514350">
              <a:spcBef>
                <a:spcPts val="1200"/>
              </a:spcBef>
              <a:buFont typeface="+mj-lt"/>
              <a:buAutoNum type="arabicParenR"/>
            </a:pPr>
            <a:r>
              <a:rPr lang="en-US" sz="2600" b="1" dirty="0" smtClean="0"/>
              <a:t>Estimate unknown number of events omitted from both systems*</a:t>
            </a:r>
            <a:endParaRPr lang="en-US" sz="1700" dirty="0" smtClean="0"/>
          </a:p>
          <a:p>
            <a:pPr marL="0" indent="1588">
              <a:buNone/>
            </a:pPr>
            <a:r>
              <a:rPr lang="en-US" sz="1500" dirty="0" smtClean="0"/>
              <a:t>* Chandra </a:t>
            </a:r>
            <a:r>
              <a:rPr lang="en-US" sz="1500" dirty="0" err="1" smtClean="0"/>
              <a:t>Sekar</a:t>
            </a:r>
            <a:r>
              <a:rPr lang="en-US" sz="1500" dirty="0" smtClean="0"/>
              <a:t>, C. and Deming, W. Edwards. “On a Method of Estimating Birth and Death Rates and the Extent of Registration.” </a:t>
            </a:r>
            <a:r>
              <a:rPr lang="en-US" sz="1500" u="sng" dirty="0" smtClean="0"/>
              <a:t>Journal of the American Statistical Association.</a:t>
            </a:r>
            <a:r>
              <a:rPr lang="en-US" sz="1500" dirty="0" smtClean="0"/>
              <a:t> 44(245):101-115, March, 1949.</a:t>
            </a:r>
          </a:p>
        </p:txBody>
      </p:sp>
      <p:sp>
        <p:nvSpPr>
          <p:cNvPr id="4" name="TextBox 3"/>
          <p:cNvSpPr txBox="1"/>
          <p:nvPr/>
        </p:nvSpPr>
        <p:spPr>
          <a:xfrm>
            <a:off x="4660900" y="6340277"/>
            <a:ext cx="4114800" cy="307777"/>
          </a:xfrm>
          <a:prstGeom prst="rect">
            <a:avLst/>
          </a:prstGeom>
          <a:noFill/>
        </p:spPr>
        <p:txBody>
          <a:bodyPr wrap="square" rtlCol="0">
            <a:spAutoFit/>
          </a:bodyPr>
          <a:lstStyle/>
          <a:p>
            <a:r>
              <a:rPr lang="en-US" sz="1400" dirty="0"/>
              <a:t>SOURCES: NCHS, 18; PRVSS2, p 86-87, 93-44</a:t>
            </a:r>
            <a:r>
              <a:rPr lang="en-US" sz="1400" dirty="0" smtClean="0"/>
              <a:t>.</a:t>
            </a:r>
            <a:endParaRPr lang="en-US" sz="1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Completeness / Coverage</a:t>
            </a:r>
          </a:p>
        </p:txBody>
      </p:sp>
      <p:sp>
        <p:nvSpPr>
          <p:cNvPr id="3" name="Content Placeholder 2"/>
          <p:cNvSpPr>
            <a:spLocks noGrp="1"/>
          </p:cNvSpPr>
          <p:nvPr>
            <p:ph idx="1"/>
          </p:nvPr>
        </p:nvSpPr>
        <p:spPr>
          <a:xfrm>
            <a:off x="0" y="1600200"/>
            <a:ext cx="9144000" cy="5257800"/>
          </a:xfrm>
          <a:solidFill>
            <a:schemeClr val="bg1"/>
          </a:solidFill>
        </p:spPr>
        <p:txBody>
          <a:bodyPr>
            <a:normAutofit/>
          </a:bodyPr>
          <a:lstStyle/>
          <a:p>
            <a:r>
              <a:rPr lang="en-US" dirty="0" smtClean="0"/>
              <a:t>Example:  birth registration coverage</a:t>
            </a:r>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marL="0" indent="1588">
              <a:spcBef>
                <a:spcPts val="0"/>
              </a:spcBef>
              <a:buNone/>
            </a:pPr>
            <a:r>
              <a:rPr lang="en-US" sz="1400" dirty="0" smtClean="0"/>
              <a:t>SOURCES: Elis S. Marks, William Seltzer and Karol J. </a:t>
            </a:r>
            <a:r>
              <a:rPr lang="en-US" sz="1400" dirty="0" err="1" smtClean="0"/>
              <a:t>Krotki</a:t>
            </a:r>
            <a:r>
              <a:rPr lang="en-US" sz="1400" dirty="0" smtClean="0"/>
              <a:t>. </a:t>
            </a:r>
            <a:r>
              <a:rPr lang="en-US" sz="1400" u="sng" dirty="0" smtClean="0"/>
              <a:t>Population Growth Estimation: A Handbook of Vital Statistics Measurement</a:t>
            </a:r>
            <a:r>
              <a:rPr lang="en-US" sz="1400" dirty="0" smtClean="0"/>
              <a:t>. New York: The Population Control, 1974</a:t>
            </a:r>
            <a:r>
              <a:rPr lang="en-US" sz="1800" dirty="0" smtClean="0"/>
              <a:t>; </a:t>
            </a:r>
            <a:r>
              <a:rPr lang="en-US" sz="1400" dirty="0" smtClean="0"/>
              <a:t>NCHS 18.</a:t>
            </a:r>
          </a:p>
          <a:p>
            <a:pPr lvl="1"/>
            <a:endParaRPr lang="en-US" dirty="0" smtClean="0"/>
          </a:p>
        </p:txBody>
      </p:sp>
      <p:grpSp>
        <p:nvGrpSpPr>
          <p:cNvPr id="5" name="Group 4" descr="Diagram showing two overlapping circles to illustrate birth registration coverage by indicating that some births are registered in three months, some births are in the census enumeration, and some births are in both categories. "/>
          <p:cNvGrpSpPr/>
          <p:nvPr/>
        </p:nvGrpSpPr>
        <p:grpSpPr>
          <a:xfrm>
            <a:off x="1828800" y="2438400"/>
            <a:ext cx="4572000" cy="2514600"/>
            <a:chOff x="1828800" y="2438400"/>
            <a:chExt cx="4572000" cy="2514600"/>
          </a:xfrm>
        </p:grpSpPr>
        <p:sp>
          <p:nvSpPr>
            <p:cNvPr id="4" name="Oval 3"/>
            <p:cNvSpPr/>
            <p:nvPr/>
          </p:nvSpPr>
          <p:spPr>
            <a:xfrm>
              <a:off x="1828800" y="2438400"/>
              <a:ext cx="2743200" cy="2514600"/>
            </a:xfrm>
            <a:prstGeom prst="ellipse">
              <a:avLst/>
            </a:prstGeom>
            <a:solidFill>
              <a:srgbClr val="4B21FB">
                <a:alpha val="66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2000" b="1" dirty="0" smtClean="0">
                  <a:solidFill>
                    <a:schemeClr val="tx2"/>
                  </a:solidFill>
                </a:rPr>
                <a:t>Births </a:t>
              </a:r>
            </a:p>
            <a:p>
              <a:r>
                <a:rPr lang="en-US" sz="2000" b="1" dirty="0" smtClean="0">
                  <a:solidFill>
                    <a:schemeClr val="tx2"/>
                  </a:solidFill>
                </a:rPr>
                <a:t>registered</a:t>
              </a:r>
            </a:p>
            <a:p>
              <a:r>
                <a:rPr lang="en-US" sz="2000" b="1" dirty="0" smtClean="0">
                  <a:solidFill>
                    <a:schemeClr val="tx2"/>
                  </a:solidFill>
                </a:rPr>
                <a:t>during 3 </a:t>
              </a:r>
            </a:p>
            <a:p>
              <a:r>
                <a:rPr lang="en-US" sz="2000" b="1" dirty="0" smtClean="0">
                  <a:solidFill>
                    <a:schemeClr val="tx2"/>
                  </a:solidFill>
                </a:rPr>
                <a:t>month </a:t>
              </a:r>
            </a:p>
            <a:p>
              <a:r>
                <a:rPr lang="en-US" sz="2000" b="1" dirty="0" smtClean="0">
                  <a:solidFill>
                    <a:schemeClr val="tx2"/>
                  </a:solidFill>
                </a:rPr>
                <a:t>period</a:t>
              </a:r>
              <a:endParaRPr lang="en-US" sz="2000" b="1" dirty="0">
                <a:solidFill>
                  <a:schemeClr val="tx2"/>
                </a:solidFill>
              </a:endParaRPr>
            </a:p>
          </p:txBody>
        </p:sp>
        <p:sp>
          <p:nvSpPr>
            <p:cNvPr id="7" name="Oval 6"/>
            <p:cNvSpPr/>
            <p:nvPr/>
          </p:nvSpPr>
          <p:spPr>
            <a:xfrm>
              <a:off x="3657600" y="2438400"/>
              <a:ext cx="2743200" cy="2514600"/>
            </a:xfrm>
            <a:prstGeom prst="ellipse">
              <a:avLst/>
            </a:prstGeom>
            <a:solidFill>
              <a:srgbClr val="FFFF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342900" algn="r"/>
              <a:r>
                <a:rPr lang="en-US" sz="2000" b="1" dirty="0" smtClean="0">
                  <a:solidFill>
                    <a:schemeClr val="tx2">
                      <a:lumMod val="60000"/>
                      <a:lumOff val="40000"/>
                    </a:schemeClr>
                  </a:solidFill>
                </a:rPr>
                <a:t> </a:t>
              </a:r>
              <a:r>
                <a:rPr lang="en-US" sz="2000" b="1" dirty="0" smtClean="0">
                  <a:solidFill>
                    <a:schemeClr val="tx2"/>
                  </a:solidFill>
                </a:rPr>
                <a:t>Census  enumeration</a:t>
              </a:r>
            </a:p>
            <a:p>
              <a:pPr marL="114300" indent="342900" algn="r"/>
              <a:r>
                <a:rPr lang="en-US" sz="2000" b="1" dirty="0" smtClean="0">
                  <a:solidFill>
                    <a:schemeClr val="tx2"/>
                  </a:solidFill>
                </a:rPr>
                <a:t>of infants</a:t>
              </a:r>
              <a:endParaRPr lang="en-US" sz="2000" b="1" dirty="0">
                <a:solidFill>
                  <a:schemeClr val="tx2"/>
                </a:solidFill>
              </a:endParaRPr>
            </a:p>
          </p:txBody>
        </p:sp>
      </p:grpSp>
      <p:sp>
        <p:nvSpPr>
          <p:cNvPr id="8" name="Rectangle 7"/>
          <p:cNvSpPr/>
          <p:nvPr/>
        </p:nvSpPr>
        <p:spPr>
          <a:xfrm>
            <a:off x="533400" y="2209800"/>
            <a:ext cx="8153400" cy="373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2189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Completeness </a:t>
            </a:r>
            <a:r>
              <a:rPr lang="en-US" dirty="0"/>
              <a:t>/ Coverage</a:t>
            </a:r>
          </a:p>
        </p:txBody>
      </p:sp>
      <p:sp>
        <p:nvSpPr>
          <p:cNvPr id="3" name="Content Placeholder 2"/>
          <p:cNvSpPr>
            <a:spLocks noGrp="1"/>
          </p:cNvSpPr>
          <p:nvPr>
            <p:ph idx="1"/>
          </p:nvPr>
        </p:nvSpPr>
        <p:spPr>
          <a:xfrm>
            <a:off x="0" y="1600200"/>
            <a:ext cx="9144000" cy="5257800"/>
          </a:xfrm>
          <a:solidFill>
            <a:schemeClr val="bg1"/>
          </a:solidFill>
        </p:spPr>
        <p:txBody>
          <a:bodyPr>
            <a:normAutofit/>
          </a:bodyPr>
          <a:lstStyle/>
          <a:p>
            <a:r>
              <a:rPr lang="en-US" dirty="0" smtClean="0"/>
              <a:t>Example:  birth registration coverage</a:t>
            </a:r>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marL="0" indent="1588">
              <a:spcBef>
                <a:spcPts val="0"/>
              </a:spcBef>
              <a:buNone/>
            </a:pPr>
            <a:r>
              <a:rPr lang="en-US" sz="1400" dirty="0" smtClean="0"/>
              <a:t>SOURCES: Elis S. Marks, William Seltzer and Karol J. </a:t>
            </a:r>
            <a:r>
              <a:rPr lang="en-US" sz="1400" dirty="0" err="1" smtClean="0"/>
              <a:t>Krotki</a:t>
            </a:r>
            <a:r>
              <a:rPr lang="en-US" sz="1400" dirty="0" smtClean="0"/>
              <a:t>. </a:t>
            </a:r>
            <a:r>
              <a:rPr lang="en-US" sz="1400" u="sng" dirty="0" smtClean="0"/>
              <a:t>Population Growth Estimation: A Handbook of Vital Statistics Measurement</a:t>
            </a:r>
            <a:r>
              <a:rPr lang="en-US" sz="1400" dirty="0" smtClean="0"/>
              <a:t>. New York: The Population Control, 1974</a:t>
            </a:r>
            <a:r>
              <a:rPr lang="en-US" sz="1800" dirty="0" smtClean="0"/>
              <a:t>; </a:t>
            </a:r>
            <a:r>
              <a:rPr lang="en-US" sz="1400" dirty="0" smtClean="0"/>
              <a:t>NCHS, 18.</a:t>
            </a:r>
            <a:endParaRPr lang="en-US" sz="1800" dirty="0" smtClean="0"/>
          </a:p>
          <a:p>
            <a:pPr lvl="1"/>
            <a:endParaRPr lang="en-US" dirty="0" smtClean="0"/>
          </a:p>
        </p:txBody>
      </p:sp>
      <p:sp>
        <p:nvSpPr>
          <p:cNvPr id="8" name="Rectangle 7"/>
          <p:cNvSpPr/>
          <p:nvPr/>
        </p:nvSpPr>
        <p:spPr>
          <a:xfrm>
            <a:off x="533400" y="2209800"/>
            <a:ext cx="8153400" cy="373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Same diagram of two overlapping circles indicating portion of births recorded in both the register and the census. "/>
          <p:cNvGrpSpPr/>
          <p:nvPr/>
        </p:nvGrpSpPr>
        <p:grpSpPr>
          <a:xfrm>
            <a:off x="1828800" y="2438400"/>
            <a:ext cx="4572000" cy="3454063"/>
            <a:chOff x="1828800" y="2438400"/>
            <a:chExt cx="4572000" cy="3454063"/>
          </a:xfrm>
        </p:grpSpPr>
        <p:sp>
          <p:nvSpPr>
            <p:cNvPr id="4" name="Oval 3"/>
            <p:cNvSpPr/>
            <p:nvPr/>
          </p:nvSpPr>
          <p:spPr>
            <a:xfrm>
              <a:off x="1828800" y="2438400"/>
              <a:ext cx="2743200" cy="2514600"/>
            </a:xfrm>
            <a:prstGeom prst="ellipse">
              <a:avLst/>
            </a:prstGeom>
            <a:solidFill>
              <a:srgbClr val="4B21FB">
                <a:alpha val="66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2000" b="1" dirty="0" smtClean="0">
                  <a:solidFill>
                    <a:schemeClr val="tx2"/>
                  </a:solidFill>
                </a:rPr>
                <a:t>Births </a:t>
              </a:r>
            </a:p>
            <a:p>
              <a:r>
                <a:rPr lang="en-US" sz="2000" b="1" dirty="0" smtClean="0">
                  <a:solidFill>
                    <a:schemeClr val="tx2"/>
                  </a:solidFill>
                </a:rPr>
                <a:t>registered</a:t>
              </a:r>
            </a:p>
            <a:p>
              <a:r>
                <a:rPr lang="en-US" sz="2000" b="1" dirty="0" smtClean="0">
                  <a:solidFill>
                    <a:schemeClr val="tx2"/>
                  </a:solidFill>
                </a:rPr>
                <a:t>during 3 </a:t>
              </a:r>
            </a:p>
            <a:p>
              <a:r>
                <a:rPr lang="en-US" sz="2000" b="1" dirty="0" smtClean="0">
                  <a:solidFill>
                    <a:schemeClr val="tx2"/>
                  </a:solidFill>
                </a:rPr>
                <a:t>month </a:t>
              </a:r>
            </a:p>
            <a:p>
              <a:r>
                <a:rPr lang="en-US" sz="2000" b="1" dirty="0" smtClean="0">
                  <a:solidFill>
                    <a:schemeClr val="tx2"/>
                  </a:solidFill>
                </a:rPr>
                <a:t>period</a:t>
              </a:r>
              <a:endParaRPr lang="en-US" sz="2000" b="1" dirty="0">
                <a:solidFill>
                  <a:schemeClr val="tx2"/>
                </a:solidFill>
              </a:endParaRPr>
            </a:p>
          </p:txBody>
        </p:sp>
        <p:sp>
          <p:nvSpPr>
            <p:cNvPr id="7" name="Oval 6"/>
            <p:cNvSpPr/>
            <p:nvPr/>
          </p:nvSpPr>
          <p:spPr>
            <a:xfrm>
              <a:off x="3657600" y="2438400"/>
              <a:ext cx="2743200" cy="2514600"/>
            </a:xfrm>
            <a:prstGeom prst="ellipse">
              <a:avLst/>
            </a:prstGeom>
            <a:solidFill>
              <a:srgbClr val="FFFF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342900" algn="r"/>
              <a:r>
                <a:rPr lang="en-US" sz="2000" b="1" dirty="0" smtClean="0">
                  <a:solidFill>
                    <a:schemeClr val="tx2">
                      <a:lumMod val="60000"/>
                      <a:lumOff val="40000"/>
                    </a:schemeClr>
                  </a:solidFill>
                </a:rPr>
                <a:t> </a:t>
              </a:r>
              <a:r>
                <a:rPr lang="en-US" sz="2000" b="1" dirty="0" smtClean="0">
                  <a:solidFill>
                    <a:schemeClr val="tx2"/>
                  </a:solidFill>
                </a:rPr>
                <a:t>Census  enumeration</a:t>
              </a:r>
            </a:p>
            <a:p>
              <a:pPr marL="114300" indent="342900" algn="r"/>
              <a:r>
                <a:rPr lang="en-US" sz="2000" b="1" dirty="0" smtClean="0">
                  <a:solidFill>
                    <a:schemeClr val="tx2"/>
                  </a:solidFill>
                </a:rPr>
                <a:t>of infants</a:t>
              </a:r>
              <a:endParaRPr lang="en-US" sz="2000" b="1" dirty="0">
                <a:solidFill>
                  <a:schemeClr val="tx2"/>
                </a:solidFill>
              </a:endParaRPr>
            </a:p>
          </p:txBody>
        </p:sp>
        <p:sp>
          <p:nvSpPr>
            <p:cNvPr id="10" name="TextBox 9"/>
            <p:cNvSpPr txBox="1"/>
            <p:nvPr/>
          </p:nvSpPr>
          <p:spPr>
            <a:xfrm>
              <a:off x="3505200" y="4876800"/>
              <a:ext cx="1524000" cy="1015663"/>
            </a:xfrm>
            <a:prstGeom prst="rect">
              <a:avLst/>
            </a:prstGeom>
            <a:noFill/>
          </p:spPr>
          <p:txBody>
            <a:bodyPr wrap="square" rtlCol="0">
              <a:spAutoFit/>
            </a:bodyPr>
            <a:lstStyle/>
            <a:p>
              <a:pPr algn="ctr"/>
              <a:r>
                <a:rPr lang="en-US" sz="2000" b="1" dirty="0" smtClean="0"/>
                <a:t>Recorded in register &amp; census</a:t>
              </a:r>
              <a:endParaRPr lang="en-US" sz="2000" b="1" dirty="0"/>
            </a:p>
          </p:txBody>
        </p:sp>
      </p:grpSp>
      <p:cxnSp>
        <p:nvCxnSpPr>
          <p:cNvPr id="22" name="Straight Arrow Connector 21"/>
          <p:cNvCxnSpPr/>
          <p:nvPr/>
        </p:nvCxnSpPr>
        <p:spPr>
          <a:xfrm flipV="1">
            <a:off x="4114800" y="43434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4614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Completeness / Coverage</a:t>
            </a:r>
          </a:p>
        </p:txBody>
      </p:sp>
      <p:sp>
        <p:nvSpPr>
          <p:cNvPr id="3" name="Content Placeholder 2"/>
          <p:cNvSpPr>
            <a:spLocks noGrp="1"/>
          </p:cNvSpPr>
          <p:nvPr>
            <p:ph idx="1"/>
          </p:nvPr>
        </p:nvSpPr>
        <p:spPr>
          <a:xfrm>
            <a:off x="0" y="1600200"/>
            <a:ext cx="9144000" cy="5257800"/>
          </a:xfrm>
          <a:solidFill>
            <a:schemeClr val="bg1"/>
          </a:solidFill>
        </p:spPr>
        <p:txBody>
          <a:bodyPr>
            <a:normAutofit/>
          </a:bodyPr>
          <a:lstStyle/>
          <a:p>
            <a:r>
              <a:rPr lang="en-US" dirty="0" smtClean="0"/>
              <a:t>Example:  birth registration coverage</a:t>
            </a:r>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marL="0" indent="1588">
              <a:spcBef>
                <a:spcPts val="0"/>
              </a:spcBef>
              <a:buNone/>
            </a:pPr>
            <a:r>
              <a:rPr lang="en-US" sz="1400" dirty="0" smtClean="0"/>
              <a:t>SOURCES: Elis S. Marks, William Seltzer and Karol J. </a:t>
            </a:r>
            <a:r>
              <a:rPr lang="en-US" sz="1400" dirty="0" err="1" smtClean="0"/>
              <a:t>Krotki</a:t>
            </a:r>
            <a:r>
              <a:rPr lang="en-US" sz="1400" dirty="0" smtClean="0"/>
              <a:t>. </a:t>
            </a:r>
            <a:r>
              <a:rPr lang="en-US" sz="1400" u="sng" dirty="0" smtClean="0"/>
              <a:t>Population Growth Estimation: A Handbook of Vital Statistics Measurement</a:t>
            </a:r>
            <a:r>
              <a:rPr lang="en-US" sz="1400" dirty="0" smtClean="0"/>
              <a:t>. New York: The Population Control, 1974; NCHS 18</a:t>
            </a:r>
            <a:r>
              <a:rPr lang="en-US" sz="1800" dirty="0" smtClean="0"/>
              <a:t>.</a:t>
            </a:r>
          </a:p>
          <a:p>
            <a:pPr lvl="1"/>
            <a:endParaRPr lang="en-US" dirty="0" smtClean="0"/>
          </a:p>
        </p:txBody>
      </p:sp>
      <p:sp>
        <p:nvSpPr>
          <p:cNvPr id="8" name="Rectangle 7"/>
          <p:cNvSpPr/>
          <p:nvPr/>
        </p:nvSpPr>
        <p:spPr>
          <a:xfrm>
            <a:off x="533400" y="2209800"/>
            <a:ext cx="8153400" cy="373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Same diagram of two overlapping circles indicating the portion recorded only in the birth register. "/>
          <p:cNvGrpSpPr/>
          <p:nvPr/>
        </p:nvGrpSpPr>
        <p:grpSpPr>
          <a:xfrm>
            <a:off x="533400" y="2286000"/>
            <a:ext cx="5867400" cy="3606463"/>
            <a:chOff x="533400" y="2286000"/>
            <a:chExt cx="5867400" cy="3606463"/>
          </a:xfrm>
        </p:grpSpPr>
        <p:sp>
          <p:nvSpPr>
            <p:cNvPr id="4" name="Oval 3"/>
            <p:cNvSpPr/>
            <p:nvPr/>
          </p:nvSpPr>
          <p:spPr>
            <a:xfrm>
              <a:off x="1828800" y="2438400"/>
              <a:ext cx="2743200" cy="2514600"/>
            </a:xfrm>
            <a:prstGeom prst="ellipse">
              <a:avLst/>
            </a:prstGeom>
            <a:solidFill>
              <a:srgbClr val="4B21FB">
                <a:alpha val="66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2000" b="1" dirty="0" smtClean="0">
                  <a:solidFill>
                    <a:schemeClr val="tx2"/>
                  </a:solidFill>
                </a:rPr>
                <a:t>Births </a:t>
              </a:r>
            </a:p>
            <a:p>
              <a:r>
                <a:rPr lang="en-US" sz="2000" b="1" dirty="0" smtClean="0">
                  <a:solidFill>
                    <a:schemeClr val="tx2"/>
                  </a:solidFill>
                </a:rPr>
                <a:t>registered</a:t>
              </a:r>
            </a:p>
            <a:p>
              <a:r>
                <a:rPr lang="en-US" sz="2000" b="1" dirty="0" smtClean="0">
                  <a:solidFill>
                    <a:schemeClr val="tx2"/>
                  </a:solidFill>
                </a:rPr>
                <a:t>during 3 </a:t>
              </a:r>
            </a:p>
            <a:p>
              <a:r>
                <a:rPr lang="en-US" sz="2000" b="1" dirty="0" smtClean="0">
                  <a:solidFill>
                    <a:schemeClr val="tx2"/>
                  </a:solidFill>
                </a:rPr>
                <a:t>month </a:t>
              </a:r>
            </a:p>
            <a:p>
              <a:r>
                <a:rPr lang="en-US" sz="2000" b="1" dirty="0" smtClean="0">
                  <a:solidFill>
                    <a:schemeClr val="tx2"/>
                  </a:solidFill>
                </a:rPr>
                <a:t>period</a:t>
              </a:r>
              <a:endParaRPr lang="en-US" sz="2000" b="1" dirty="0">
                <a:solidFill>
                  <a:schemeClr val="tx2"/>
                </a:solidFill>
              </a:endParaRPr>
            </a:p>
          </p:txBody>
        </p:sp>
        <p:sp>
          <p:nvSpPr>
            <p:cNvPr id="7" name="Oval 6"/>
            <p:cNvSpPr/>
            <p:nvPr/>
          </p:nvSpPr>
          <p:spPr>
            <a:xfrm>
              <a:off x="3657600" y="2438400"/>
              <a:ext cx="2743200" cy="2514600"/>
            </a:xfrm>
            <a:prstGeom prst="ellipse">
              <a:avLst/>
            </a:prstGeom>
            <a:solidFill>
              <a:srgbClr val="FFFF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342900" algn="r"/>
              <a:r>
                <a:rPr lang="en-US" sz="2000" b="1" dirty="0" smtClean="0">
                  <a:solidFill>
                    <a:schemeClr val="tx2">
                      <a:lumMod val="60000"/>
                      <a:lumOff val="40000"/>
                    </a:schemeClr>
                  </a:solidFill>
                </a:rPr>
                <a:t> </a:t>
              </a:r>
              <a:r>
                <a:rPr lang="en-US" sz="2000" b="1" dirty="0" smtClean="0">
                  <a:solidFill>
                    <a:schemeClr val="tx2"/>
                  </a:solidFill>
                </a:rPr>
                <a:t>Census  enumeration</a:t>
              </a:r>
            </a:p>
            <a:p>
              <a:pPr marL="114300" indent="342900" algn="r"/>
              <a:r>
                <a:rPr lang="en-US" sz="2000" b="1" dirty="0" smtClean="0">
                  <a:solidFill>
                    <a:schemeClr val="tx2"/>
                  </a:solidFill>
                </a:rPr>
                <a:t>of infants</a:t>
              </a:r>
              <a:endParaRPr lang="en-US" sz="2000" b="1" dirty="0">
                <a:solidFill>
                  <a:schemeClr val="tx2"/>
                </a:solidFill>
              </a:endParaRPr>
            </a:p>
          </p:txBody>
        </p:sp>
        <p:sp>
          <p:nvSpPr>
            <p:cNvPr id="10" name="TextBox 9"/>
            <p:cNvSpPr txBox="1"/>
            <p:nvPr/>
          </p:nvSpPr>
          <p:spPr>
            <a:xfrm>
              <a:off x="3505200" y="4876800"/>
              <a:ext cx="1524000" cy="1015663"/>
            </a:xfrm>
            <a:prstGeom prst="rect">
              <a:avLst/>
            </a:prstGeom>
            <a:noFill/>
          </p:spPr>
          <p:txBody>
            <a:bodyPr wrap="square" rtlCol="0">
              <a:spAutoFit/>
            </a:bodyPr>
            <a:lstStyle/>
            <a:p>
              <a:pPr algn="ctr"/>
              <a:r>
                <a:rPr lang="en-US" sz="2000" b="1" dirty="0" smtClean="0"/>
                <a:t>Recorded in register &amp; census</a:t>
              </a:r>
              <a:endParaRPr lang="en-US" sz="2000" b="1" dirty="0"/>
            </a:p>
          </p:txBody>
        </p:sp>
        <p:sp>
          <p:nvSpPr>
            <p:cNvPr id="11" name="TextBox 10"/>
            <p:cNvSpPr txBox="1"/>
            <p:nvPr/>
          </p:nvSpPr>
          <p:spPr>
            <a:xfrm>
              <a:off x="533400" y="2286000"/>
              <a:ext cx="1752600" cy="707886"/>
            </a:xfrm>
            <a:prstGeom prst="rect">
              <a:avLst/>
            </a:prstGeom>
            <a:noFill/>
          </p:spPr>
          <p:txBody>
            <a:bodyPr wrap="square" rtlCol="0">
              <a:spAutoFit/>
            </a:bodyPr>
            <a:lstStyle/>
            <a:p>
              <a:pPr algn="ctr"/>
              <a:r>
                <a:rPr lang="en-US" sz="2000" b="1" dirty="0" smtClean="0"/>
                <a:t>Recorded in register only</a:t>
              </a:r>
              <a:endParaRPr lang="en-US" sz="2000" b="1" dirty="0"/>
            </a:p>
          </p:txBody>
        </p:sp>
      </p:grpSp>
      <p:cxnSp>
        <p:nvCxnSpPr>
          <p:cNvPr id="15" name="Straight Arrow Connector 14"/>
          <p:cNvCxnSpPr>
            <a:stCxn id="11" idx="2"/>
          </p:cNvCxnSpPr>
          <p:nvPr/>
        </p:nvCxnSpPr>
        <p:spPr>
          <a:xfrm>
            <a:off x="1409700" y="2993886"/>
            <a:ext cx="571500" cy="2065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114800" y="43434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62896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Completeness / Coverage</a:t>
            </a:r>
          </a:p>
        </p:txBody>
      </p:sp>
      <p:sp>
        <p:nvSpPr>
          <p:cNvPr id="3" name="Content Placeholder 2"/>
          <p:cNvSpPr>
            <a:spLocks noGrp="1"/>
          </p:cNvSpPr>
          <p:nvPr>
            <p:ph idx="1"/>
          </p:nvPr>
        </p:nvSpPr>
        <p:spPr>
          <a:xfrm>
            <a:off x="0" y="1600200"/>
            <a:ext cx="9144000" cy="5257800"/>
          </a:xfrm>
          <a:solidFill>
            <a:schemeClr val="bg1"/>
          </a:solidFill>
        </p:spPr>
        <p:txBody>
          <a:bodyPr>
            <a:normAutofit/>
          </a:bodyPr>
          <a:lstStyle/>
          <a:p>
            <a:r>
              <a:rPr lang="en-US" dirty="0" smtClean="0"/>
              <a:t>Example:  birth registration coverage</a:t>
            </a:r>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marL="0" indent="1588">
              <a:spcBef>
                <a:spcPts val="0"/>
              </a:spcBef>
              <a:buNone/>
            </a:pPr>
            <a:r>
              <a:rPr lang="en-US" sz="1400" dirty="0" smtClean="0"/>
              <a:t>SOURCES: Elis S. Marks, William Seltzer and Karol J. </a:t>
            </a:r>
            <a:r>
              <a:rPr lang="en-US" sz="1400" dirty="0" err="1" smtClean="0"/>
              <a:t>Krotki</a:t>
            </a:r>
            <a:r>
              <a:rPr lang="en-US" sz="1400" dirty="0" smtClean="0"/>
              <a:t>. </a:t>
            </a:r>
            <a:r>
              <a:rPr lang="en-US" sz="1400" u="sng" dirty="0" smtClean="0"/>
              <a:t>Population Growth Estimation: A Handbook of Vital Statistics Measurement</a:t>
            </a:r>
            <a:r>
              <a:rPr lang="en-US" sz="1400" dirty="0" smtClean="0"/>
              <a:t>. New York: The Population Control, 1974; NCHS 18</a:t>
            </a:r>
            <a:r>
              <a:rPr lang="en-US" sz="1800" dirty="0" smtClean="0"/>
              <a:t>.</a:t>
            </a:r>
          </a:p>
          <a:p>
            <a:pPr lvl="1"/>
            <a:endParaRPr lang="en-US" dirty="0" smtClean="0"/>
          </a:p>
        </p:txBody>
      </p:sp>
      <p:sp>
        <p:nvSpPr>
          <p:cNvPr id="8" name="Rectangle 7"/>
          <p:cNvSpPr/>
          <p:nvPr/>
        </p:nvSpPr>
        <p:spPr>
          <a:xfrm>
            <a:off x="533400" y="2209800"/>
            <a:ext cx="8153400" cy="373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descr="Same two overlapping circles indicating the portion of births recorded only in the census. "/>
          <p:cNvGrpSpPr/>
          <p:nvPr/>
        </p:nvGrpSpPr>
        <p:grpSpPr>
          <a:xfrm>
            <a:off x="533400" y="2286000"/>
            <a:ext cx="7315200" cy="3606463"/>
            <a:chOff x="533400" y="2286000"/>
            <a:chExt cx="7315200" cy="3606463"/>
          </a:xfrm>
        </p:grpSpPr>
        <p:sp>
          <p:nvSpPr>
            <p:cNvPr id="11" name="TextBox 10"/>
            <p:cNvSpPr txBox="1"/>
            <p:nvPr/>
          </p:nvSpPr>
          <p:spPr>
            <a:xfrm>
              <a:off x="533400" y="2286000"/>
              <a:ext cx="1752600" cy="707886"/>
            </a:xfrm>
            <a:prstGeom prst="rect">
              <a:avLst/>
            </a:prstGeom>
            <a:noFill/>
          </p:spPr>
          <p:txBody>
            <a:bodyPr wrap="square" rtlCol="0">
              <a:spAutoFit/>
            </a:bodyPr>
            <a:lstStyle/>
            <a:p>
              <a:pPr algn="ctr"/>
              <a:r>
                <a:rPr lang="en-US" sz="2000" b="1" dirty="0" smtClean="0"/>
                <a:t>Recorded in register only</a:t>
              </a:r>
              <a:endParaRPr lang="en-US" sz="2000" b="1" dirty="0"/>
            </a:p>
          </p:txBody>
        </p:sp>
        <p:grpSp>
          <p:nvGrpSpPr>
            <p:cNvPr id="5" name="Group 4"/>
            <p:cNvGrpSpPr/>
            <p:nvPr/>
          </p:nvGrpSpPr>
          <p:grpSpPr>
            <a:xfrm>
              <a:off x="1828800" y="2286000"/>
              <a:ext cx="6019800" cy="3606463"/>
              <a:chOff x="1828800" y="2286000"/>
              <a:chExt cx="6019800" cy="3606463"/>
            </a:xfrm>
          </p:grpSpPr>
          <p:sp>
            <p:nvSpPr>
              <p:cNvPr id="4" name="Oval 3"/>
              <p:cNvSpPr/>
              <p:nvPr/>
            </p:nvSpPr>
            <p:spPr>
              <a:xfrm>
                <a:off x="1828800" y="2438400"/>
                <a:ext cx="2743200" cy="2514600"/>
              </a:xfrm>
              <a:prstGeom prst="ellipse">
                <a:avLst/>
              </a:prstGeom>
              <a:solidFill>
                <a:srgbClr val="4B21FB">
                  <a:alpha val="66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2000" b="1" dirty="0" smtClean="0">
                    <a:solidFill>
                      <a:schemeClr val="tx2"/>
                    </a:solidFill>
                  </a:rPr>
                  <a:t>Births </a:t>
                </a:r>
              </a:p>
              <a:p>
                <a:r>
                  <a:rPr lang="en-US" sz="2000" b="1" dirty="0" smtClean="0">
                    <a:solidFill>
                      <a:schemeClr val="tx2"/>
                    </a:solidFill>
                  </a:rPr>
                  <a:t>registered</a:t>
                </a:r>
              </a:p>
              <a:p>
                <a:r>
                  <a:rPr lang="en-US" sz="2000" b="1" dirty="0" smtClean="0">
                    <a:solidFill>
                      <a:schemeClr val="tx2"/>
                    </a:solidFill>
                  </a:rPr>
                  <a:t>during 3 </a:t>
                </a:r>
              </a:p>
              <a:p>
                <a:r>
                  <a:rPr lang="en-US" sz="2000" b="1" dirty="0" smtClean="0">
                    <a:solidFill>
                      <a:schemeClr val="tx2"/>
                    </a:solidFill>
                  </a:rPr>
                  <a:t>month </a:t>
                </a:r>
              </a:p>
              <a:p>
                <a:r>
                  <a:rPr lang="en-US" sz="2000" b="1" dirty="0" smtClean="0">
                    <a:solidFill>
                      <a:schemeClr val="tx2"/>
                    </a:solidFill>
                  </a:rPr>
                  <a:t>period</a:t>
                </a:r>
                <a:endParaRPr lang="en-US" sz="2000" b="1" dirty="0">
                  <a:solidFill>
                    <a:schemeClr val="tx2"/>
                  </a:solidFill>
                </a:endParaRPr>
              </a:p>
            </p:txBody>
          </p:sp>
          <p:sp>
            <p:nvSpPr>
              <p:cNvPr id="7" name="Oval 6"/>
              <p:cNvSpPr/>
              <p:nvPr/>
            </p:nvSpPr>
            <p:spPr>
              <a:xfrm>
                <a:off x="3657600" y="2438400"/>
                <a:ext cx="2743200" cy="2514600"/>
              </a:xfrm>
              <a:prstGeom prst="ellipse">
                <a:avLst/>
              </a:prstGeom>
              <a:solidFill>
                <a:srgbClr val="FFFF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342900" algn="r"/>
                <a:r>
                  <a:rPr lang="en-US" sz="2000" b="1" dirty="0" smtClean="0">
                    <a:solidFill>
                      <a:schemeClr val="tx2">
                        <a:lumMod val="60000"/>
                        <a:lumOff val="40000"/>
                      </a:schemeClr>
                    </a:solidFill>
                  </a:rPr>
                  <a:t> </a:t>
                </a:r>
                <a:r>
                  <a:rPr lang="en-US" sz="2000" b="1" dirty="0" smtClean="0">
                    <a:solidFill>
                      <a:schemeClr val="tx2"/>
                    </a:solidFill>
                  </a:rPr>
                  <a:t>Census  enumeration</a:t>
                </a:r>
              </a:p>
              <a:p>
                <a:pPr marL="114300" indent="342900" algn="r"/>
                <a:r>
                  <a:rPr lang="en-US" sz="2000" b="1" dirty="0" smtClean="0">
                    <a:solidFill>
                      <a:schemeClr val="tx2"/>
                    </a:solidFill>
                  </a:rPr>
                  <a:t>of infants</a:t>
                </a:r>
                <a:endParaRPr lang="en-US" sz="2000" b="1" dirty="0">
                  <a:solidFill>
                    <a:schemeClr val="tx2"/>
                  </a:solidFill>
                </a:endParaRPr>
              </a:p>
            </p:txBody>
          </p:sp>
          <p:sp>
            <p:nvSpPr>
              <p:cNvPr id="10" name="TextBox 9"/>
              <p:cNvSpPr txBox="1"/>
              <p:nvPr/>
            </p:nvSpPr>
            <p:spPr>
              <a:xfrm>
                <a:off x="3505200" y="4876800"/>
                <a:ext cx="1524000" cy="1015663"/>
              </a:xfrm>
              <a:prstGeom prst="rect">
                <a:avLst/>
              </a:prstGeom>
              <a:noFill/>
            </p:spPr>
            <p:txBody>
              <a:bodyPr wrap="square" rtlCol="0">
                <a:spAutoFit/>
              </a:bodyPr>
              <a:lstStyle/>
              <a:p>
                <a:pPr algn="ctr"/>
                <a:r>
                  <a:rPr lang="en-US" sz="2000" b="1" dirty="0" smtClean="0"/>
                  <a:t>Recorded in register &amp; census</a:t>
                </a:r>
                <a:endParaRPr lang="en-US" sz="2000" b="1" dirty="0"/>
              </a:p>
            </p:txBody>
          </p:sp>
          <p:sp>
            <p:nvSpPr>
              <p:cNvPr id="12" name="TextBox 11"/>
              <p:cNvSpPr txBox="1"/>
              <p:nvPr/>
            </p:nvSpPr>
            <p:spPr>
              <a:xfrm>
                <a:off x="6096000" y="2286000"/>
                <a:ext cx="1752600" cy="707886"/>
              </a:xfrm>
              <a:prstGeom prst="rect">
                <a:avLst/>
              </a:prstGeom>
              <a:noFill/>
            </p:spPr>
            <p:txBody>
              <a:bodyPr wrap="square" rtlCol="0">
                <a:spAutoFit/>
              </a:bodyPr>
              <a:lstStyle/>
              <a:p>
                <a:pPr algn="ctr"/>
                <a:r>
                  <a:rPr lang="en-US" sz="2000" b="1" dirty="0" smtClean="0"/>
                  <a:t>Recorded in census only</a:t>
                </a:r>
                <a:endParaRPr lang="en-US" sz="2000" b="1" dirty="0"/>
              </a:p>
            </p:txBody>
          </p:sp>
        </p:grpSp>
      </p:grpSp>
      <p:cxnSp>
        <p:nvCxnSpPr>
          <p:cNvPr id="15" name="Straight Arrow Connector 14"/>
          <p:cNvCxnSpPr>
            <a:stCxn id="11" idx="2"/>
          </p:cNvCxnSpPr>
          <p:nvPr/>
        </p:nvCxnSpPr>
        <p:spPr>
          <a:xfrm>
            <a:off x="1409700" y="2993886"/>
            <a:ext cx="571500" cy="2065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114800" y="43434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2"/>
          </p:cNvCxnSpPr>
          <p:nvPr/>
        </p:nvCxnSpPr>
        <p:spPr>
          <a:xfrm flipH="1">
            <a:off x="6248400" y="2993886"/>
            <a:ext cx="723900" cy="2065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09445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Completeness / Coverage</a:t>
            </a:r>
          </a:p>
        </p:txBody>
      </p:sp>
      <p:sp>
        <p:nvSpPr>
          <p:cNvPr id="3" name="Content Placeholder 2"/>
          <p:cNvSpPr>
            <a:spLocks noGrp="1"/>
          </p:cNvSpPr>
          <p:nvPr>
            <p:ph idx="1"/>
          </p:nvPr>
        </p:nvSpPr>
        <p:spPr>
          <a:xfrm>
            <a:off x="0" y="1600200"/>
            <a:ext cx="9144000" cy="5257800"/>
          </a:xfrm>
          <a:solidFill>
            <a:schemeClr val="bg1"/>
          </a:solidFill>
        </p:spPr>
        <p:txBody>
          <a:bodyPr>
            <a:normAutofit/>
          </a:bodyPr>
          <a:lstStyle/>
          <a:p>
            <a:r>
              <a:rPr lang="en-US" dirty="0" smtClean="0"/>
              <a:t>Example:  birth registration coverage</a:t>
            </a:r>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marL="0" indent="1588">
              <a:spcBef>
                <a:spcPts val="0"/>
              </a:spcBef>
              <a:buNone/>
            </a:pPr>
            <a:r>
              <a:rPr lang="en-US" sz="1400" dirty="0" smtClean="0"/>
              <a:t>SOURCES: Elis S. Marks, William Seltzer and Karol J. </a:t>
            </a:r>
            <a:r>
              <a:rPr lang="en-US" sz="1400" dirty="0" err="1" smtClean="0"/>
              <a:t>Krotki</a:t>
            </a:r>
            <a:r>
              <a:rPr lang="en-US" sz="1400" dirty="0" smtClean="0"/>
              <a:t>. </a:t>
            </a:r>
            <a:r>
              <a:rPr lang="en-US" sz="1400" u="sng" dirty="0" smtClean="0"/>
              <a:t>Population Growth Estimation: A Handbook of Vital Statistics Measurement</a:t>
            </a:r>
            <a:r>
              <a:rPr lang="en-US" sz="1400" dirty="0" smtClean="0"/>
              <a:t>. New York: The Population Control, 1974; NCHS, 18</a:t>
            </a:r>
            <a:r>
              <a:rPr lang="en-US" sz="1800" dirty="0" smtClean="0"/>
              <a:t>.</a:t>
            </a:r>
          </a:p>
          <a:p>
            <a:pPr lvl="1"/>
            <a:endParaRPr lang="en-US" dirty="0" smtClean="0"/>
          </a:p>
        </p:txBody>
      </p:sp>
      <p:sp>
        <p:nvSpPr>
          <p:cNvPr id="8" name="Rectangle 7"/>
          <p:cNvSpPr/>
          <p:nvPr/>
        </p:nvSpPr>
        <p:spPr>
          <a:xfrm>
            <a:off x="533400" y="2209800"/>
            <a:ext cx="8153400" cy="373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Same two overlapping circles showing births that are registered and a separate third circle added to indicate the events that are not recorded in either system."/>
          <p:cNvGrpSpPr/>
          <p:nvPr/>
        </p:nvGrpSpPr>
        <p:grpSpPr>
          <a:xfrm>
            <a:off x="533400" y="2286000"/>
            <a:ext cx="8001000" cy="3606463"/>
            <a:chOff x="533400" y="2286000"/>
            <a:chExt cx="8001000" cy="3606463"/>
          </a:xfrm>
        </p:grpSpPr>
        <p:sp>
          <p:nvSpPr>
            <p:cNvPr id="4" name="Oval 3"/>
            <p:cNvSpPr/>
            <p:nvPr/>
          </p:nvSpPr>
          <p:spPr>
            <a:xfrm>
              <a:off x="1828800" y="2438400"/>
              <a:ext cx="2743200" cy="2514600"/>
            </a:xfrm>
            <a:prstGeom prst="ellipse">
              <a:avLst/>
            </a:prstGeom>
            <a:solidFill>
              <a:srgbClr val="4B21FB">
                <a:alpha val="66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2000" b="1" dirty="0" smtClean="0">
                  <a:solidFill>
                    <a:schemeClr val="tx2"/>
                  </a:solidFill>
                </a:rPr>
                <a:t>Births </a:t>
              </a:r>
            </a:p>
            <a:p>
              <a:r>
                <a:rPr lang="en-US" sz="2000" b="1" dirty="0" smtClean="0">
                  <a:solidFill>
                    <a:schemeClr val="tx2"/>
                  </a:solidFill>
                </a:rPr>
                <a:t>registered</a:t>
              </a:r>
            </a:p>
            <a:p>
              <a:r>
                <a:rPr lang="en-US" sz="2000" b="1" dirty="0" smtClean="0">
                  <a:solidFill>
                    <a:schemeClr val="tx2"/>
                  </a:solidFill>
                </a:rPr>
                <a:t>during 3 </a:t>
              </a:r>
            </a:p>
            <a:p>
              <a:r>
                <a:rPr lang="en-US" sz="2000" b="1" dirty="0" smtClean="0">
                  <a:solidFill>
                    <a:schemeClr val="tx2"/>
                  </a:solidFill>
                </a:rPr>
                <a:t>month </a:t>
              </a:r>
            </a:p>
            <a:p>
              <a:r>
                <a:rPr lang="en-US" sz="2000" b="1" dirty="0" smtClean="0">
                  <a:solidFill>
                    <a:schemeClr val="tx2"/>
                  </a:solidFill>
                </a:rPr>
                <a:t>period</a:t>
              </a:r>
              <a:endParaRPr lang="en-US" sz="2000" b="1" dirty="0">
                <a:solidFill>
                  <a:schemeClr val="tx2"/>
                </a:solidFill>
              </a:endParaRPr>
            </a:p>
          </p:txBody>
        </p:sp>
        <p:sp>
          <p:nvSpPr>
            <p:cNvPr id="7" name="Oval 6"/>
            <p:cNvSpPr/>
            <p:nvPr/>
          </p:nvSpPr>
          <p:spPr>
            <a:xfrm>
              <a:off x="3657600" y="2438400"/>
              <a:ext cx="2743200" cy="2514600"/>
            </a:xfrm>
            <a:prstGeom prst="ellipse">
              <a:avLst/>
            </a:prstGeom>
            <a:solidFill>
              <a:srgbClr val="FFFF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342900" algn="r"/>
              <a:r>
                <a:rPr lang="en-US" sz="2000" b="1" dirty="0" smtClean="0">
                  <a:solidFill>
                    <a:schemeClr val="tx2">
                      <a:lumMod val="60000"/>
                      <a:lumOff val="40000"/>
                    </a:schemeClr>
                  </a:solidFill>
                </a:rPr>
                <a:t> </a:t>
              </a:r>
              <a:r>
                <a:rPr lang="en-US" sz="2000" b="1" dirty="0" smtClean="0">
                  <a:solidFill>
                    <a:schemeClr val="tx2"/>
                  </a:solidFill>
                </a:rPr>
                <a:t>Census  enumeration</a:t>
              </a:r>
            </a:p>
            <a:p>
              <a:pPr marL="114300" indent="342900" algn="r"/>
              <a:r>
                <a:rPr lang="en-US" sz="2000" b="1" dirty="0" smtClean="0">
                  <a:solidFill>
                    <a:schemeClr val="tx2"/>
                  </a:solidFill>
                </a:rPr>
                <a:t>of infants</a:t>
              </a:r>
              <a:endParaRPr lang="en-US" sz="2000" b="1" dirty="0">
                <a:solidFill>
                  <a:schemeClr val="tx2"/>
                </a:solidFill>
              </a:endParaRPr>
            </a:p>
          </p:txBody>
        </p:sp>
        <p:sp>
          <p:nvSpPr>
            <p:cNvPr id="10" name="TextBox 9"/>
            <p:cNvSpPr txBox="1"/>
            <p:nvPr/>
          </p:nvSpPr>
          <p:spPr>
            <a:xfrm>
              <a:off x="3505200" y="4876800"/>
              <a:ext cx="1524000" cy="1015663"/>
            </a:xfrm>
            <a:prstGeom prst="rect">
              <a:avLst/>
            </a:prstGeom>
            <a:noFill/>
          </p:spPr>
          <p:txBody>
            <a:bodyPr wrap="square" rtlCol="0">
              <a:spAutoFit/>
            </a:bodyPr>
            <a:lstStyle/>
            <a:p>
              <a:pPr algn="ctr"/>
              <a:r>
                <a:rPr lang="en-US" sz="2000" b="1" dirty="0" smtClean="0"/>
                <a:t>Recorded in register &amp; census</a:t>
              </a:r>
              <a:endParaRPr lang="en-US" sz="2000" b="1" dirty="0"/>
            </a:p>
          </p:txBody>
        </p:sp>
        <p:sp>
          <p:nvSpPr>
            <p:cNvPr id="11" name="TextBox 10"/>
            <p:cNvSpPr txBox="1"/>
            <p:nvPr/>
          </p:nvSpPr>
          <p:spPr>
            <a:xfrm>
              <a:off x="533400" y="2286000"/>
              <a:ext cx="1752600" cy="707886"/>
            </a:xfrm>
            <a:prstGeom prst="rect">
              <a:avLst/>
            </a:prstGeom>
            <a:noFill/>
          </p:spPr>
          <p:txBody>
            <a:bodyPr wrap="square" rtlCol="0">
              <a:spAutoFit/>
            </a:bodyPr>
            <a:lstStyle/>
            <a:p>
              <a:pPr algn="ctr"/>
              <a:r>
                <a:rPr lang="en-US" sz="2000" b="1" dirty="0" smtClean="0"/>
                <a:t>Recorded in register only</a:t>
              </a:r>
              <a:endParaRPr lang="en-US" sz="2000" b="1" dirty="0"/>
            </a:p>
          </p:txBody>
        </p:sp>
        <p:sp>
          <p:nvSpPr>
            <p:cNvPr id="12" name="TextBox 11"/>
            <p:cNvSpPr txBox="1"/>
            <p:nvPr/>
          </p:nvSpPr>
          <p:spPr>
            <a:xfrm>
              <a:off x="6096000" y="2286000"/>
              <a:ext cx="1752600" cy="707886"/>
            </a:xfrm>
            <a:prstGeom prst="rect">
              <a:avLst/>
            </a:prstGeom>
            <a:noFill/>
          </p:spPr>
          <p:txBody>
            <a:bodyPr wrap="square" rtlCol="0">
              <a:spAutoFit/>
            </a:bodyPr>
            <a:lstStyle/>
            <a:p>
              <a:pPr algn="ctr"/>
              <a:r>
                <a:rPr lang="en-US" sz="2000" b="1" dirty="0" smtClean="0"/>
                <a:t>Recorded in census only</a:t>
              </a:r>
              <a:endParaRPr lang="en-US" sz="2000" b="1" dirty="0"/>
            </a:p>
          </p:txBody>
        </p:sp>
        <p:sp>
          <p:nvSpPr>
            <p:cNvPr id="13" name="Oval 12"/>
            <p:cNvSpPr/>
            <p:nvPr/>
          </p:nvSpPr>
          <p:spPr>
            <a:xfrm>
              <a:off x="6400800" y="3733800"/>
              <a:ext cx="2133600" cy="2057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smtClean="0">
                  <a:solidFill>
                    <a:srgbClr val="C00000"/>
                  </a:solidFill>
                </a:rPr>
                <a:t>Events not recorded in either system</a:t>
              </a:r>
              <a:endParaRPr lang="en-US" sz="2000" b="1" dirty="0">
                <a:solidFill>
                  <a:srgbClr val="C00000"/>
                </a:solidFill>
              </a:endParaRPr>
            </a:p>
          </p:txBody>
        </p:sp>
      </p:grpSp>
      <p:cxnSp>
        <p:nvCxnSpPr>
          <p:cNvPr id="15" name="Straight Arrow Connector 14"/>
          <p:cNvCxnSpPr>
            <a:stCxn id="11" idx="2"/>
          </p:cNvCxnSpPr>
          <p:nvPr/>
        </p:nvCxnSpPr>
        <p:spPr>
          <a:xfrm>
            <a:off x="1409700" y="2993886"/>
            <a:ext cx="571500" cy="2065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114800" y="43434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2"/>
          </p:cNvCxnSpPr>
          <p:nvPr/>
        </p:nvCxnSpPr>
        <p:spPr>
          <a:xfrm flipH="1">
            <a:off x="6248400" y="2993886"/>
            <a:ext cx="723900" cy="2065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Completeness / Coverage</a:t>
            </a:r>
            <a:endParaRPr lang="en-US" dirty="0" smtClean="0"/>
          </a:p>
        </p:txBody>
      </p:sp>
      <p:sp>
        <p:nvSpPr>
          <p:cNvPr id="3" name="Content Placeholder 2"/>
          <p:cNvSpPr>
            <a:spLocks noGrp="1"/>
          </p:cNvSpPr>
          <p:nvPr>
            <p:ph idx="1"/>
          </p:nvPr>
        </p:nvSpPr>
        <p:spPr>
          <a:xfrm>
            <a:off x="228600" y="1219200"/>
            <a:ext cx="8915400" cy="4800600"/>
          </a:xfrm>
        </p:spPr>
        <p:txBody>
          <a:bodyPr/>
          <a:lstStyle/>
          <a:p>
            <a:pPr>
              <a:lnSpc>
                <a:spcPct val="150000"/>
              </a:lnSpc>
            </a:pPr>
            <a:r>
              <a:rPr lang="en-US" b="1" dirty="0" smtClean="0"/>
              <a:t>Coverage errors </a:t>
            </a:r>
            <a:r>
              <a:rPr lang="en-US" b="1" i="1" dirty="0" smtClean="0">
                <a:solidFill>
                  <a:srgbClr val="C00000"/>
                </a:solidFill>
              </a:rPr>
              <a:t>in vital statistics</a:t>
            </a:r>
          </a:p>
          <a:p>
            <a:pPr marL="0" indent="0">
              <a:lnSpc>
                <a:spcPct val="150000"/>
              </a:lnSpc>
              <a:buNone/>
            </a:pPr>
            <a:r>
              <a:rPr lang="en-US" b="1" dirty="0" smtClean="0">
                <a:solidFill>
                  <a:srgbClr val="0070C0"/>
                </a:solidFill>
              </a:rPr>
              <a:t>Direct Assessment</a:t>
            </a:r>
          </a:p>
          <a:p>
            <a:pPr marL="0" indent="0">
              <a:lnSpc>
                <a:spcPct val="150000"/>
              </a:lnSpc>
              <a:buNone/>
            </a:pPr>
            <a:r>
              <a:rPr lang="en-US" dirty="0" smtClean="0">
                <a:solidFill>
                  <a:srgbClr val="C00000"/>
                </a:solidFill>
              </a:rPr>
              <a:t>–</a:t>
            </a:r>
            <a:r>
              <a:rPr lang="en-US" dirty="0" smtClean="0"/>
              <a:t> </a:t>
            </a:r>
            <a:r>
              <a:rPr lang="en-US" sz="2400" b="1" dirty="0" smtClean="0">
                <a:solidFill>
                  <a:srgbClr val="C00000"/>
                </a:solidFill>
              </a:rPr>
              <a:t>Monitoring</a:t>
            </a:r>
            <a:r>
              <a:rPr lang="en-US" sz="2400" b="1" dirty="0" smtClean="0"/>
              <a:t> registrar returns</a:t>
            </a:r>
          </a:p>
          <a:p>
            <a:pPr>
              <a:lnSpc>
                <a:spcPct val="150000"/>
              </a:lnSpc>
              <a:spcBef>
                <a:spcPts val="0"/>
              </a:spcBef>
              <a:buFont typeface="Arial" pitchFamily="34" charset="0"/>
              <a:buChar char="•"/>
            </a:pPr>
            <a:r>
              <a:rPr lang="en-US" sz="2400" b="1" dirty="0" smtClean="0"/>
              <a:t>Reports received on time</a:t>
            </a:r>
          </a:p>
          <a:p>
            <a:pPr>
              <a:lnSpc>
                <a:spcPct val="150000"/>
              </a:lnSpc>
              <a:spcBef>
                <a:spcPts val="0"/>
              </a:spcBef>
              <a:buFont typeface="Arial" pitchFamily="34" charset="0"/>
              <a:buChar char="•"/>
            </a:pPr>
            <a:r>
              <a:rPr lang="en-US" sz="2400" b="1" dirty="0" smtClean="0"/>
              <a:t>Every registration area has reported</a:t>
            </a:r>
          </a:p>
          <a:p>
            <a:pPr>
              <a:lnSpc>
                <a:spcPct val="150000"/>
              </a:lnSpc>
              <a:spcBef>
                <a:spcPts val="0"/>
              </a:spcBef>
              <a:buFont typeface="Arial" pitchFamily="34" charset="0"/>
              <a:buChar char="•"/>
            </a:pPr>
            <a:r>
              <a:rPr lang="en-US" sz="2400" b="1" dirty="0" smtClean="0"/>
              <a:t>Frequencies of events reported similar to expected values</a:t>
            </a:r>
          </a:p>
          <a:p>
            <a:pPr marL="0" indent="0">
              <a:lnSpc>
                <a:spcPct val="150000"/>
              </a:lnSpc>
              <a:buNone/>
            </a:pPr>
            <a:r>
              <a:rPr lang="en-US" sz="2400" b="1" dirty="0" smtClean="0">
                <a:solidFill>
                  <a:srgbClr val="C00000"/>
                </a:solidFill>
              </a:rPr>
              <a:t>–</a:t>
            </a:r>
            <a:r>
              <a:rPr lang="en-US" sz="2400" b="1" dirty="0" smtClean="0"/>
              <a:t> % of deaths with medically-certified cause of death</a:t>
            </a:r>
            <a:endParaRPr lang="en-US" sz="2400" b="1" dirty="0"/>
          </a:p>
        </p:txBody>
      </p:sp>
      <p:pic>
        <p:nvPicPr>
          <p:cNvPr id="4" name="Picture 4" descr="Picture showing hand of a person completing a for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93265"/>
            <a:ext cx="2800350" cy="2531085"/>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48400" y="4343400"/>
            <a:ext cx="2647950" cy="307777"/>
          </a:xfrm>
          <a:prstGeom prst="rect">
            <a:avLst/>
          </a:prstGeom>
          <a:noFill/>
        </p:spPr>
        <p:txBody>
          <a:bodyPr wrap="square" rtlCol="0">
            <a:spAutoFit/>
          </a:bodyPr>
          <a:lstStyle/>
          <a:p>
            <a:pPr algn="r"/>
            <a:r>
              <a:rPr lang="en-US" sz="1400" dirty="0" smtClean="0"/>
              <a:t>Health Metrics Network</a:t>
            </a:r>
            <a:endParaRPr lang="en-US" sz="1400" dirty="0"/>
          </a:p>
        </p:txBody>
      </p:sp>
      <p:sp>
        <p:nvSpPr>
          <p:cNvPr id="5" name="TextBox 4"/>
          <p:cNvSpPr txBox="1"/>
          <p:nvPr/>
        </p:nvSpPr>
        <p:spPr>
          <a:xfrm>
            <a:off x="4648200" y="6248400"/>
            <a:ext cx="4343400" cy="523220"/>
          </a:xfrm>
          <a:prstGeom prst="rect">
            <a:avLst/>
          </a:prstGeom>
          <a:noFill/>
        </p:spPr>
        <p:txBody>
          <a:bodyPr wrap="square" rtlCol="0">
            <a:spAutoFit/>
          </a:bodyPr>
          <a:lstStyle/>
          <a:p>
            <a:r>
              <a:rPr lang="en-US" sz="1400" dirty="0"/>
              <a:t>SOURCES: NCHS, Unit 15, 18; </a:t>
            </a:r>
            <a:r>
              <a:rPr lang="en-US" sz="1400" dirty="0" err="1"/>
              <a:t>Mahapatra</a:t>
            </a:r>
            <a:r>
              <a:rPr lang="en-US" sz="1400" dirty="0"/>
              <a:t>; PRVSS2, Ch. V</a:t>
            </a:r>
            <a:r>
              <a:rPr lang="en-US" sz="1400" dirty="0" smtClean="0"/>
              <a:t>.</a:t>
            </a:r>
            <a:endParaRPr lang="en-US" sz="1400" dirty="0"/>
          </a:p>
        </p:txBody>
      </p:sp>
    </p:spTree>
    <p:extLst>
      <p:ext uri="{BB962C8B-B14F-4D97-AF65-F5344CB8AC3E}">
        <p14:creationId xmlns:p14="http://schemas.microsoft.com/office/powerpoint/2010/main" val="191531618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Completeness / Coverage</a:t>
            </a:r>
            <a:endParaRPr lang="en-US" dirty="0" smtClean="0"/>
          </a:p>
        </p:txBody>
      </p:sp>
      <p:sp>
        <p:nvSpPr>
          <p:cNvPr id="3" name="Content Placeholder 2"/>
          <p:cNvSpPr>
            <a:spLocks noGrp="1"/>
          </p:cNvSpPr>
          <p:nvPr>
            <p:ph idx="1"/>
          </p:nvPr>
        </p:nvSpPr>
        <p:spPr>
          <a:xfrm>
            <a:off x="152400" y="1295400"/>
            <a:ext cx="8874948" cy="4724400"/>
          </a:xfrm>
        </p:spPr>
        <p:txBody>
          <a:bodyPr>
            <a:normAutofit lnSpcReduction="10000"/>
          </a:bodyPr>
          <a:lstStyle/>
          <a:p>
            <a:pPr marL="285750" indent="-277813"/>
            <a:r>
              <a:rPr lang="en-US" b="1" dirty="0" smtClean="0"/>
              <a:t>Coverage errors </a:t>
            </a:r>
            <a:r>
              <a:rPr lang="en-US" b="1" i="1" dirty="0" smtClean="0">
                <a:solidFill>
                  <a:srgbClr val="C00000"/>
                </a:solidFill>
              </a:rPr>
              <a:t>in vital statistics </a:t>
            </a:r>
            <a:r>
              <a:rPr lang="en-US" b="1" dirty="0"/>
              <a:t>(cont’d)</a:t>
            </a:r>
            <a:endParaRPr lang="en-US" b="1" i="1" dirty="0" smtClean="0">
              <a:solidFill>
                <a:srgbClr val="C00000"/>
              </a:solidFill>
            </a:endParaRPr>
          </a:p>
          <a:p>
            <a:pPr marL="103187" lvl="2" indent="0">
              <a:spcBef>
                <a:spcPts val="2400"/>
              </a:spcBef>
              <a:buNone/>
            </a:pPr>
            <a:r>
              <a:rPr lang="en-US" sz="2800" b="1" dirty="0">
                <a:solidFill>
                  <a:srgbClr val="0070C0"/>
                </a:solidFill>
              </a:rPr>
              <a:t>Indirect Assessment</a:t>
            </a:r>
          </a:p>
          <a:p>
            <a:pPr marL="282575" lvl="2" indent="-179388">
              <a:spcBef>
                <a:spcPts val="1200"/>
              </a:spcBef>
            </a:pPr>
            <a:r>
              <a:rPr lang="en-US" sz="2400" b="1" dirty="0"/>
              <a:t>Comparison of trends</a:t>
            </a:r>
          </a:p>
          <a:p>
            <a:pPr marL="282575" lvl="2" indent="-179388">
              <a:spcBef>
                <a:spcPts val="2400"/>
              </a:spcBef>
            </a:pPr>
            <a:r>
              <a:rPr lang="en-US" sz="2400" b="1" dirty="0"/>
              <a:t>Delayed registration</a:t>
            </a:r>
          </a:p>
          <a:p>
            <a:pPr marL="282575" lvl="2" indent="-179388">
              <a:spcBef>
                <a:spcPts val="2400"/>
              </a:spcBef>
            </a:pPr>
            <a:r>
              <a:rPr lang="en-US" sz="2400" b="1" dirty="0"/>
              <a:t>Incomplete data methods</a:t>
            </a:r>
          </a:p>
          <a:p>
            <a:pPr marL="282575" lvl="2" indent="-179388">
              <a:spcBef>
                <a:spcPts val="2400"/>
              </a:spcBef>
            </a:pPr>
            <a:r>
              <a:rPr lang="en-US" sz="2400" b="1" dirty="0"/>
              <a:t>Comparison w/ rates </a:t>
            </a:r>
            <a:endParaRPr lang="en-US" sz="2400" b="1" dirty="0" smtClean="0"/>
          </a:p>
          <a:p>
            <a:pPr marL="503237" lvl="3" indent="0">
              <a:spcBef>
                <a:spcPts val="0"/>
              </a:spcBef>
              <a:buNone/>
            </a:pPr>
            <a:r>
              <a:rPr lang="en-US" sz="2400" b="1" dirty="0" smtClean="0"/>
              <a:t>observed </a:t>
            </a:r>
            <a:r>
              <a:rPr lang="en-US" sz="2400" b="1" dirty="0"/>
              <a:t>in similar </a:t>
            </a:r>
            <a:endParaRPr lang="en-US" sz="2400" b="1" dirty="0" smtClean="0"/>
          </a:p>
          <a:p>
            <a:pPr marL="503237" lvl="3" indent="0">
              <a:spcBef>
                <a:spcPts val="0"/>
              </a:spcBef>
              <a:buNone/>
            </a:pPr>
            <a:r>
              <a:rPr lang="en-US" sz="2400" b="1" dirty="0" smtClean="0"/>
              <a:t>populations </a:t>
            </a:r>
            <a:r>
              <a:rPr lang="en-US" sz="2400" b="1" dirty="0"/>
              <a:t>or previous </a:t>
            </a:r>
            <a:endParaRPr lang="en-US" sz="2400" b="1" dirty="0" smtClean="0"/>
          </a:p>
          <a:p>
            <a:pPr marL="503237" lvl="3" indent="0">
              <a:spcBef>
                <a:spcPts val="0"/>
              </a:spcBef>
              <a:buNone/>
            </a:pPr>
            <a:r>
              <a:rPr lang="en-US" sz="2400" b="1" dirty="0" smtClean="0"/>
              <a:t>periods</a:t>
            </a:r>
            <a:endParaRPr lang="en-US" sz="2400" b="1" dirty="0"/>
          </a:p>
          <a:p>
            <a:pPr marL="741362" lvl="2" indent="0">
              <a:spcBef>
                <a:spcPts val="0"/>
              </a:spcBef>
              <a:buNone/>
            </a:pPr>
            <a:endParaRPr lang="en-US" sz="900" b="1" dirty="0" smtClean="0"/>
          </a:p>
        </p:txBody>
      </p:sp>
      <p:pic>
        <p:nvPicPr>
          <p:cNvPr id="4098" name="Picture 2" descr="Bar chart showing percentage for timeliness and completeness of records for different provinc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00275"/>
            <a:ext cx="4531548" cy="3129434"/>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122210"/>
            <a:ext cx="914400" cy="41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48200" y="6248400"/>
            <a:ext cx="4343400" cy="523220"/>
          </a:xfrm>
          <a:prstGeom prst="rect">
            <a:avLst/>
          </a:prstGeom>
          <a:noFill/>
        </p:spPr>
        <p:txBody>
          <a:bodyPr wrap="square" rtlCol="0">
            <a:spAutoFit/>
          </a:bodyPr>
          <a:lstStyle/>
          <a:p>
            <a:r>
              <a:rPr lang="en-US" sz="1400" dirty="0"/>
              <a:t>SOURCES: NCHS, Unit 15, 18; </a:t>
            </a:r>
            <a:r>
              <a:rPr lang="en-US" sz="1400" dirty="0" err="1"/>
              <a:t>Mahapatra</a:t>
            </a:r>
            <a:r>
              <a:rPr lang="en-US" sz="1400" dirty="0"/>
              <a:t>; PRVSS2, Ch. V</a:t>
            </a:r>
            <a:r>
              <a:rPr lang="en-US" sz="1400" dirty="0" smtClean="0"/>
              <a:t>.</a:t>
            </a:r>
            <a:endParaRPr lang="en-US" sz="1400" dirty="0"/>
          </a:p>
        </p:txBody>
      </p:sp>
    </p:spTree>
    <p:extLst>
      <p:ext uri="{BB962C8B-B14F-4D97-AF65-F5344CB8AC3E}">
        <p14:creationId xmlns:p14="http://schemas.microsoft.com/office/powerpoint/2010/main" val="7698047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Completeness / Coverage</a:t>
            </a:r>
          </a:p>
        </p:txBody>
      </p:sp>
      <p:sp>
        <p:nvSpPr>
          <p:cNvPr id="3" name="Content Placeholder 2"/>
          <p:cNvSpPr>
            <a:spLocks noGrp="1"/>
          </p:cNvSpPr>
          <p:nvPr>
            <p:ph idx="1"/>
          </p:nvPr>
        </p:nvSpPr>
        <p:spPr>
          <a:xfrm>
            <a:off x="152400" y="1295400"/>
            <a:ext cx="8839200" cy="5257800"/>
          </a:xfrm>
        </p:spPr>
        <p:txBody>
          <a:bodyPr>
            <a:normAutofit/>
          </a:bodyPr>
          <a:lstStyle/>
          <a:p>
            <a:pPr marL="285750" indent="-277813"/>
            <a:r>
              <a:rPr lang="en-US" b="1" dirty="0"/>
              <a:t>Coverage errors </a:t>
            </a:r>
            <a:r>
              <a:rPr lang="en-US" b="1" i="1" dirty="0">
                <a:solidFill>
                  <a:srgbClr val="C00000"/>
                </a:solidFill>
              </a:rPr>
              <a:t>in vital </a:t>
            </a:r>
            <a:r>
              <a:rPr lang="en-US" b="1" i="1" dirty="0" smtClean="0">
                <a:solidFill>
                  <a:srgbClr val="C00000"/>
                </a:solidFill>
              </a:rPr>
              <a:t>statistics </a:t>
            </a:r>
            <a:r>
              <a:rPr lang="en-US" b="1" dirty="0" smtClean="0"/>
              <a:t>(cont’d)</a:t>
            </a:r>
            <a:endParaRPr lang="en-US" b="1" i="1" dirty="0" smtClean="0">
              <a:solidFill>
                <a:srgbClr val="0070C0"/>
              </a:solidFill>
            </a:endParaRPr>
          </a:p>
          <a:p>
            <a:pPr marL="7937" indent="0">
              <a:buNone/>
            </a:pPr>
            <a:r>
              <a:rPr lang="en-US" b="1" dirty="0" smtClean="0">
                <a:solidFill>
                  <a:srgbClr val="0070C0"/>
                </a:solidFill>
              </a:rPr>
              <a:t>Comparisons</a:t>
            </a:r>
          </a:p>
          <a:p>
            <a:pPr marL="342900" lvl="2" indent="-228600">
              <a:spcBef>
                <a:spcPts val="1200"/>
              </a:spcBef>
            </a:pPr>
            <a:r>
              <a:rPr lang="en-US" b="1" dirty="0" smtClean="0"/>
              <a:t>VS (# of events registered) in a given period with corresponding VS in previous years</a:t>
            </a:r>
          </a:p>
          <a:p>
            <a:pPr marL="342900" lvl="2" indent="-228600">
              <a:spcBef>
                <a:spcPts val="1200"/>
              </a:spcBef>
            </a:pPr>
            <a:r>
              <a:rPr lang="en-US" b="1" dirty="0" smtClean="0"/>
              <a:t>VS in a given period with population census or other estimates</a:t>
            </a:r>
          </a:p>
          <a:p>
            <a:pPr marL="342900" lvl="2" indent="-228600">
              <a:spcBef>
                <a:spcPts val="1200"/>
              </a:spcBef>
            </a:pPr>
            <a:r>
              <a:rPr lang="en-US" b="1" dirty="0" smtClean="0"/>
              <a:t>Proportion of delayed registrations as estimate of under-reporting in previous years</a:t>
            </a:r>
          </a:p>
          <a:p>
            <a:pPr marL="342900" lvl="2" indent="-228600">
              <a:spcBef>
                <a:spcPts val="1200"/>
              </a:spcBef>
            </a:pPr>
            <a:r>
              <a:rPr lang="en-US" b="1" dirty="0" smtClean="0"/>
              <a:t>Portions of VS with corresponding data collected through other means (i.e. fertility surveys)</a:t>
            </a:r>
          </a:p>
          <a:p>
            <a:pPr marL="342900" lvl="2" indent="-228600">
              <a:spcBef>
                <a:spcPts val="1200"/>
              </a:spcBef>
            </a:pPr>
            <a:r>
              <a:rPr lang="en-US" b="1" dirty="0" smtClean="0"/>
              <a:t>Vital rates with corresponding rates for similar countries</a:t>
            </a:r>
          </a:p>
          <a:p>
            <a:pPr marL="342900" lvl="2" indent="-228600">
              <a:spcBef>
                <a:spcPts val="1200"/>
              </a:spcBef>
            </a:pPr>
            <a:r>
              <a:rPr lang="en-US" b="1" dirty="0" smtClean="0"/>
              <a:t>Sex ratio at birth (under certain circumstances)</a:t>
            </a:r>
          </a:p>
        </p:txBody>
      </p:sp>
      <p:sp>
        <p:nvSpPr>
          <p:cNvPr id="4" name="TextBox 3"/>
          <p:cNvSpPr txBox="1"/>
          <p:nvPr/>
        </p:nvSpPr>
        <p:spPr>
          <a:xfrm>
            <a:off x="4648200" y="6248400"/>
            <a:ext cx="4191000" cy="523220"/>
          </a:xfrm>
          <a:prstGeom prst="rect">
            <a:avLst/>
          </a:prstGeom>
          <a:noFill/>
        </p:spPr>
        <p:txBody>
          <a:bodyPr wrap="square" rtlCol="0">
            <a:spAutoFit/>
          </a:bodyPr>
          <a:lstStyle/>
          <a:p>
            <a:r>
              <a:rPr lang="en-US" sz="1400" dirty="0"/>
              <a:t>SOURCES: NCHS, 18; PRVSS2, p 84; Freedman, p 27-28</a:t>
            </a:r>
            <a:r>
              <a:rPr lang="en-US" sz="1400" dirty="0" smtClean="0"/>
              <a:t>.</a:t>
            </a:r>
            <a:endParaRPr lang="en-US" sz="1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b="1" dirty="0" smtClean="0"/>
              <a:t>Adequacy of vital statistics</a:t>
            </a:r>
          </a:p>
          <a:p>
            <a:endParaRPr lang="en-US" b="1" dirty="0" smtClean="0"/>
          </a:p>
          <a:p>
            <a:r>
              <a:rPr lang="en-US" b="1" dirty="0" smtClean="0"/>
              <a:t>Quality of </a:t>
            </a:r>
            <a:r>
              <a:rPr lang="en-US" b="1" dirty="0"/>
              <a:t>vital </a:t>
            </a:r>
            <a:r>
              <a:rPr lang="en-US" b="1" dirty="0" smtClean="0"/>
              <a:t>statistics</a:t>
            </a:r>
          </a:p>
          <a:p>
            <a:pPr lvl="1"/>
            <a:r>
              <a:rPr lang="en-US" b="1" dirty="0" smtClean="0"/>
              <a:t>Accuracy</a:t>
            </a:r>
          </a:p>
          <a:p>
            <a:pPr lvl="1"/>
            <a:r>
              <a:rPr lang="en-US" b="1" dirty="0" smtClean="0"/>
              <a:t>Timeliness</a:t>
            </a:r>
          </a:p>
          <a:p>
            <a:pPr lvl="1"/>
            <a:r>
              <a:rPr lang="en-US" b="1" dirty="0" smtClean="0"/>
              <a:t>Comparability</a:t>
            </a:r>
          </a:p>
          <a:p>
            <a:pPr lvl="1"/>
            <a:r>
              <a:rPr lang="en-US" b="1" dirty="0" smtClean="0"/>
              <a:t>Relevance</a:t>
            </a:r>
          </a:p>
          <a:p>
            <a:pPr lvl="1"/>
            <a:r>
              <a:rPr lang="en-US" b="1" dirty="0" smtClean="0"/>
              <a:t>Accessibility</a:t>
            </a:r>
          </a:p>
          <a:p>
            <a:pPr lvl="1"/>
            <a:endParaRPr lang="en-US" b="1" dirty="0"/>
          </a:p>
          <a:p>
            <a:r>
              <a:rPr lang="en-US" b="1" dirty="0" err="1"/>
              <a:t>ANACoD</a:t>
            </a:r>
            <a:r>
              <a:rPr lang="en-US" b="1" dirty="0"/>
              <a:t>: a tool for Analyzing Mortality Levels &amp; Cause of Death Data </a:t>
            </a:r>
          </a:p>
          <a:p>
            <a:endParaRPr lang="en-US" sz="2000" dirty="0" smtClean="0"/>
          </a:p>
        </p:txBody>
      </p:sp>
      <p:sp>
        <p:nvSpPr>
          <p:cNvPr id="4" name="TextBox 3"/>
          <p:cNvSpPr txBox="1"/>
          <p:nvPr/>
        </p:nvSpPr>
        <p:spPr>
          <a:xfrm>
            <a:off x="4800600" y="6350000"/>
            <a:ext cx="3962400" cy="307777"/>
          </a:xfrm>
          <a:prstGeom prst="rect">
            <a:avLst/>
          </a:prstGeom>
          <a:noFill/>
        </p:spPr>
        <p:txBody>
          <a:bodyPr wrap="square" rtlCol="0">
            <a:spAutoFit/>
          </a:bodyPr>
          <a:lstStyle/>
          <a:p>
            <a:r>
              <a:rPr lang="en-US" sz="1400" dirty="0"/>
              <a:t>SOURCES: NCHS, Unit 18.</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1113"/>
            <a:ext cx="8382000" cy="522287"/>
          </a:xfrm>
        </p:spPr>
        <p:txBody>
          <a:bodyPr/>
          <a:lstStyle/>
          <a:p>
            <a:r>
              <a:rPr lang="en-US" sz="1900" b="1" dirty="0" smtClean="0">
                <a:solidFill>
                  <a:schemeClr val="tx1"/>
                </a:solidFill>
              </a:rPr>
              <a:t>Number of registered deaths by source of data and year of death, 1997-2008*</a:t>
            </a:r>
            <a:endParaRPr lang="en-US" sz="1900" b="1" dirty="0">
              <a:solidFill>
                <a:schemeClr val="tx1"/>
              </a:solidFill>
            </a:endParaRPr>
          </a:p>
        </p:txBody>
      </p:sp>
      <p:sp>
        <p:nvSpPr>
          <p:cNvPr id="5" name="Rectangle 4"/>
          <p:cNvSpPr/>
          <p:nvPr/>
        </p:nvSpPr>
        <p:spPr bwMode="auto">
          <a:xfrm>
            <a:off x="0" y="5710796"/>
            <a:ext cx="9144000" cy="11887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Line graph showing the number of deaths registered in South Africa in Statistics South Africa compared to the National Population Register for 1997 through 2008."/>
          <p:cNvPicPr>
            <a:picLocks noChangeAspect="1" noChangeArrowheads="1"/>
          </p:cNvPicPr>
          <p:nvPr/>
        </p:nvPicPr>
        <p:blipFill rotWithShape="1">
          <a:blip r:embed="rId3">
            <a:extLst>
              <a:ext uri="{28A0092B-C50C-407E-A947-70E740481C1C}">
                <a14:useLocalDpi xmlns:a14="http://schemas.microsoft.com/office/drawing/2010/main" val="0"/>
              </a:ext>
            </a:extLst>
          </a:blip>
          <a:srcRect t="3755"/>
          <a:stretch/>
        </p:blipFill>
        <p:spPr bwMode="auto">
          <a:xfrm>
            <a:off x="201662" y="541809"/>
            <a:ext cx="8740675" cy="630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6282821"/>
            <a:ext cx="3429000" cy="307777"/>
          </a:xfrm>
          <a:prstGeom prst="rect">
            <a:avLst/>
          </a:prstGeom>
          <a:solidFill>
            <a:schemeClr val="bg1"/>
          </a:solidFill>
        </p:spPr>
        <p:txBody>
          <a:bodyPr wrap="square" rtlCol="0">
            <a:spAutoFit/>
          </a:bodyPr>
          <a:lstStyle/>
          <a:p>
            <a:r>
              <a:rPr lang="en-US" sz="1400" dirty="0" smtClean="0"/>
              <a:t>SOURCES: Statistics South Africa, 2009.</a:t>
            </a:r>
            <a:endParaRPr lang="en-US" sz="1400" dirty="0"/>
          </a:p>
        </p:txBody>
      </p:sp>
    </p:spTree>
    <p:extLst>
      <p:ext uri="{BB962C8B-B14F-4D97-AF65-F5344CB8AC3E}">
        <p14:creationId xmlns:p14="http://schemas.microsoft.com/office/powerpoint/2010/main" val="321943590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Completeness/Coverage</a:t>
            </a:r>
            <a:endParaRPr lang="en-US" dirty="0"/>
          </a:p>
        </p:txBody>
      </p:sp>
      <p:sp>
        <p:nvSpPr>
          <p:cNvPr id="3" name="Content Placeholder 2"/>
          <p:cNvSpPr>
            <a:spLocks noGrp="1"/>
          </p:cNvSpPr>
          <p:nvPr>
            <p:ph idx="1"/>
          </p:nvPr>
        </p:nvSpPr>
        <p:spPr>
          <a:xfrm>
            <a:off x="355600" y="1295400"/>
            <a:ext cx="8712200" cy="4724400"/>
          </a:xfrm>
        </p:spPr>
        <p:txBody>
          <a:bodyPr/>
          <a:lstStyle/>
          <a:p>
            <a:pPr marL="285750" indent="-228600"/>
            <a:r>
              <a:rPr lang="en-US" b="1" dirty="0" smtClean="0"/>
              <a:t>Reasons for under-coverage </a:t>
            </a:r>
          </a:p>
          <a:p>
            <a:pPr marL="568325" lvl="1" indent="-228600">
              <a:spcBef>
                <a:spcPts val="1200"/>
              </a:spcBef>
            </a:pPr>
            <a:r>
              <a:rPr lang="en-US" b="1" dirty="0" smtClean="0"/>
              <a:t>Geographic: </a:t>
            </a:r>
            <a:r>
              <a:rPr lang="en-US" b="1" dirty="0"/>
              <a:t>l</a:t>
            </a:r>
            <a:r>
              <a:rPr lang="en-US" b="1" dirty="0" smtClean="0"/>
              <a:t>ack </a:t>
            </a:r>
            <a:r>
              <a:rPr lang="en-US" b="1" dirty="0"/>
              <a:t>of access to </a:t>
            </a:r>
            <a:r>
              <a:rPr lang="en-US" b="1" dirty="0" smtClean="0"/>
              <a:t>the system</a:t>
            </a:r>
          </a:p>
          <a:p>
            <a:pPr marL="568325" lvl="1" indent="-228600">
              <a:spcBef>
                <a:spcPts val="1200"/>
              </a:spcBef>
            </a:pPr>
            <a:r>
              <a:rPr lang="en-US" sz="2400" b="1" dirty="0" smtClean="0"/>
              <a:t>Late registration</a:t>
            </a:r>
          </a:p>
          <a:p>
            <a:pPr marL="568325" lvl="1" indent="-228600">
              <a:spcBef>
                <a:spcPts val="1200"/>
              </a:spcBef>
            </a:pPr>
            <a:r>
              <a:rPr lang="en-US" b="1" dirty="0" smtClean="0"/>
              <a:t>Health infrastructure</a:t>
            </a:r>
            <a:endParaRPr lang="en-US" sz="2400" b="1" dirty="0" smtClean="0"/>
          </a:p>
          <a:p>
            <a:pPr marL="568325" lvl="1" indent="-228600">
              <a:spcBef>
                <a:spcPts val="1200"/>
              </a:spcBef>
            </a:pPr>
            <a:r>
              <a:rPr lang="en-US" sz="2400" b="1" dirty="0" smtClean="0">
                <a:solidFill>
                  <a:srgbClr val="C00000"/>
                </a:solidFill>
              </a:rPr>
              <a:t>Under-registration</a:t>
            </a:r>
            <a:r>
              <a:rPr lang="en-US" sz="2400" b="1" dirty="0"/>
              <a:t>: </a:t>
            </a:r>
            <a:r>
              <a:rPr lang="en-US" b="1" i="1" dirty="0"/>
              <a:t>most crucial aspect of </a:t>
            </a:r>
            <a:r>
              <a:rPr lang="en-US" b="1" i="1" dirty="0" smtClean="0"/>
              <a:t>evaluation</a:t>
            </a:r>
          </a:p>
          <a:p>
            <a:pPr marL="909638" lvl="2" indent="-233363">
              <a:lnSpc>
                <a:spcPct val="120000"/>
              </a:lnSpc>
              <a:spcBef>
                <a:spcPts val="1200"/>
              </a:spcBef>
            </a:pPr>
            <a:r>
              <a:rPr lang="en-US" sz="2400" b="1" dirty="0" smtClean="0"/>
              <a:t>Poor legislation</a:t>
            </a:r>
            <a:endParaRPr lang="en-US" sz="2400" b="1" dirty="0"/>
          </a:p>
          <a:p>
            <a:pPr marL="909638" lvl="2" indent="-233363">
              <a:lnSpc>
                <a:spcPct val="120000"/>
              </a:lnSpc>
              <a:spcBef>
                <a:spcPts val="1200"/>
              </a:spcBef>
            </a:pPr>
            <a:r>
              <a:rPr lang="en-US" sz="2400" b="1" dirty="0" smtClean="0"/>
              <a:t>Failure </a:t>
            </a:r>
            <a:r>
              <a:rPr lang="en-US" sz="2400" b="1" dirty="0"/>
              <a:t>of informant to comply with law</a:t>
            </a:r>
          </a:p>
          <a:p>
            <a:pPr marL="909638" lvl="2" indent="-233363">
              <a:lnSpc>
                <a:spcPct val="120000"/>
              </a:lnSpc>
              <a:spcBef>
                <a:spcPts val="1200"/>
              </a:spcBef>
            </a:pPr>
            <a:r>
              <a:rPr lang="en-US" sz="2400" b="1" dirty="0" smtClean="0"/>
              <a:t>Lack </a:t>
            </a:r>
            <a:r>
              <a:rPr lang="en-US" sz="2400" b="1" dirty="0"/>
              <a:t>of proficiency of </a:t>
            </a:r>
            <a:r>
              <a:rPr lang="en-US" sz="2400" b="1" dirty="0" smtClean="0"/>
              <a:t>registrars</a:t>
            </a:r>
          </a:p>
          <a:p>
            <a:pPr marL="909638" lvl="2" indent="-233363">
              <a:lnSpc>
                <a:spcPct val="120000"/>
              </a:lnSpc>
              <a:spcBef>
                <a:spcPts val="0"/>
              </a:spcBef>
            </a:pPr>
            <a:endParaRPr lang="en-US" sz="2400" b="1" dirty="0" smtClean="0"/>
          </a:p>
          <a:p>
            <a:pPr marL="909638" lvl="2" indent="-233363">
              <a:lnSpc>
                <a:spcPct val="120000"/>
              </a:lnSpc>
              <a:spcBef>
                <a:spcPts val="0"/>
              </a:spcBef>
            </a:pPr>
            <a:endParaRPr lang="en-US" sz="2400" b="1" dirty="0" smtClean="0"/>
          </a:p>
          <a:p>
            <a:pPr marL="219075" lvl="1" indent="0">
              <a:lnSpc>
                <a:spcPct val="120000"/>
              </a:lnSpc>
              <a:spcBef>
                <a:spcPts val="0"/>
              </a:spcBef>
              <a:buNone/>
            </a:pPr>
            <a:endParaRPr lang="en-US" sz="2800" b="1" dirty="0" smtClean="0"/>
          </a:p>
          <a:p>
            <a:endParaRPr lang="en-US" dirty="0"/>
          </a:p>
        </p:txBody>
      </p:sp>
      <p:sp>
        <p:nvSpPr>
          <p:cNvPr id="4" name="TextBox 3"/>
          <p:cNvSpPr txBox="1"/>
          <p:nvPr/>
        </p:nvSpPr>
        <p:spPr>
          <a:xfrm>
            <a:off x="4648200" y="6248400"/>
            <a:ext cx="4343400" cy="492443"/>
          </a:xfrm>
          <a:prstGeom prst="rect">
            <a:avLst/>
          </a:prstGeom>
          <a:noFill/>
        </p:spPr>
        <p:txBody>
          <a:bodyPr wrap="square" rtlCol="0">
            <a:spAutoFit/>
          </a:bodyPr>
          <a:lstStyle/>
          <a:p>
            <a:r>
              <a:rPr lang="en-US" sz="1300" dirty="0"/>
              <a:t>SOURCES: NCHS, Unit 15, 18; </a:t>
            </a:r>
            <a:r>
              <a:rPr lang="en-US" sz="1300" dirty="0" err="1"/>
              <a:t>Mahapatra</a:t>
            </a:r>
            <a:r>
              <a:rPr lang="en-US" sz="1300" dirty="0"/>
              <a:t>; PRVSS2, Ch. V; HMN/UQ, Subcomponent B3; Freedman p 25</a:t>
            </a:r>
            <a:r>
              <a:rPr lang="en-US" sz="1300" dirty="0" smtClean="0"/>
              <a:t>.</a:t>
            </a:r>
            <a:endParaRPr lang="en-US" sz="1300" dirty="0"/>
          </a:p>
        </p:txBody>
      </p:sp>
    </p:spTree>
    <p:extLst>
      <p:ext uri="{BB962C8B-B14F-4D97-AF65-F5344CB8AC3E}">
        <p14:creationId xmlns:p14="http://schemas.microsoft.com/office/powerpoint/2010/main" val="298491067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a:t>
            </a:r>
            <a:br>
              <a:rPr lang="en-US" dirty="0" smtClean="0"/>
            </a:br>
            <a:r>
              <a:rPr lang="en-US" dirty="0" smtClean="0"/>
              <a:t> Completeness/Coverage</a:t>
            </a:r>
            <a:endParaRPr lang="en-US" dirty="0"/>
          </a:p>
        </p:txBody>
      </p:sp>
      <p:sp>
        <p:nvSpPr>
          <p:cNvPr id="3" name="Content Placeholder 2"/>
          <p:cNvSpPr>
            <a:spLocks noGrp="1"/>
          </p:cNvSpPr>
          <p:nvPr>
            <p:ph idx="1"/>
          </p:nvPr>
        </p:nvSpPr>
        <p:spPr/>
        <p:txBody>
          <a:bodyPr/>
          <a:lstStyle/>
          <a:p>
            <a:pPr>
              <a:spcBef>
                <a:spcPts val="1200"/>
              </a:spcBef>
            </a:pPr>
            <a:r>
              <a:rPr lang="en-US" dirty="0" smtClean="0"/>
              <a:t>Reduce barriers to registration</a:t>
            </a:r>
          </a:p>
          <a:p>
            <a:pPr>
              <a:spcBef>
                <a:spcPts val="1200"/>
              </a:spcBef>
            </a:pPr>
            <a:r>
              <a:rPr lang="en-US" dirty="0" smtClean="0"/>
              <a:t>Hire part-time &amp; adjunct registration officials</a:t>
            </a:r>
          </a:p>
          <a:p>
            <a:pPr>
              <a:spcBef>
                <a:spcPts val="1200"/>
              </a:spcBef>
            </a:pPr>
            <a:r>
              <a:rPr lang="en-US" dirty="0" smtClean="0"/>
              <a:t>Track pregnant women</a:t>
            </a:r>
          </a:p>
          <a:p>
            <a:pPr>
              <a:spcBef>
                <a:spcPts val="1200"/>
              </a:spcBef>
            </a:pPr>
            <a:r>
              <a:rPr lang="en-US" dirty="0" smtClean="0"/>
              <a:t>Educational campaign to improve registration of infant deaths &amp; stillbirths</a:t>
            </a:r>
          </a:p>
          <a:p>
            <a:pPr>
              <a:spcBef>
                <a:spcPts val="1200"/>
              </a:spcBef>
            </a:pPr>
            <a:r>
              <a:rPr lang="en-US" dirty="0" smtClean="0"/>
              <a:t>Improve relationships between local registrars and coroners</a:t>
            </a:r>
            <a:r>
              <a:rPr lang="en-US" dirty="0"/>
              <a:t> </a:t>
            </a:r>
            <a:r>
              <a:rPr lang="en-US" dirty="0" smtClean="0"/>
              <a:t>&amp; police</a:t>
            </a:r>
          </a:p>
          <a:p>
            <a:pPr>
              <a:spcBef>
                <a:spcPts val="1200"/>
              </a:spcBef>
            </a:pPr>
            <a:r>
              <a:rPr lang="en-US" dirty="0" smtClean="0"/>
              <a:t>Review classification of maternal deaths</a:t>
            </a:r>
          </a:p>
          <a:p>
            <a:pPr>
              <a:spcBef>
                <a:spcPts val="1200"/>
              </a:spcBef>
            </a:pPr>
            <a:r>
              <a:rPr lang="en-US" dirty="0" smtClean="0"/>
              <a:t>Statistical adjustment for under-coverage </a:t>
            </a:r>
            <a:endParaRPr lang="en-US" dirty="0"/>
          </a:p>
        </p:txBody>
      </p:sp>
      <p:sp>
        <p:nvSpPr>
          <p:cNvPr id="4" name="TextBox 3"/>
          <p:cNvSpPr txBox="1"/>
          <p:nvPr/>
        </p:nvSpPr>
        <p:spPr>
          <a:xfrm>
            <a:off x="4724400" y="6324600"/>
            <a:ext cx="4114800" cy="307777"/>
          </a:xfrm>
          <a:prstGeom prst="rect">
            <a:avLst/>
          </a:prstGeom>
          <a:noFill/>
        </p:spPr>
        <p:txBody>
          <a:bodyPr wrap="square" rtlCol="0">
            <a:spAutoFit/>
          </a:bodyPr>
          <a:lstStyle/>
          <a:p>
            <a:r>
              <a:rPr lang="en-US" sz="1400" dirty="0"/>
              <a:t>SOURCES: Freedman, p 28-31</a:t>
            </a:r>
            <a:r>
              <a:rPr lang="en-US" sz="1400" dirty="0" smtClean="0"/>
              <a:t>.</a:t>
            </a:r>
            <a:endParaRPr lang="en-US" sz="1400" dirty="0"/>
          </a:p>
        </p:txBody>
      </p:sp>
    </p:spTree>
    <p:extLst>
      <p:ext uri="{BB962C8B-B14F-4D97-AF65-F5344CB8AC3E}">
        <p14:creationId xmlns:p14="http://schemas.microsoft.com/office/powerpoint/2010/main" val="32233741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a:t>
            </a:r>
            <a:br>
              <a:rPr lang="en-US" dirty="0"/>
            </a:br>
            <a:r>
              <a:rPr lang="en-US" dirty="0"/>
              <a:t> Completeness/Coverage</a:t>
            </a:r>
          </a:p>
        </p:txBody>
      </p:sp>
      <p:sp>
        <p:nvSpPr>
          <p:cNvPr id="3" name="Content Placeholder 2"/>
          <p:cNvSpPr>
            <a:spLocks noGrp="1"/>
          </p:cNvSpPr>
          <p:nvPr>
            <p:ph idx="1"/>
          </p:nvPr>
        </p:nvSpPr>
        <p:spPr>
          <a:xfrm>
            <a:off x="355600" y="1295400"/>
            <a:ext cx="8788400" cy="4724400"/>
          </a:xfrm>
        </p:spPr>
        <p:txBody>
          <a:bodyPr>
            <a:normAutofit lnSpcReduction="10000"/>
          </a:bodyPr>
          <a:lstStyle/>
          <a:p>
            <a:pPr marL="571500" indent="-514350">
              <a:lnSpc>
                <a:spcPct val="150000"/>
              </a:lnSpc>
              <a:buFont typeface="+mj-lt"/>
              <a:buAutoNum type="arabicParenR"/>
            </a:pPr>
            <a:r>
              <a:rPr lang="en-US" b="1" dirty="0"/>
              <a:t>Completeness </a:t>
            </a:r>
            <a:r>
              <a:rPr lang="en-US" b="1" dirty="0" smtClean="0"/>
              <a:t>&amp; coverage</a:t>
            </a:r>
          </a:p>
          <a:p>
            <a:pPr marL="339725" lvl="1" indent="-225425">
              <a:lnSpc>
                <a:spcPct val="150000"/>
              </a:lnSpc>
            </a:pPr>
            <a:r>
              <a:rPr lang="en-US" b="1" dirty="0" smtClean="0"/>
              <a:t>Coverage as a measure of completeness</a:t>
            </a:r>
          </a:p>
          <a:p>
            <a:pPr marL="339725" lvl="1" indent="-225425">
              <a:lnSpc>
                <a:spcPct val="150000"/>
              </a:lnSpc>
            </a:pPr>
            <a:r>
              <a:rPr lang="en-US" b="1" dirty="0" smtClean="0"/>
              <a:t>Comparisons with corresponding statistics</a:t>
            </a:r>
          </a:p>
          <a:p>
            <a:pPr marL="339725" lvl="1" indent="-225425">
              <a:lnSpc>
                <a:spcPct val="150000"/>
              </a:lnSpc>
            </a:pPr>
            <a:r>
              <a:rPr lang="en-US" b="1" dirty="0" smtClean="0"/>
              <a:t>Checking with independent sources (dual record system)</a:t>
            </a:r>
          </a:p>
          <a:p>
            <a:pPr marL="339725" lvl="1" indent="-225425">
              <a:lnSpc>
                <a:spcPct val="150000"/>
              </a:lnSpc>
            </a:pPr>
            <a:r>
              <a:rPr lang="en-US" b="1" dirty="0" smtClean="0"/>
              <a:t>Coverage errors in vital statistics</a:t>
            </a:r>
          </a:p>
          <a:p>
            <a:pPr marL="339725" lvl="1" indent="-225425">
              <a:lnSpc>
                <a:spcPct val="150000"/>
              </a:lnSpc>
            </a:pPr>
            <a:r>
              <a:rPr lang="en-US" b="1" dirty="0" smtClean="0"/>
              <a:t>Reasons for under-coverage</a:t>
            </a:r>
          </a:p>
          <a:p>
            <a:pPr marL="339725" lvl="1" indent="-225425">
              <a:lnSpc>
                <a:spcPct val="150000"/>
              </a:lnSpc>
            </a:pPr>
            <a:r>
              <a:rPr lang="en-US" b="1" dirty="0" smtClean="0"/>
              <a:t>Improving completeness/coverage</a:t>
            </a:r>
          </a:p>
          <a:p>
            <a:pPr marL="1484312" lvl="2" indent="-514350">
              <a:lnSpc>
                <a:spcPct val="150000"/>
              </a:lnSpc>
            </a:pPr>
            <a:endParaRPr lang="en-US" b="1" dirty="0" smtClean="0"/>
          </a:p>
          <a:p>
            <a:pPr marL="971550" lvl="1" indent="-514350">
              <a:buNone/>
            </a:pPr>
            <a:endParaRPr lang="en-US" sz="1000" dirty="0"/>
          </a:p>
          <a:p>
            <a:endParaRPr lang="en-US" dirty="0"/>
          </a:p>
        </p:txBody>
      </p:sp>
    </p:spTree>
    <p:extLst>
      <p:ext uri="{BB962C8B-B14F-4D97-AF65-F5344CB8AC3E}">
        <p14:creationId xmlns:p14="http://schemas.microsoft.com/office/powerpoint/2010/main" val="245977450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300"/>
              </a:lnSpc>
            </a:pPr>
            <a:r>
              <a:rPr lang="en-US" dirty="0" smtClean="0"/>
              <a:t>Methods for Completeness/</a:t>
            </a:r>
            <a:br>
              <a:rPr lang="en-US" dirty="0" smtClean="0"/>
            </a:br>
            <a:r>
              <a:rPr lang="en-US" dirty="0" smtClean="0"/>
              <a:t>Coverage in [COUNTRY]</a:t>
            </a:r>
            <a:endParaRPr lang="en-US" dirty="0"/>
          </a:p>
        </p:txBody>
      </p:sp>
      <p:sp>
        <p:nvSpPr>
          <p:cNvPr id="3" name="Content Placeholder 2"/>
          <p:cNvSpPr>
            <a:spLocks noGrp="1"/>
          </p:cNvSpPr>
          <p:nvPr>
            <p:ph idx="1"/>
          </p:nvPr>
        </p:nvSpPr>
        <p:spPr/>
        <p:txBody>
          <a:bodyPr/>
          <a:lstStyle/>
          <a:p>
            <a:pPr>
              <a:lnSpc>
                <a:spcPct val="150000"/>
              </a:lnSpc>
            </a:pPr>
            <a:r>
              <a:rPr lang="en-US" dirty="0" smtClean="0">
                <a:solidFill>
                  <a:schemeClr val="bg1">
                    <a:lumMod val="75000"/>
                  </a:schemeClr>
                </a:solidFill>
              </a:rPr>
              <a:t>List the methods that are used for measuring completeness in [country].  Consider methods for measuring completeness in the civil registration system and methods for measuring completeness in the country’s vital statistics.</a:t>
            </a:r>
            <a:endParaRPr lang="en-US" dirty="0">
              <a:solidFill>
                <a:schemeClr val="bg1">
                  <a:lumMod val="75000"/>
                </a:schemeClr>
              </a:solidFill>
            </a:endParaRPr>
          </a:p>
        </p:txBody>
      </p:sp>
    </p:spTree>
    <p:extLst>
      <p:ext uri="{BB962C8B-B14F-4D97-AF65-F5344CB8AC3E}">
        <p14:creationId xmlns:p14="http://schemas.microsoft.com/office/powerpoint/2010/main" val="303330727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a:solidFill>
                  <a:schemeClr val="bg1">
                    <a:lumMod val="75000"/>
                  </a:schemeClr>
                </a:solidFill>
              </a:rPr>
              <a:t>Discuss what geographic areas and population groups exist </a:t>
            </a:r>
            <a:r>
              <a:rPr lang="en-US" b="1" dirty="0" smtClean="0">
                <a:solidFill>
                  <a:schemeClr val="bg1">
                    <a:lumMod val="75000"/>
                  </a:schemeClr>
                </a:solidFill>
              </a:rPr>
              <a:t>in your country.  </a:t>
            </a:r>
            <a:r>
              <a:rPr lang="en-US" b="1" dirty="0">
                <a:solidFill>
                  <a:schemeClr val="bg1">
                    <a:lumMod val="75000"/>
                  </a:schemeClr>
                </a:solidFill>
              </a:rPr>
              <a:t>Do any of these groups present reporting or data-collection problems for civil registration?</a:t>
            </a:r>
          </a:p>
          <a:p>
            <a:pPr marL="0" indent="0" algn="ctr">
              <a:buNone/>
            </a:pPr>
            <a:endParaRPr lang="en-US" b="1" dirty="0" smtClean="0"/>
          </a:p>
          <a:p>
            <a:pPr marL="0" indent="0" algn="ctr">
              <a:buNone/>
            </a:pPr>
            <a:r>
              <a:rPr lang="en-US" b="1" dirty="0" smtClean="0"/>
              <a:t>What is the best way to </a:t>
            </a:r>
            <a:r>
              <a:rPr lang="en-US" b="1" dirty="0"/>
              <a:t>make it </a:t>
            </a:r>
            <a:r>
              <a:rPr lang="en-US" b="1" dirty="0" smtClean="0"/>
              <a:t>easy </a:t>
            </a:r>
            <a:r>
              <a:rPr lang="en-US" b="1" dirty="0"/>
              <a:t>for the public to participate but still collect complete information for either births or deaths?</a:t>
            </a:r>
          </a:p>
          <a:p>
            <a:pPr marL="0" lv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52838348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Accuracy of Vital Statistics</a:t>
            </a:r>
          </a:p>
        </p:txBody>
      </p:sp>
      <p:sp>
        <p:nvSpPr>
          <p:cNvPr id="3" name="Content Placeholder 2"/>
          <p:cNvSpPr>
            <a:spLocks noGrp="1"/>
          </p:cNvSpPr>
          <p:nvPr>
            <p:ph idx="1"/>
          </p:nvPr>
        </p:nvSpPr>
        <p:spPr>
          <a:xfrm>
            <a:off x="228600" y="1371600"/>
            <a:ext cx="8915400" cy="4800600"/>
          </a:xfrm>
        </p:spPr>
        <p:txBody>
          <a:bodyPr>
            <a:normAutofit lnSpcReduction="10000"/>
          </a:bodyPr>
          <a:lstStyle/>
          <a:p>
            <a:pPr marL="571500" indent="-514350">
              <a:buFont typeface="+mj-lt"/>
              <a:buAutoNum type="arabicParenR" startAt="2"/>
            </a:pPr>
            <a:r>
              <a:rPr lang="en-US" b="1" dirty="0"/>
              <a:t>Missing &amp; Erroneous Data</a:t>
            </a:r>
          </a:p>
          <a:p>
            <a:pPr marL="57150" indent="0">
              <a:spcBef>
                <a:spcPts val="1200"/>
              </a:spcBef>
              <a:buNone/>
            </a:pPr>
            <a:r>
              <a:rPr lang="en-US" b="1" dirty="0"/>
              <a:t>Missing data</a:t>
            </a:r>
          </a:p>
          <a:p>
            <a:pPr marL="693738" lvl="1" indent="-300038"/>
            <a:r>
              <a:rPr lang="en-US" b="1" dirty="0"/>
              <a:t>% of key variables with no response</a:t>
            </a:r>
          </a:p>
          <a:p>
            <a:pPr marL="693738" lvl="1" indent="-300038"/>
            <a:r>
              <a:rPr lang="en-US" b="1" dirty="0"/>
              <a:t>% of COD reports with missing age/sex</a:t>
            </a:r>
          </a:p>
          <a:p>
            <a:pPr marL="57150" indent="0">
              <a:buNone/>
            </a:pPr>
            <a:endParaRPr lang="en-US" sz="2000" b="1" dirty="0"/>
          </a:p>
          <a:p>
            <a:pPr marL="57150" indent="0">
              <a:buNone/>
            </a:pPr>
            <a:r>
              <a:rPr lang="en-US" b="1" dirty="0" smtClean="0"/>
              <a:t>Erroneous data</a:t>
            </a:r>
          </a:p>
          <a:p>
            <a:pPr marL="693738" lvl="1" indent="-300038"/>
            <a:r>
              <a:rPr lang="en-US" b="1" dirty="0" smtClean="0"/>
              <a:t>Response error: </a:t>
            </a:r>
          </a:p>
          <a:p>
            <a:pPr marL="750888" lvl="2" indent="-65088"/>
            <a:r>
              <a:rPr lang="en-US" sz="2400" b="1" dirty="0" smtClean="0"/>
              <a:t> Matching sample of reports with independent records</a:t>
            </a:r>
          </a:p>
          <a:p>
            <a:pPr marL="750888" lvl="2" indent="-65088"/>
            <a:r>
              <a:rPr lang="en-US" sz="2400" b="1" dirty="0" smtClean="0"/>
              <a:t> % </a:t>
            </a:r>
            <a:r>
              <a:rPr lang="en-US" sz="2400" b="1" dirty="0"/>
              <a:t>responses classified as “unknown</a:t>
            </a:r>
            <a:r>
              <a:rPr lang="en-US" sz="2400" b="1" dirty="0" smtClean="0"/>
              <a:t>”</a:t>
            </a:r>
          </a:p>
          <a:p>
            <a:pPr marL="750888" lvl="2" indent="-65088"/>
            <a:r>
              <a:rPr lang="en-US" sz="2400" b="1" dirty="0" smtClean="0"/>
              <a:t> Internal consistency of data</a:t>
            </a:r>
          </a:p>
          <a:p>
            <a:pPr marL="693738" lvl="1" indent="-300038"/>
            <a:r>
              <a:rPr lang="en-US" b="1" dirty="0" smtClean="0"/>
              <a:t>Coding error: double coding</a:t>
            </a:r>
          </a:p>
          <a:p>
            <a:pPr marL="393700" lvl="1" indent="0">
              <a:buNone/>
            </a:pPr>
            <a:endParaRPr lang="en-US" sz="1100" b="1" dirty="0" smtClean="0"/>
          </a:p>
          <a:p>
            <a:pPr marL="693738" lvl="1" indent="-300038"/>
            <a:endParaRPr lang="en-US" sz="2900" dirty="0"/>
          </a:p>
        </p:txBody>
      </p:sp>
      <p:sp>
        <p:nvSpPr>
          <p:cNvPr id="4" name="TextBox 3"/>
          <p:cNvSpPr txBox="1"/>
          <p:nvPr/>
        </p:nvSpPr>
        <p:spPr>
          <a:xfrm>
            <a:off x="4648200" y="6248400"/>
            <a:ext cx="4267200" cy="523220"/>
          </a:xfrm>
          <a:prstGeom prst="rect">
            <a:avLst/>
          </a:prstGeom>
          <a:noFill/>
        </p:spPr>
        <p:txBody>
          <a:bodyPr wrap="square" rtlCol="0">
            <a:spAutoFit/>
          </a:bodyPr>
          <a:lstStyle/>
          <a:p>
            <a:r>
              <a:rPr lang="en-US" sz="1400" dirty="0"/>
              <a:t>SOURCES: NCHS, Unit 15, 18; </a:t>
            </a:r>
            <a:r>
              <a:rPr lang="en-US" sz="1400" dirty="0" err="1"/>
              <a:t>Mahapatra</a:t>
            </a:r>
            <a:r>
              <a:rPr lang="en-US" sz="1400" dirty="0"/>
              <a:t>;  PRVSS2, Ch. V; Freedman, p 32</a:t>
            </a:r>
            <a:r>
              <a:rPr lang="en-US" sz="1400" dirty="0" smtClean="0"/>
              <a:t>.</a:t>
            </a:r>
            <a:endParaRPr lang="en-US" sz="1400" dirty="0"/>
          </a:p>
        </p:txBody>
      </p:sp>
    </p:spTree>
    <p:extLst>
      <p:ext uri="{BB962C8B-B14F-4D97-AF65-F5344CB8AC3E}">
        <p14:creationId xmlns:p14="http://schemas.microsoft.com/office/powerpoint/2010/main" val="309745940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e chart showing the percentage of deaths with specified or non-specified causes by source of repor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8366" y="2590800"/>
            <a:ext cx="5965633"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Accuracy of Vital Statistics</a:t>
            </a:r>
          </a:p>
        </p:txBody>
      </p:sp>
      <p:sp>
        <p:nvSpPr>
          <p:cNvPr id="3" name="Content Placeholder 2"/>
          <p:cNvSpPr>
            <a:spLocks noGrp="1"/>
          </p:cNvSpPr>
          <p:nvPr>
            <p:ph idx="1"/>
          </p:nvPr>
        </p:nvSpPr>
        <p:spPr>
          <a:xfrm>
            <a:off x="0" y="1371600"/>
            <a:ext cx="5562600" cy="4724400"/>
          </a:xfrm>
        </p:spPr>
        <p:txBody>
          <a:bodyPr>
            <a:normAutofit/>
          </a:bodyPr>
          <a:lstStyle/>
          <a:p>
            <a:pPr marL="571500" indent="-514350">
              <a:buFont typeface="+mj-lt"/>
              <a:buAutoNum type="arabicParenR" startAt="3"/>
            </a:pPr>
            <a:r>
              <a:rPr lang="en-US" b="1" dirty="0"/>
              <a:t>Use of ill-defined </a:t>
            </a:r>
            <a:r>
              <a:rPr lang="en-US" b="1" dirty="0" smtClean="0"/>
              <a:t>categories</a:t>
            </a:r>
          </a:p>
          <a:p>
            <a:pPr marL="693738" lvl="1" indent="-300038">
              <a:spcBef>
                <a:spcPts val="1200"/>
              </a:spcBef>
            </a:pPr>
            <a:r>
              <a:rPr lang="en-US" b="1" dirty="0"/>
              <a:t>% of deaths classified as </a:t>
            </a:r>
            <a:r>
              <a:rPr lang="en-US" b="1" dirty="0" smtClean="0"/>
              <a:t>miscellaneous/ill-defined</a:t>
            </a:r>
          </a:p>
          <a:p>
            <a:pPr marL="693738" lvl="1" indent="-300038">
              <a:spcBef>
                <a:spcPts val="1200"/>
              </a:spcBef>
            </a:pPr>
            <a:r>
              <a:rPr lang="en-US" b="1" dirty="0" smtClean="0"/>
              <a:t>Should be </a:t>
            </a:r>
            <a:r>
              <a:rPr lang="en-US" b="1" dirty="0" smtClean="0">
                <a:solidFill>
                  <a:srgbClr val="B23224"/>
                </a:solidFill>
              </a:rPr>
              <a:t>&lt; 25% </a:t>
            </a:r>
            <a:r>
              <a:rPr lang="en-US" b="1" dirty="0" smtClean="0"/>
              <a:t>unknown</a:t>
            </a:r>
          </a:p>
          <a:p>
            <a:pPr marL="693738" lvl="1" indent="-300038"/>
            <a:endParaRPr lang="en-US" b="1" dirty="0"/>
          </a:p>
          <a:p>
            <a:pPr marL="571500" indent="-514350">
              <a:buAutoNum type="arabicParenR" startAt="3"/>
            </a:pPr>
            <a:r>
              <a:rPr lang="en-US" b="1" dirty="0"/>
              <a:t>Improbable </a:t>
            </a:r>
            <a:r>
              <a:rPr lang="en-US" b="1" dirty="0" smtClean="0"/>
              <a:t>classifications</a:t>
            </a:r>
          </a:p>
          <a:p>
            <a:pPr marL="741363" lvl="1" indent="-284163"/>
            <a:r>
              <a:rPr lang="en-US" b="1" dirty="0"/>
              <a:t># deaths assigned improbable age/sex per </a:t>
            </a:r>
            <a:r>
              <a:rPr lang="en-US" b="1" dirty="0" smtClean="0"/>
              <a:t>100,000 </a:t>
            </a:r>
            <a:r>
              <a:rPr lang="en-US" b="1" dirty="0"/>
              <a:t>coded deaths</a:t>
            </a:r>
          </a:p>
          <a:p>
            <a:pPr marL="971550" lvl="1" indent="-514350">
              <a:buNone/>
            </a:pPr>
            <a:endParaRPr lang="en-US" sz="1000" dirty="0"/>
          </a:p>
          <a:p>
            <a:endParaRPr lang="en-US" dirty="0"/>
          </a:p>
        </p:txBody>
      </p:sp>
      <p:sp>
        <p:nvSpPr>
          <p:cNvPr id="4" name="TextBox 3"/>
          <p:cNvSpPr txBox="1"/>
          <p:nvPr/>
        </p:nvSpPr>
        <p:spPr>
          <a:xfrm>
            <a:off x="4648200" y="6248400"/>
            <a:ext cx="4191000" cy="523220"/>
          </a:xfrm>
          <a:prstGeom prst="rect">
            <a:avLst/>
          </a:prstGeom>
          <a:noFill/>
        </p:spPr>
        <p:txBody>
          <a:bodyPr wrap="square" rtlCol="0">
            <a:spAutoFit/>
          </a:bodyPr>
          <a:lstStyle/>
          <a:p>
            <a:r>
              <a:rPr lang="en-US" sz="1400" dirty="0"/>
              <a:t>SOURCES: NCHS, Unit 15, 18; </a:t>
            </a:r>
            <a:r>
              <a:rPr lang="en-US" sz="1400" dirty="0" err="1"/>
              <a:t>Mahapatra</a:t>
            </a:r>
            <a:r>
              <a:rPr lang="en-US" sz="1400" dirty="0"/>
              <a:t>; PRVSS2, Ch. V</a:t>
            </a:r>
            <a:r>
              <a:rPr lang="en-US" sz="1400" dirty="0" smtClean="0"/>
              <a:t>.</a:t>
            </a:r>
            <a:endParaRPr lang="en-US" sz="1400" dirty="0"/>
          </a:p>
        </p:txBody>
      </p:sp>
    </p:spTree>
    <p:extLst>
      <p:ext uri="{BB962C8B-B14F-4D97-AF65-F5344CB8AC3E}">
        <p14:creationId xmlns:p14="http://schemas.microsoft.com/office/powerpoint/2010/main" val="65247582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781800" cy="838200"/>
          </a:xfrm>
        </p:spPr>
        <p:txBody>
          <a:bodyPr/>
          <a:lstStyle/>
          <a:p>
            <a:pPr>
              <a:lnSpc>
                <a:spcPts val="2300"/>
              </a:lnSpc>
            </a:pPr>
            <a:r>
              <a:rPr lang="en-US" sz="2200" b="1" dirty="0" smtClean="0">
                <a:solidFill>
                  <a:schemeClr val="tx1"/>
                </a:solidFill>
                <a:latin typeface="+mn-lt"/>
              </a:rPr>
              <a:t>Proportion </a:t>
            </a:r>
            <a:r>
              <a:rPr lang="en-US" sz="2200" b="1" dirty="0">
                <a:solidFill>
                  <a:schemeClr val="tx1"/>
                </a:solidFill>
                <a:latin typeface="+mn-lt"/>
              </a:rPr>
              <a:t>of natural deaths due to ill defined natural causes by age group – South Africa, </a:t>
            </a:r>
            <a:r>
              <a:rPr lang="en-US" sz="2200" b="1" dirty="0" smtClean="0">
                <a:solidFill>
                  <a:schemeClr val="tx1"/>
                </a:solidFill>
                <a:latin typeface="+mn-lt"/>
              </a:rPr>
              <a:t>2007</a:t>
            </a:r>
            <a:endParaRPr lang="en-US" dirty="0"/>
          </a:p>
        </p:txBody>
      </p:sp>
      <p:sp>
        <p:nvSpPr>
          <p:cNvPr id="3" name="Content Placeholder 2"/>
          <p:cNvSpPr>
            <a:spLocks noGrp="1"/>
          </p:cNvSpPr>
          <p:nvPr>
            <p:ph idx="1"/>
          </p:nvPr>
        </p:nvSpPr>
        <p:spPr>
          <a:xfrm>
            <a:off x="560120" y="838200"/>
            <a:ext cx="8407400" cy="4724400"/>
          </a:xfrm>
        </p:spPr>
        <p:txBody>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sz="1600" i="1" dirty="0" smtClean="0"/>
          </a:p>
          <a:p>
            <a:pPr marL="0" indent="0">
              <a:buNone/>
            </a:pPr>
            <a:r>
              <a:rPr lang="en-US" sz="1600" i="1" dirty="0" smtClean="0"/>
              <a:t>Source: Statistics, South</a:t>
            </a:r>
            <a:r>
              <a:rPr lang="en-US" sz="1600" i="1" baseline="0" dirty="0" smtClean="0"/>
              <a:t> Africa</a:t>
            </a:r>
            <a:endParaRPr lang="en-US" sz="1600" i="1" dirty="0" smtClean="0"/>
          </a:p>
        </p:txBody>
      </p:sp>
      <p:pic>
        <p:nvPicPr>
          <p:cNvPr id="1026" name="Picture 2" descr="Bar graph showing the percentage of natural deaths from ill-defined natural causes by age in South Africa in 2007."/>
          <p:cNvPicPr>
            <a:picLocks noChangeAspect="1" noChangeArrowheads="1"/>
          </p:cNvPicPr>
          <p:nvPr/>
        </p:nvPicPr>
        <p:blipFill rotWithShape="1">
          <a:blip r:embed="rId3">
            <a:extLst>
              <a:ext uri="{28A0092B-C50C-407E-A947-70E740481C1C}">
                <a14:useLocalDpi xmlns:a14="http://schemas.microsoft.com/office/drawing/2010/main" val="0"/>
              </a:ext>
            </a:extLst>
          </a:blip>
          <a:srcRect b="18079"/>
          <a:stretch/>
        </p:blipFill>
        <p:spPr bwMode="auto">
          <a:xfrm>
            <a:off x="164217" y="1447800"/>
            <a:ext cx="8915400" cy="429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21917" y="6197600"/>
            <a:ext cx="4369683" cy="646331"/>
          </a:xfrm>
          <a:prstGeom prst="rect">
            <a:avLst/>
          </a:prstGeom>
          <a:noFill/>
        </p:spPr>
        <p:txBody>
          <a:bodyPr wrap="square" rtlCol="0">
            <a:spAutoFit/>
          </a:bodyPr>
          <a:lstStyle/>
          <a:p>
            <a:r>
              <a:rPr lang="en-US" sz="1200" dirty="0"/>
              <a:t>SOURCES: Bradshaw D, et al. Cause of death statistics for South Africa: Challenges and possibilities for improvement. Medical Research Council, South Africa. November 2010</a:t>
            </a:r>
            <a:r>
              <a:rPr lang="en-US" sz="1200" dirty="0" smtClean="0"/>
              <a:t>.</a:t>
            </a:r>
            <a:endParaRPr lang="en-US" sz="1200" dirty="0"/>
          </a:p>
        </p:txBody>
      </p:sp>
    </p:spTree>
    <p:extLst>
      <p:ext uri="{BB962C8B-B14F-4D97-AF65-F5344CB8AC3E}">
        <p14:creationId xmlns:p14="http://schemas.microsoft.com/office/powerpoint/2010/main" val="8143514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Imperfect Data</a:t>
            </a:r>
            <a:endParaRPr lang="en-US" dirty="0"/>
          </a:p>
        </p:txBody>
      </p:sp>
      <p:sp>
        <p:nvSpPr>
          <p:cNvPr id="3" name="Content Placeholder 2"/>
          <p:cNvSpPr>
            <a:spLocks noGrp="1"/>
          </p:cNvSpPr>
          <p:nvPr>
            <p:ph idx="1"/>
          </p:nvPr>
        </p:nvSpPr>
        <p:spPr/>
        <p:txBody>
          <a:bodyPr/>
          <a:lstStyle/>
          <a:p>
            <a:r>
              <a:rPr lang="en-US" dirty="0" smtClean="0"/>
              <a:t>When you’re not confident on the certification of cause of death: </a:t>
            </a:r>
          </a:p>
          <a:p>
            <a:pPr marL="0" indent="0">
              <a:buNone/>
            </a:pPr>
            <a:r>
              <a:rPr lang="en-US" i="1" dirty="0"/>
              <a:t>	</a:t>
            </a:r>
            <a:r>
              <a:rPr lang="en-US" i="1" dirty="0" smtClean="0"/>
              <a:t>combine causes into broader groups</a:t>
            </a:r>
          </a:p>
          <a:p>
            <a:pPr lvl="1"/>
            <a:endParaRPr lang="en-US" dirty="0"/>
          </a:p>
          <a:p>
            <a:r>
              <a:rPr lang="en-US" dirty="0" smtClean="0"/>
              <a:t>When you have ill-defined causes of death: </a:t>
            </a:r>
          </a:p>
          <a:p>
            <a:pPr marL="0" indent="0">
              <a:buNone/>
            </a:pPr>
            <a:r>
              <a:rPr lang="en-US" i="1" dirty="0"/>
              <a:t>	</a:t>
            </a:r>
            <a:r>
              <a:rPr lang="en-US" i="1" dirty="0" smtClean="0"/>
              <a:t>you can allocate deaths across other causes 	using advanced techniques </a:t>
            </a:r>
          </a:p>
          <a:p>
            <a:pPr marL="0" indent="0">
              <a:spcBef>
                <a:spcPts val="600"/>
              </a:spcBef>
              <a:buNone/>
            </a:pPr>
            <a:r>
              <a:rPr lang="en-US" sz="2000" i="1" dirty="0"/>
              <a:t>	</a:t>
            </a:r>
            <a:r>
              <a:rPr lang="en-US" sz="2000" i="1" dirty="0" smtClean="0"/>
              <a:t>(see National Burden of 	Disease Studies: A Practical Guide. 	Edition 2.0)</a:t>
            </a:r>
            <a:endParaRPr lang="en-US" sz="2000" dirty="0" smtClean="0"/>
          </a:p>
        </p:txBody>
      </p:sp>
    </p:spTree>
    <p:extLst>
      <p:ext uri="{BB962C8B-B14F-4D97-AF65-F5344CB8AC3E}">
        <p14:creationId xmlns:p14="http://schemas.microsoft.com/office/powerpoint/2010/main" val="33722255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Adequacy of Vital Statistics</a:t>
            </a:r>
            <a:endParaRPr lang="en-US" sz="4000" dirty="0"/>
          </a:p>
        </p:txBody>
      </p:sp>
      <p:sp>
        <p:nvSpPr>
          <p:cNvPr id="3" name="Content Placeholder 2"/>
          <p:cNvSpPr>
            <a:spLocks noGrp="1"/>
          </p:cNvSpPr>
          <p:nvPr>
            <p:ph idx="1"/>
          </p:nvPr>
        </p:nvSpPr>
        <p:spPr>
          <a:xfrm>
            <a:off x="152400" y="1295400"/>
            <a:ext cx="5638800" cy="5105400"/>
          </a:xfrm>
        </p:spPr>
        <p:txBody>
          <a:bodyPr>
            <a:normAutofit/>
          </a:bodyPr>
          <a:lstStyle/>
          <a:p>
            <a:pPr marL="0" lvl="1" indent="0">
              <a:buNone/>
            </a:pPr>
            <a:r>
              <a:rPr lang="en-US" sz="3000" b="1" dirty="0"/>
              <a:t>Good statistical systems are:  </a:t>
            </a:r>
            <a:endParaRPr lang="en-US" sz="3000" b="1" dirty="0" smtClean="0"/>
          </a:p>
          <a:p>
            <a:pPr marL="0" lvl="1" indent="0">
              <a:spcBef>
                <a:spcPts val="0"/>
              </a:spcBef>
              <a:buNone/>
            </a:pPr>
            <a:r>
              <a:rPr lang="en-US" sz="3000" b="1" dirty="0" smtClean="0">
                <a:solidFill>
                  <a:srgbClr val="D43C2C"/>
                </a:solidFill>
              </a:rPr>
              <a:t>efficient</a:t>
            </a:r>
            <a:r>
              <a:rPr lang="en-US" sz="3000" b="1" dirty="0">
                <a:solidFill>
                  <a:srgbClr val="D43C2C"/>
                </a:solidFill>
              </a:rPr>
              <a:t>, credible, objective</a:t>
            </a:r>
          </a:p>
          <a:p>
            <a:pPr marL="0" lvl="1" indent="0">
              <a:buNone/>
            </a:pPr>
            <a:endParaRPr lang="en-US" sz="1000" b="1" dirty="0" smtClean="0"/>
          </a:p>
          <a:p>
            <a:pPr marL="0" lvl="1" indent="0">
              <a:buNone/>
            </a:pPr>
            <a:r>
              <a:rPr lang="en-US" sz="3000" b="1" dirty="0" smtClean="0"/>
              <a:t>Adequacy of statistics: </a:t>
            </a:r>
          </a:p>
          <a:p>
            <a:pPr marL="342900" lvl="1" indent="-342900">
              <a:lnSpc>
                <a:spcPct val="110000"/>
              </a:lnSpc>
              <a:spcBef>
                <a:spcPts val="1200"/>
              </a:spcBef>
              <a:buFont typeface="Arial" pitchFamily="34" charset="0"/>
              <a:buChar char="•"/>
            </a:pPr>
            <a:r>
              <a:rPr lang="en-US" sz="2800" b="1" dirty="0" smtClean="0"/>
              <a:t>Data content</a:t>
            </a:r>
            <a:endParaRPr lang="en-US" sz="2800" b="1" dirty="0"/>
          </a:p>
          <a:p>
            <a:pPr marL="342900" lvl="1" indent="-342900">
              <a:lnSpc>
                <a:spcPct val="110000"/>
              </a:lnSpc>
              <a:spcBef>
                <a:spcPts val="1200"/>
              </a:spcBef>
              <a:buFont typeface="Arial" pitchFamily="34" charset="0"/>
              <a:buChar char="•"/>
            </a:pPr>
            <a:r>
              <a:rPr lang="en-US" sz="2800" b="1" dirty="0" smtClean="0"/>
              <a:t>Tabulations</a:t>
            </a:r>
            <a:endParaRPr lang="en-US" sz="2800" b="1" dirty="0"/>
          </a:p>
          <a:p>
            <a:pPr marL="342900" lvl="1" indent="-342900">
              <a:lnSpc>
                <a:spcPct val="110000"/>
              </a:lnSpc>
              <a:spcBef>
                <a:spcPts val="1200"/>
              </a:spcBef>
              <a:buFont typeface="Arial" pitchFamily="34" charset="0"/>
              <a:buChar char="•"/>
            </a:pPr>
            <a:r>
              <a:rPr lang="en-US" sz="2800" b="1" dirty="0" smtClean="0"/>
              <a:t>Availability of population       data for rate computation</a:t>
            </a:r>
            <a:endParaRPr lang="en-US" sz="2800" b="1" dirty="0"/>
          </a:p>
          <a:p>
            <a:pPr marL="342900" lvl="1" indent="-342900">
              <a:lnSpc>
                <a:spcPct val="110000"/>
              </a:lnSpc>
              <a:spcBef>
                <a:spcPts val="1200"/>
              </a:spcBef>
              <a:buFont typeface="Arial" pitchFamily="34" charset="0"/>
              <a:buChar char="•"/>
            </a:pPr>
            <a:r>
              <a:rPr lang="en-US" sz="2800" b="1" dirty="0" smtClean="0"/>
              <a:t>Quality of vital statistics data</a:t>
            </a:r>
          </a:p>
          <a:p>
            <a:endParaRPr lang="en-US" dirty="0"/>
          </a:p>
        </p:txBody>
      </p:sp>
      <p:pic>
        <p:nvPicPr>
          <p:cNvPr id="4" name="Picture 3" descr="Picture of a page from a register of bir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9687" y="2286001"/>
            <a:ext cx="3651914" cy="2895600"/>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98744" y="5185295"/>
            <a:ext cx="3733800" cy="307777"/>
          </a:xfrm>
          <a:prstGeom prst="rect">
            <a:avLst/>
          </a:prstGeom>
          <a:noFill/>
        </p:spPr>
        <p:txBody>
          <a:bodyPr wrap="square" rtlCol="0">
            <a:spAutoFit/>
          </a:bodyPr>
          <a:lstStyle/>
          <a:p>
            <a:r>
              <a:rPr lang="en-US" sz="1400" dirty="0"/>
              <a:t>Register of </a:t>
            </a:r>
            <a:r>
              <a:rPr lang="en-US" sz="1400" dirty="0" smtClean="0"/>
              <a:t>births.  </a:t>
            </a:r>
            <a:r>
              <a:rPr lang="en-US" sz="1400" dirty="0" err="1" smtClean="0"/>
              <a:t>Panos</a:t>
            </a:r>
            <a:r>
              <a:rPr lang="en-US" sz="1400" dirty="0" smtClean="0"/>
              <a:t>/Jenny Matthews.</a:t>
            </a:r>
            <a:endParaRPr lang="en-US" sz="1400" dirty="0"/>
          </a:p>
        </p:txBody>
      </p:sp>
      <p:sp>
        <p:nvSpPr>
          <p:cNvPr id="6" name="TextBox 5"/>
          <p:cNvSpPr txBox="1"/>
          <p:nvPr/>
        </p:nvSpPr>
        <p:spPr>
          <a:xfrm>
            <a:off x="4876800" y="6324600"/>
            <a:ext cx="3810000" cy="307777"/>
          </a:xfrm>
          <a:prstGeom prst="rect">
            <a:avLst/>
          </a:prstGeom>
          <a:noFill/>
        </p:spPr>
        <p:txBody>
          <a:bodyPr wrap="square" rtlCol="0">
            <a:spAutoFit/>
          </a:bodyPr>
          <a:lstStyle/>
          <a:p>
            <a:pPr defTabSz="931774">
              <a:defRPr/>
            </a:pPr>
            <a:r>
              <a:rPr lang="en-US" sz="1400" dirty="0"/>
              <a:t>SOURCES: NCHS, Unit 18; </a:t>
            </a:r>
            <a:r>
              <a:rPr lang="en-US" sz="1400" dirty="0" err="1"/>
              <a:t>Mahapatra</a:t>
            </a:r>
            <a:r>
              <a:rPr lang="en-US" sz="1400" dirty="0"/>
              <a: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300"/>
              </a:lnSpc>
            </a:pPr>
            <a:r>
              <a:rPr lang="en-US" dirty="0" smtClean="0"/>
              <a:t>Accuracy of Vital Statistics</a:t>
            </a:r>
            <a:br>
              <a:rPr lang="en-US" dirty="0" smtClean="0"/>
            </a:br>
            <a:r>
              <a:rPr lang="en-US" dirty="0" smtClean="0"/>
              <a:t>in [COUNTRY]</a:t>
            </a:r>
            <a:endParaRPr lang="en-US" dirty="0"/>
          </a:p>
        </p:txBody>
      </p:sp>
      <p:sp>
        <p:nvSpPr>
          <p:cNvPr id="3" name="Content Placeholder 2"/>
          <p:cNvSpPr>
            <a:spLocks noGrp="1"/>
          </p:cNvSpPr>
          <p:nvPr>
            <p:ph idx="1"/>
          </p:nvPr>
        </p:nvSpPr>
        <p:spPr/>
        <p:txBody>
          <a:bodyPr/>
          <a:lstStyle/>
          <a:p>
            <a:pPr marL="57150" indent="0">
              <a:spcBef>
                <a:spcPts val="1200"/>
              </a:spcBef>
              <a:buNone/>
            </a:pPr>
            <a:r>
              <a:rPr lang="en-US" sz="2400" b="1" dirty="0" smtClean="0">
                <a:solidFill>
                  <a:schemeClr val="bg1">
                    <a:lumMod val="75000"/>
                  </a:schemeClr>
                </a:solidFill>
              </a:rPr>
              <a:t>List the following for the country, if known (use the most recent data year available)</a:t>
            </a:r>
            <a:r>
              <a:rPr lang="en-US" b="1" dirty="0" smtClean="0">
                <a:solidFill>
                  <a:schemeClr val="bg1">
                    <a:lumMod val="75000"/>
                  </a:schemeClr>
                </a:solidFill>
              </a:rPr>
              <a:t>:</a:t>
            </a:r>
          </a:p>
          <a:p>
            <a:pPr marL="571500" indent="-514350">
              <a:spcBef>
                <a:spcPts val="1200"/>
              </a:spcBef>
              <a:buFont typeface="+mj-lt"/>
              <a:buAutoNum type="arabicParenR" startAt="2"/>
            </a:pPr>
            <a:r>
              <a:rPr lang="en-US" sz="2400" b="1" dirty="0" smtClean="0">
                <a:solidFill>
                  <a:schemeClr val="bg1">
                    <a:lumMod val="75000"/>
                  </a:schemeClr>
                </a:solidFill>
              </a:rPr>
              <a:t>Missing </a:t>
            </a:r>
            <a:r>
              <a:rPr lang="en-US" sz="2400" b="1" dirty="0">
                <a:solidFill>
                  <a:schemeClr val="bg1">
                    <a:lumMod val="75000"/>
                  </a:schemeClr>
                </a:solidFill>
              </a:rPr>
              <a:t>data</a:t>
            </a:r>
          </a:p>
          <a:p>
            <a:pPr marL="693738" lvl="1" indent="-300038"/>
            <a:r>
              <a:rPr lang="en-US" b="1" dirty="0">
                <a:solidFill>
                  <a:schemeClr val="bg1">
                    <a:lumMod val="75000"/>
                  </a:schemeClr>
                </a:solidFill>
              </a:rPr>
              <a:t>% of key variables with no response</a:t>
            </a:r>
          </a:p>
          <a:p>
            <a:pPr marL="693738" lvl="1" indent="-300038"/>
            <a:r>
              <a:rPr lang="en-US" b="1" dirty="0">
                <a:solidFill>
                  <a:schemeClr val="bg1">
                    <a:lumMod val="75000"/>
                  </a:schemeClr>
                </a:solidFill>
              </a:rPr>
              <a:t>% of COD reports with missing </a:t>
            </a:r>
            <a:r>
              <a:rPr lang="en-US" b="1" dirty="0" smtClean="0">
                <a:solidFill>
                  <a:schemeClr val="bg1">
                    <a:lumMod val="75000"/>
                  </a:schemeClr>
                </a:solidFill>
              </a:rPr>
              <a:t>age/sex</a:t>
            </a:r>
            <a:endParaRPr lang="en-US" sz="1000" b="1" dirty="0">
              <a:solidFill>
                <a:schemeClr val="bg1">
                  <a:lumMod val="75000"/>
                </a:schemeClr>
              </a:solidFill>
            </a:endParaRPr>
          </a:p>
          <a:p>
            <a:pPr marL="57150" indent="0">
              <a:buNone/>
            </a:pPr>
            <a:r>
              <a:rPr lang="en-US" b="1" dirty="0">
                <a:solidFill>
                  <a:schemeClr val="bg1">
                    <a:lumMod val="75000"/>
                  </a:schemeClr>
                </a:solidFill>
              </a:rPr>
              <a:t> </a:t>
            </a:r>
            <a:r>
              <a:rPr lang="en-US" b="1" dirty="0" smtClean="0">
                <a:solidFill>
                  <a:schemeClr val="bg1">
                    <a:lumMod val="75000"/>
                  </a:schemeClr>
                </a:solidFill>
              </a:rPr>
              <a:t>   </a:t>
            </a:r>
            <a:r>
              <a:rPr lang="en-US" sz="2400" b="1" dirty="0" smtClean="0">
                <a:solidFill>
                  <a:schemeClr val="bg1">
                    <a:lumMod val="75000"/>
                  </a:schemeClr>
                </a:solidFill>
              </a:rPr>
              <a:t> Erroneous </a:t>
            </a:r>
            <a:r>
              <a:rPr lang="en-US" sz="2400" b="1" dirty="0">
                <a:solidFill>
                  <a:schemeClr val="bg1">
                    <a:lumMod val="75000"/>
                  </a:schemeClr>
                </a:solidFill>
              </a:rPr>
              <a:t>data</a:t>
            </a:r>
          </a:p>
          <a:p>
            <a:pPr marL="693738" lvl="1" indent="-300038"/>
            <a:r>
              <a:rPr lang="en-US" b="1" dirty="0">
                <a:solidFill>
                  <a:schemeClr val="bg1">
                    <a:lumMod val="75000"/>
                  </a:schemeClr>
                </a:solidFill>
              </a:rPr>
              <a:t>Response error: </a:t>
            </a:r>
          </a:p>
          <a:p>
            <a:pPr marL="750888" lvl="2" indent="-65088"/>
            <a:r>
              <a:rPr lang="en-US" sz="2400" b="1" dirty="0">
                <a:solidFill>
                  <a:schemeClr val="bg1">
                    <a:lumMod val="75000"/>
                  </a:schemeClr>
                </a:solidFill>
              </a:rPr>
              <a:t> </a:t>
            </a:r>
            <a:r>
              <a:rPr lang="en-US" sz="2400" b="1" dirty="0" smtClean="0">
                <a:solidFill>
                  <a:schemeClr val="bg1">
                    <a:lumMod val="75000"/>
                  </a:schemeClr>
                </a:solidFill>
              </a:rPr>
              <a:t>Methods used for matching </a:t>
            </a:r>
            <a:r>
              <a:rPr lang="en-US" sz="2400" b="1" dirty="0">
                <a:solidFill>
                  <a:schemeClr val="bg1">
                    <a:lumMod val="75000"/>
                  </a:schemeClr>
                </a:solidFill>
              </a:rPr>
              <a:t>sample of reports with independent </a:t>
            </a:r>
            <a:r>
              <a:rPr lang="en-US" sz="2400" b="1" dirty="0" smtClean="0">
                <a:solidFill>
                  <a:schemeClr val="bg1">
                    <a:lumMod val="75000"/>
                  </a:schemeClr>
                </a:solidFill>
              </a:rPr>
              <a:t>records?</a:t>
            </a:r>
            <a:endParaRPr lang="en-US" sz="2400" b="1" dirty="0">
              <a:solidFill>
                <a:schemeClr val="bg1">
                  <a:lumMod val="75000"/>
                </a:schemeClr>
              </a:solidFill>
            </a:endParaRPr>
          </a:p>
          <a:p>
            <a:pPr marL="750888" lvl="2" indent="-65088"/>
            <a:r>
              <a:rPr lang="en-US" sz="2400" b="1" dirty="0">
                <a:solidFill>
                  <a:schemeClr val="bg1">
                    <a:lumMod val="75000"/>
                  </a:schemeClr>
                </a:solidFill>
              </a:rPr>
              <a:t> % responses classified as “unknown”</a:t>
            </a:r>
          </a:p>
          <a:p>
            <a:pPr marL="693738" lvl="1" indent="-300038"/>
            <a:r>
              <a:rPr lang="en-US" b="1" dirty="0" smtClean="0">
                <a:solidFill>
                  <a:schemeClr val="bg1">
                    <a:lumMod val="75000"/>
                  </a:schemeClr>
                </a:solidFill>
              </a:rPr>
              <a:t>Coding </a:t>
            </a:r>
            <a:r>
              <a:rPr lang="en-US" b="1" dirty="0">
                <a:solidFill>
                  <a:schemeClr val="bg1">
                    <a:lumMod val="75000"/>
                  </a:schemeClr>
                </a:solidFill>
              </a:rPr>
              <a:t>error: </a:t>
            </a:r>
            <a:r>
              <a:rPr lang="en-US" b="1" dirty="0" smtClean="0">
                <a:solidFill>
                  <a:schemeClr val="bg1">
                    <a:lumMod val="75000"/>
                  </a:schemeClr>
                </a:solidFill>
              </a:rPr>
              <a:t>is double coding conducted?</a:t>
            </a:r>
          </a:p>
        </p:txBody>
      </p:sp>
    </p:spTree>
    <p:extLst>
      <p:ext uri="{BB962C8B-B14F-4D97-AF65-F5344CB8AC3E}">
        <p14:creationId xmlns:p14="http://schemas.microsoft.com/office/powerpoint/2010/main" val="311868845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7150" indent="0">
              <a:spcBef>
                <a:spcPts val="1200"/>
              </a:spcBef>
              <a:buNone/>
            </a:pPr>
            <a:r>
              <a:rPr lang="en-US" b="1" dirty="0" smtClean="0">
                <a:solidFill>
                  <a:schemeClr val="bg1">
                    <a:lumMod val="75000"/>
                  </a:schemeClr>
                </a:solidFill>
              </a:rPr>
              <a:t>List the following for the country, if known </a:t>
            </a:r>
            <a:r>
              <a:rPr lang="en-US" sz="2400" b="1" dirty="0" smtClean="0">
                <a:solidFill>
                  <a:schemeClr val="bg1">
                    <a:lumMod val="75000"/>
                  </a:schemeClr>
                </a:solidFill>
              </a:rPr>
              <a:t>(use the most recent data year available)</a:t>
            </a:r>
            <a:r>
              <a:rPr lang="en-US" b="1" dirty="0" smtClean="0">
                <a:solidFill>
                  <a:schemeClr val="bg1">
                    <a:lumMod val="75000"/>
                  </a:schemeClr>
                </a:solidFill>
              </a:rPr>
              <a:t>:</a:t>
            </a:r>
          </a:p>
          <a:p>
            <a:pPr marL="571500" indent="-514350">
              <a:buFont typeface="+mj-lt"/>
              <a:buAutoNum type="arabicParenR" startAt="3"/>
            </a:pPr>
            <a:endParaRPr lang="en-US" b="1" dirty="0" smtClean="0">
              <a:solidFill>
                <a:schemeClr val="bg1">
                  <a:lumMod val="75000"/>
                </a:schemeClr>
              </a:solidFill>
            </a:endParaRPr>
          </a:p>
          <a:p>
            <a:pPr marL="571500" indent="-514350">
              <a:buFont typeface="+mj-lt"/>
              <a:buAutoNum type="arabicParenR" startAt="3"/>
            </a:pPr>
            <a:r>
              <a:rPr lang="en-US" b="1" dirty="0" smtClean="0">
                <a:solidFill>
                  <a:schemeClr val="bg1">
                    <a:lumMod val="75000"/>
                  </a:schemeClr>
                </a:solidFill>
              </a:rPr>
              <a:t>Use </a:t>
            </a:r>
            <a:r>
              <a:rPr lang="en-US" b="1" dirty="0">
                <a:solidFill>
                  <a:schemeClr val="bg1">
                    <a:lumMod val="75000"/>
                  </a:schemeClr>
                </a:solidFill>
              </a:rPr>
              <a:t>of ill-defined categories</a:t>
            </a:r>
          </a:p>
          <a:p>
            <a:pPr marL="693738" lvl="1" indent="-300038">
              <a:spcBef>
                <a:spcPts val="1200"/>
              </a:spcBef>
            </a:pPr>
            <a:r>
              <a:rPr lang="en-US" b="1" dirty="0">
                <a:solidFill>
                  <a:schemeClr val="bg1">
                    <a:lumMod val="75000"/>
                  </a:schemeClr>
                </a:solidFill>
              </a:rPr>
              <a:t>% of deaths classified as miscellaneous/ill-defined</a:t>
            </a:r>
          </a:p>
          <a:p>
            <a:pPr marL="693738" lvl="1" indent="-300038">
              <a:spcBef>
                <a:spcPts val="1200"/>
              </a:spcBef>
            </a:pPr>
            <a:r>
              <a:rPr lang="en-US" b="1" dirty="0" smtClean="0">
                <a:solidFill>
                  <a:schemeClr val="bg1">
                    <a:lumMod val="75000"/>
                  </a:schemeClr>
                </a:solidFill>
              </a:rPr>
              <a:t>Is this &lt; 25% unknown (ideal)?</a:t>
            </a:r>
          </a:p>
          <a:p>
            <a:pPr marL="693738" lvl="1" indent="-300038"/>
            <a:endParaRPr lang="en-US" b="1" dirty="0">
              <a:solidFill>
                <a:schemeClr val="bg1">
                  <a:lumMod val="75000"/>
                </a:schemeClr>
              </a:solidFill>
            </a:endParaRPr>
          </a:p>
          <a:p>
            <a:pPr marL="571500" indent="-514350">
              <a:buAutoNum type="arabicParenR" startAt="3"/>
            </a:pPr>
            <a:r>
              <a:rPr lang="en-US" b="1" dirty="0">
                <a:solidFill>
                  <a:schemeClr val="bg1">
                    <a:lumMod val="75000"/>
                  </a:schemeClr>
                </a:solidFill>
              </a:rPr>
              <a:t>Improbable classifications</a:t>
            </a:r>
          </a:p>
          <a:p>
            <a:pPr marL="741363" lvl="1" indent="-284163"/>
            <a:r>
              <a:rPr lang="en-US" b="1" dirty="0">
                <a:solidFill>
                  <a:schemeClr val="bg1">
                    <a:lumMod val="75000"/>
                  </a:schemeClr>
                </a:solidFill>
              </a:rPr>
              <a:t># deaths assigned improbable age/sex per 100,000 coded deaths</a:t>
            </a:r>
          </a:p>
          <a:p>
            <a:pPr marL="693738" lvl="1" indent="-300038"/>
            <a:endParaRPr lang="en-US" b="1" dirty="0">
              <a:solidFill>
                <a:schemeClr val="bg1">
                  <a:lumMod val="75000"/>
                </a:schemeClr>
              </a:solidFill>
            </a:endParaRPr>
          </a:p>
          <a:p>
            <a:endParaRPr lang="en-US" dirty="0">
              <a:solidFill>
                <a:schemeClr val="bg1">
                  <a:lumMod val="75000"/>
                </a:schemeClr>
              </a:solidFill>
            </a:endParaRPr>
          </a:p>
        </p:txBody>
      </p:sp>
      <p:sp>
        <p:nvSpPr>
          <p:cNvPr id="4" name="Title 3"/>
          <p:cNvSpPr>
            <a:spLocks noGrp="1"/>
          </p:cNvSpPr>
          <p:nvPr>
            <p:ph type="title"/>
          </p:nvPr>
        </p:nvSpPr>
        <p:spPr/>
        <p:txBody>
          <a:bodyPr/>
          <a:lstStyle/>
          <a:p>
            <a:r>
              <a:rPr lang="en-US" dirty="0"/>
              <a:t>Accuracy of Vital Statistics</a:t>
            </a:r>
            <a:br>
              <a:rPr lang="en-US" dirty="0"/>
            </a:br>
            <a:r>
              <a:rPr lang="en-US" dirty="0"/>
              <a:t>in [COUNTRY</a:t>
            </a:r>
            <a:r>
              <a:rPr lang="en-US" dirty="0" smtClean="0"/>
              <a:t>] (cont.)</a:t>
            </a:r>
            <a:endParaRPr lang="en-US" dirty="0"/>
          </a:p>
        </p:txBody>
      </p:sp>
    </p:spTree>
    <p:extLst>
      <p:ext uri="{BB962C8B-B14F-4D97-AF65-F5344CB8AC3E}">
        <p14:creationId xmlns:p14="http://schemas.microsoft.com/office/powerpoint/2010/main" val="52330752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300"/>
              </a:lnSpc>
            </a:pPr>
            <a:r>
              <a:rPr lang="en-US" dirty="0" smtClean="0"/>
              <a:t>Review:</a:t>
            </a:r>
            <a:br>
              <a:rPr lang="en-US" dirty="0" smtClean="0"/>
            </a:br>
            <a:r>
              <a:rPr lang="en-US" dirty="0" smtClean="0"/>
              <a:t>Accuracy </a:t>
            </a:r>
            <a:r>
              <a:rPr lang="en-US" dirty="0"/>
              <a:t>of Vital Statistics</a:t>
            </a:r>
          </a:p>
        </p:txBody>
      </p:sp>
      <p:sp>
        <p:nvSpPr>
          <p:cNvPr id="3" name="Content Placeholder 2"/>
          <p:cNvSpPr>
            <a:spLocks noGrp="1"/>
          </p:cNvSpPr>
          <p:nvPr>
            <p:ph idx="1"/>
          </p:nvPr>
        </p:nvSpPr>
        <p:spPr/>
        <p:txBody>
          <a:bodyPr>
            <a:normAutofit/>
          </a:bodyPr>
          <a:lstStyle/>
          <a:p>
            <a:pPr marL="571500" indent="-514350">
              <a:lnSpc>
                <a:spcPct val="150000"/>
              </a:lnSpc>
              <a:buFont typeface="+mj-lt"/>
              <a:buAutoNum type="arabicParenR"/>
            </a:pPr>
            <a:r>
              <a:rPr lang="en-US" b="1" dirty="0"/>
              <a:t>Completeness </a:t>
            </a:r>
            <a:r>
              <a:rPr lang="en-US" b="1" dirty="0" smtClean="0"/>
              <a:t>&amp; coverage</a:t>
            </a:r>
          </a:p>
          <a:p>
            <a:pPr marL="571500" indent="-514350">
              <a:lnSpc>
                <a:spcPct val="150000"/>
              </a:lnSpc>
              <a:buFont typeface="+mj-lt"/>
              <a:buAutoNum type="arabicParenR"/>
            </a:pPr>
            <a:r>
              <a:rPr lang="en-US" b="1" dirty="0" smtClean="0"/>
              <a:t>Missing &amp; </a:t>
            </a:r>
            <a:r>
              <a:rPr lang="en-US" b="1" dirty="0"/>
              <a:t>e</a:t>
            </a:r>
            <a:r>
              <a:rPr lang="en-US" b="1" dirty="0" smtClean="0"/>
              <a:t>rroneous data</a:t>
            </a:r>
          </a:p>
          <a:p>
            <a:pPr marL="571500" indent="-514350">
              <a:lnSpc>
                <a:spcPct val="150000"/>
              </a:lnSpc>
              <a:buFont typeface="+mj-lt"/>
              <a:buAutoNum type="arabicParenR"/>
            </a:pPr>
            <a:r>
              <a:rPr lang="en-US" b="1" dirty="0" smtClean="0"/>
              <a:t>Use </a:t>
            </a:r>
            <a:r>
              <a:rPr lang="en-US" b="1" dirty="0"/>
              <a:t>of ill-defined </a:t>
            </a:r>
            <a:r>
              <a:rPr lang="en-US" b="1" dirty="0" smtClean="0"/>
              <a:t>categories</a:t>
            </a:r>
          </a:p>
          <a:p>
            <a:pPr marL="571500" indent="-514350">
              <a:lnSpc>
                <a:spcPct val="150000"/>
              </a:lnSpc>
              <a:buAutoNum type="arabicParenR" startAt="4"/>
            </a:pPr>
            <a:r>
              <a:rPr lang="en-US" b="1" dirty="0" smtClean="0"/>
              <a:t>Improbable classifications</a:t>
            </a:r>
          </a:p>
          <a:p>
            <a:pPr marL="971550" lvl="1" indent="-514350">
              <a:buNone/>
            </a:pPr>
            <a:endParaRPr lang="en-US" sz="1000" dirty="0"/>
          </a:p>
          <a:p>
            <a:endParaRPr lang="en-US" dirty="0"/>
          </a:p>
        </p:txBody>
      </p:sp>
    </p:spTree>
    <p:extLst>
      <p:ext uri="{BB962C8B-B14F-4D97-AF65-F5344CB8AC3E}">
        <p14:creationId xmlns:p14="http://schemas.microsoft.com/office/powerpoint/2010/main" val="90483389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Timeliness of Vital Statistics</a:t>
            </a:r>
          </a:p>
        </p:txBody>
      </p:sp>
      <p:sp>
        <p:nvSpPr>
          <p:cNvPr id="3" name="Content Placeholder 2"/>
          <p:cNvSpPr>
            <a:spLocks noGrp="1"/>
          </p:cNvSpPr>
          <p:nvPr>
            <p:ph idx="1"/>
          </p:nvPr>
        </p:nvSpPr>
        <p:spPr>
          <a:xfrm>
            <a:off x="76200" y="1371600"/>
            <a:ext cx="5886450" cy="2800350"/>
          </a:xfrm>
        </p:spPr>
        <p:txBody>
          <a:bodyPr>
            <a:normAutofit fontScale="92500"/>
          </a:bodyPr>
          <a:lstStyle/>
          <a:p>
            <a:r>
              <a:rPr lang="en-US" sz="3000" b="1" dirty="0" smtClean="0"/>
              <a:t>Factors influencing timeliness:</a:t>
            </a:r>
          </a:p>
          <a:p>
            <a:pPr marL="514350" lvl="1">
              <a:spcBef>
                <a:spcPts val="1800"/>
              </a:spcBef>
              <a:buNone/>
            </a:pPr>
            <a:r>
              <a:rPr lang="en-US" sz="2600" b="1" dirty="0" smtClean="0"/>
              <a:t>(1) Promptness of </a:t>
            </a:r>
            <a:r>
              <a:rPr lang="en-US" sz="2600" b="1" dirty="0" smtClean="0">
                <a:solidFill>
                  <a:srgbClr val="C00000"/>
                </a:solidFill>
              </a:rPr>
              <a:t>event registration </a:t>
            </a:r>
          </a:p>
          <a:p>
            <a:pPr marL="514350" lvl="1">
              <a:spcBef>
                <a:spcPts val="1800"/>
              </a:spcBef>
              <a:buNone/>
            </a:pPr>
            <a:r>
              <a:rPr lang="en-US" sz="2600" b="1" dirty="0" smtClean="0"/>
              <a:t>(2) </a:t>
            </a:r>
            <a:r>
              <a:rPr lang="en-US" sz="2600" b="1" dirty="0">
                <a:solidFill>
                  <a:srgbClr val="C00000"/>
                </a:solidFill>
              </a:rPr>
              <a:t>Transmission </a:t>
            </a:r>
            <a:r>
              <a:rPr lang="en-US" sz="2600" b="1" dirty="0" smtClean="0"/>
              <a:t>of data</a:t>
            </a:r>
          </a:p>
          <a:p>
            <a:pPr marL="514350" lvl="1">
              <a:spcBef>
                <a:spcPts val="1800"/>
              </a:spcBef>
              <a:buNone/>
            </a:pPr>
            <a:r>
              <a:rPr lang="en-US" sz="2600" b="1" dirty="0" smtClean="0"/>
              <a:t>(3) Promptness of </a:t>
            </a:r>
            <a:r>
              <a:rPr lang="en-US" sz="2600" b="1" dirty="0" smtClean="0">
                <a:solidFill>
                  <a:srgbClr val="C00000"/>
                </a:solidFill>
              </a:rPr>
              <a:t>data production </a:t>
            </a:r>
            <a:r>
              <a:rPr lang="en-US" sz="2600" b="1" dirty="0" smtClean="0"/>
              <a:t>&amp; </a:t>
            </a:r>
            <a:r>
              <a:rPr lang="en-US" sz="2600" b="1" dirty="0" smtClean="0">
                <a:solidFill>
                  <a:srgbClr val="C00000"/>
                </a:solidFill>
              </a:rPr>
              <a:t>dissemination</a:t>
            </a:r>
            <a:endParaRPr lang="en-US" sz="1100" dirty="0" smtClean="0">
              <a:solidFill>
                <a:srgbClr val="C00000"/>
              </a:solidFill>
            </a:endParaRPr>
          </a:p>
          <a:p>
            <a:endParaRPr lang="en-US" dirty="0"/>
          </a:p>
        </p:txBody>
      </p:sp>
      <p:pic>
        <p:nvPicPr>
          <p:cNvPr id="4" name="Picture 3" descr="Picture of a woman seated at a computer while surrounded by shelves filled with files of paper record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584" y="1447800"/>
            <a:ext cx="3292592" cy="2667000"/>
          </a:xfrm>
          <a:prstGeom prst="rect">
            <a:avLst/>
          </a:prstGeom>
          <a:ln w="38100">
            <a:solidFill>
              <a:srgbClr val="0070C0"/>
            </a:solidFill>
          </a:ln>
        </p:spPr>
      </p:pic>
      <p:sp>
        <p:nvSpPr>
          <p:cNvPr id="5" name="TextBox 4"/>
          <p:cNvSpPr txBox="1"/>
          <p:nvPr/>
        </p:nvSpPr>
        <p:spPr>
          <a:xfrm>
            <a:off x="6335976" y="4191000"/>
            <a:ext cx="2743200" cy="307777"/>
          </a:xfrm>
          <a:prstGeom prst="rect">
            <a:avLst/>
          </a:prstGeom>
          <a:noFill/>
        </p:spPr>
        <p:txBody>
          <a:bodyPr wrap="square" rtlCol="0">
            <a:spAutoFit/>
          </a:bodyPr>
          <a:lstStyle/>
          <a:p>
            <a:pPr algn="r"/>
            <a:r>
              <a:rPr lang="en-US" sz="1400" dirty="0" smtClean="0"/>
              <a:t>Health Metrics Network</a:t>
            </a:r>
            <a:endParaRPr lang="en-US" sz="1400" dirty="0"/>
          </a:p>
        </p:txBody>
      </p:sp>
      <p:sp>
        <p:nvSpPr>
          <p:cNvPr id="6" name="Content Placeholder 2"/>
          <p:cNvSpPr txBox="1">
            <a:spLocks/>
          </p:cNvSpPr>
          <p:nvPr/>
        </p:nvSpPr>
        <p:spPr bwMode="auto">
          <a:xfrm>
            <a:off x="123825" y="4267200"/>
            <a:ext cx="8686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7338" indent="-287338" algn="l" rtl="0" eaLnBrk="1" fontAlgn="base" hangingPunct="1">
              <a:spcBef>
                <a:spcPct val="20000"/>
              </a:spcBef>
              <a:spcAft>
                <a:spcPct val="0"/>
              </a:spcAft>
              <a:buClr>
                <a:srgbClr val="CC00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400">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r>
              <a:rPr lang="en-US" b="1" dirty="0" smtClean="0"/>
              <a:t>Enforcing laws can be challenging</a:t>
            </a:r>
          </a:p>
          <a:p>
            <a:endParaRPr lang="en-US" sz="1000" b="1" dirty="0" smtClean="0"/>
          </a:p>
          <a:p>
            <a:r>
              <a:rPr lang="en-US" b="1" dirty="0" smtClean="0"/>
              <a:t>Know magnitude &amp; effect of delayed registration </a:t>
            </a:r>
          </a:p>
          <a:p>
            <a:endParaRPr lang="en-US" sz="1100" dirty="0" smtClean="0"/>
          </a:p>
          <a:p>
            <a:endParaRPr lang="en-US" dirty="0"/>
          </a:p>
        </p:txBody>
      </p:sp>
      <p:sp>
        <p:nvSpPr>
          <p:cNvPr id="7" name="TextBox 6"/>
          <p:cNvSpPr txBox="1"/>
          <p:nvPr/>
        </p:nvSpPr>
        <p:spPr>
          <a:xfrm>
            <a:off x="4696352" y="6258580"/>
            <a:ext cx="4343400" cy="523220"/>
          </a:xfrm>
          <a:prstGeom prst="rect">
            <a:avLst/>
          </a:prstGeom>
          <a:noFill/>
        </p:spPr>
        <p:txBody>
          <a:bodyPr wrap="square" rtlCol="0">
            <a:spAutoFit/>
          </a:bodyPr>
          <a:lstStyle/>
          <a:p>
            <a:r>
              <a:rPr lang="en-US" sz="1400" dirty="0"/>
              <a:t>SOURCES: NCHS, Unit 15, 18; PRVSS2, p 82; Freedman, p 40-44.</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Timeliness of Vital Statistics</a:t>
            </a:r>
            <a:endParaRPr lang="en-US" dirty="0"/>
          </a:p>
        </p:txBody>
      </p:sp>
      <p:sp>
        <p:nvSpPr>
          <p:cNvPr id="3" name="Content Placeholder 2"/>
          <p:cNvSpPr>
            <a:spLocks noGrp="1"/>
          </p:cNvSpPr>
          <p:nvPr>
            <p:ph idx="1"/>
          </p:nvPr>
        </p:nvSpPr>
        <p:spPr>
          <a:xfrm>
            <a:off x="457200" y="1600200"/>
            <a:ext cx="8686800" cy="4525963"/>
          </a:xfrm>
        </p:spPr>
        <p:txBody>
          <a:bodyPr/>
          <a:lstStyle/>
          <a:p>
            <a:pPr marL="342900" lvl="2" indent="-342900">
              <a:buNone/>
            </a:pPr>
            <a:r>
              <a:rPr lang="en-US" sz="3000" b="1" dirty="0" smtClean="0"/>
              <a:t>Indices of timeliness: </a:t>
            </a:r>
          </a:p>
          <a:p>
            <a:pPr marL="342900" lvl="2" indent="-342900"/>
            <a:r>
              <a:rPr lang="en-US" sz="3000" b="1" dirty="0" smtClean="0"/>
              <a:t>% of events that occurred in previous years</a:t>
            </a:r>
          </a:p>
          <a:p>
            <a:pPr marL="342900" lvl="2" indent="-342900"/>
            <a:endParaRPr lang="en-US" sz="3000" b="1" dirty="0" smtClean="0"/>
          </a:p>
          <a:p>
            <a:pPr marL="342900" lvl="2" indent="-342900"/>
            <a:r>
              <a:rPr lang="en-US" sz="3000" b="1" dirty="0" smtClean="0"/>
              <a:t>Production time</a:t>
            </a:r>
            <a:r>
              <a:rPr lang="en-US" sz="3000" b="1" dirty="0"/>
              <a:t>: mean time from end of reference period to publication</a:t>
            </a:r>
          </a:p>
          <a:p>
            <a:pPr marL="111125" lvl="2" indent="-342900"/>
            <a:endParaRPr lang="en-US" sz="3000" b="1" dirty="0" smtClean="0"/>
          </a:p>
          <a:p>
            <a:pPr marL="111125" lvl="2" indent="-342900"/>
            <a:r>
              <a:rPr lang="en-US" sz="3000" b="1" dirty="0" smtClean="0"/>
              <a:t>Regularity: SD of production time</a:t>
            </a:r>
            <a:endParaRPr lang="en-US" sz="2600" b="1" dirty="0" smtClean="0"/>
          </a:p>
          <a:p>
            <a:endParaRPr lang="en-US" dirty="0"/>
          </a:p>
        </p:txBody>
      </p:sp>
      <p:sp>
        <p:nvSpPr>
          <p:cNvPr id="4" name="TextBox 3"/>
          <p:cNvSpPr txBox="1"/>
          <p:nvPr/>
        </p:nvSpPr>
        <p:spPr>
          <a:xfrm>
            <a:off x="4648200" y="6337300"/>
            <a:ext cx="4419600" cy="307777"/>
          </a:xfrm>
          <a:prstGeom prst="rect">
            <a:avLst/>
          </a:prstGeom>
          <a:noFill/>
        </p:spPr>
        <p:txBody>
          <a:bodyPr wrap="square" rtlCol="0">
            <a:spAutoFit/>
          </a:bodyPr>
          <a:lstStyle/>
          <a:p>
            <a:r>
              <a:rPr lang="en-US" sz="1400" dirty="0"/>
              <a:t>SOURCES: NCHS, Unit 15, 18; </a:t>
            </a:r>
            <a:r>
              <a:rPr lang="en-US" sz="1400" dirty="0" err="1"/>
              <a:t>Mahapatra</a:t>
            </a:r>
            <a:r>
              <a:rPr lang="en-US" sz="1400" dirty="0" smtClean="0"/>
              <a:t>.</a:t>
            </a:r>
            <a:endParaRPr lang="en-US" sz="14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Timeliness of Vital Statistics</a:t>
            </a:r>
            <a:endParaRPr lang="en-US" dirty="0"/>
          </a:p>
        </p:txBody>
      </p:sp>
      <p:sp>
        <p:nvSpPr>
          <p:cNvPr id="3" name="Content Placeholder 2"/>
          <p:cNvSpPr>
            <a:spLocks noGrp="1"/>
          </p:cNvSpPr>
          <p:nvPr>
            <p:ph idx="1"/>
          </p:nvPr>
        </p:nvSpPr>
        <p:spPr/>
        <p:txBody>
          <a:bodyPr/>
          <a:lstStyle/>
          <a:p>
            <a:r>
              <a:rPr lang="en-US" b="1" dirty="0" smtClean="0"/>
              <a:t>Delayed reporting of certain types of events</a:t>
            </a:r>
          </a:p>
          <a:p>
            <a:pPr marL="914400" lvl="1" indent="-457200">
              <a:spcBef>
                <a:spcPts val="1800"/>
              </a:spcBef>
              <a:buFont typeface="+mj-lt"/>
              <a:buAutoNum type="arabicPeriod"/>
            </a:pPr>
            <a:r>
              <a:rPr lang="en-US" sz="2800" b="1" dirty="0" smtClean="0"/>
              <a:t>Delay release of national file</a:t>
            </a:r>
          </a:p>
          <a:p>
            <a:pPr marL="914400" lvl="1" indent="-457200">
              <a:spcBef>
                <a:spcPts val="1800"/>
              </a:spcBef>
              <a:buFont typeface="+mj-lt"/>
              <a:buAutoNum type="arabicPeriod"/>
            </a:pPr>
            <a:r>
              <a:rPr lang="en-US" sz="2800" b="1" dirty="0" smtClean="0"/>
              <a:t>Publish without delayed records</a:t>
            </a:r>
          </a:p>
          <a:p>
            <a:pPr marL="914400" lvl="1" indent="-457200">
              <a:spcBef>
                <a:spcPts val="1800"/>
              </a:spcBef>
              <a:buFont typeface="+mj-lt"/>
              <a:buAutoNum type="arabicPeriod"/>
            </a:pPr>
            <a:r>
              <a:rPr lang="en-US" sz="2800" b="1" dirty="0" smtClean="0"/>
              <a:t>Use surrogate statistics (e.g. 9/11 World Trade Center attacks in United States)</a:t>
            </a:r>
            <a:endParaRPr lang="en-US" sz="2800" b="1" dirty="0"/>
          </a:p>
        </p:txBody>
      </p:sp>
      <p:sp>
        <p:nvSpPr>
          <p:cNvPr id="4" name="TextBox 3"/>
          <p:cNvSpPr txBox="1"/>
          <p:nvPr/>
        </p:nvSpPr>
        <p:spPr>
          <a:xfrm>
            <a:off x="4737100" y="6354465"/>
            <a:ext cx="3810000" cy="307777"/>
          </a:xfrm>
          <a:prstGeom prst="rect">
            <a:avLst/>
          </a:prstGeom>
          <a:noFill/>
        </p:spPr>
        <p:txBody>
          <a:bodyPr wrap="square" rtlCol="0">
            <a:spAutoFit/>
          </a:bodyPr>
          <a:lstStyle/>
          <a:p>
            <a:r>
              <a:rPr lang="en-US" sz="1400" dirty="0"/>
              <a:t>SOURCES: Freedman, p 43</a:t>
            </a:r>
            <a:r>
              <a:rPr lang="en-US" sz="1400" dirty="0" smtClean="0"/>
              <a:t>.</a:t>
            </a:r>
            <a:endParaRPr lang="en-US" sz="1400" dirty="0"/>
          </a:p>
        </p:txBody>
      </p:sp>
    </p:spTree>
    <p:extLst>
      <p:ext uri="{BB962C8B-B14F-4D97-AF65-F5344CB8AC3E}">
        <p14:creationId xmlns:p14="http://schemas.microsoft.com/office/powerpoint/2010/main" val="400577896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Timeliness of Vital Statistics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2050" name="Picture 2" descr="Table from South Africa showing the number of deaths published in November 2009 for the years 1997 through 2007 and the number of late registration forms received in the 2009-2010 processing phase for those yea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7" y="1257300"/>
            <a:ext cx="9105900" cy="447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3600" y="6362700"/>
            <a:ext cx="3810000" cy="276999"/>
          </a:xfrm>
          <a:prstGeom prst="rect">
            <a:avLst/>
          </a:prstGeom>
          <a:noFill/>
        </p:spPr>
        <p:txBody>
          <a:bodyPr wrap="square" rtlCol="0">
            <a:spAutoFit/>
          </a:bodyPr>
          <a:lstStyle/>
          <a:p>
            <a:r>
              <a:rPr lang="en-US" sz="1200" dirty="0"/>
              <a:t>SOURCES: Statistics South Africa, </a:t>
            </a:r>
            <a:r>
              <a:rPr lang="en-US" sz="1200" dirty="0" smtClean="0"/>
              <a:t>2009</a:t>
            </a:r>
            <a:endParaRPr lang="en-US" sz="1200" dirty="0"/>
          </a:p>
        </p:txBody>
      </p:sp>
    </p:spTree>
    <p:extLst>
      <p:ext uri="{BB962C8B-B14F-4D97-AF65-F5344CB8AC3E}">
        <p14:creationId xmlns:p14="http://schemas.microsoft.com/office/powerpoint/2010/main" val="406728563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300"/>
              </a:lnSpc>
            </a:pPr>
            <a:r>
              <a:rPr lang="en-US" dirty="0" smtClean="0"/>
              <a:t>Timeliness of Vital Statistics</a:t>
            </a:r>
            <a:br>
              <a:rPr lang="en-US" dirty="0" smtClean="0"/>
            </a:br>
            <a:r>
              <a:rPr lang="en-US" dirty="0" smtClean="0"/>
              <a:t>Data in [COUNTRY]</a:t>
            </a:r>
            <a:endParaRPr lang="en-US" dirty="0"/>
          </a:p>
        </p:txBody>
      </p:sp>
      <p:sp>
        <p:nvSpPr>
          <p:cNvPr id="3" name="Content Placeholder 2"/>
          <p:cNvSpPr>
            <a:spLocks noGrp="1"/>
          </p:cNvSpPr>
          <p:nvPr>
            <p:ph idx="1"/>
          </p:nvPr>
        </p:nvSpPr>
        <p:spPr/>
        <p:txBody>
          <a:bodyPr/>
          <a:lstStyle/>
          <a:p>
            <a:pPr marL="0" lvl="2" indent="0">
              <a:buNone/>
            </a:pPr>
            <a:r>
              <a:rPr lang="en-US" sz="2400" b="1" dirty="0" smtClean="0">
                <a:solidFill>
                  <a:schemeClr val="bg1">
                    <a:lumMod val="75000"/>
                  </a:schemeClr>
                </a:solidFill>
              </a:rPr>
              <a:t>List the following for COUNTRY, if known (use the most recent year for which data are avialable):</a:t>
            </a:r>
          </a:p>
          <a:p>
            <a:pPr marL="342900" lvl="2" indent="-342900">
              <a:spcBef>
                <a:spcPts val="1800"/>
              </a:spcBef>
            </a:pPr>
            <a:r>
              <a:rPr lang="en-US" sz="2400" b="1" dirty="0" smtClean="0">
                <a:solidFill>
                  <a:schemeClr val="bg1">
                    <a:lumMod val="75000"/>
                  </a:schemeClr>
                </a:solidFill>
              </a:rPr>
              <a:t>% </a:t>
            </a:r>
            <a:r>
              <a:rPr lang="en-US" sz="2400" b="1" dirty="0">
                <a:solidFill>
                  <a:schemeClr val="bg1">
                    <a:lumMod val="75000"/>
                  </a:schemeClr>
                </a:solidFill>
              </a:rPr>
              <a:t>of events that occurred in previous </a:t>
            </a:r>
            <a:r>
              <a:rPr lang="en-US" sz="2400" b="1" dirty="0" smtClean="0">
                <a:solidFill>
                  <a:schemeClr val="bg1">
                    <a:lumMod val="75000"/>
                  </a:schemeClr>
                </a:solidFill>
              </a:rPr>
              <a:t>years</a:t>
            </a:r>
            <a:endParaRPr lang="en-US" sz="2400" b="1" dirty="0">
              <a:solidFill>
                <a:schemeClr val="bg1">
                  <a:lumMod val="75000"/>
                </a:schemeClr>
              </a:solidFill>
            </a:endParaRPr>
          </a:p>
          <a:p>
            <a:pPr marL="342900" lvl="2" indent="-342900">
              <a:spcBef>
                <a:spcPts val="1800"/>
              </a:spcBef>
            </a:pPr>
            <a:r>
              <a:rPr lang="en-US" sz="2400" b="1" dirty="0">
                <a:solidFill>
                  <a:schemeClr val="bg1">
                    <a:lumMod val="75000"/>
                  </a:schemeClr>
                </a:solidFill>
              </a:rPr>
              <a:t>Production time: mean time from end of reference period to </a:t>
            </a:r>
            <a:r>
              <a:rPr lang="en-US" sz="2400" b="1" dirty="0" smtClean="0">
                <a:solidFill>
                  <a:schemeClr val="bg1">
                    <a:lumMod val="75000"/>
                  </a:schemeClr>
                </a:solidFill>
              </a:rPr>
              <a:t>publication</a:t>
            </a:r>
            <a:endParaRPr lang="en-US" sz="2400" b="1" dirty="0">
              <a:solidFill>
                <a:schemeClr val="bg1">
                  <a:lumMod val="75000"/>
                </a:schemeClr>
              </a:solidFill>
            </a:endParaRPr>
          </a:p>
          <a:p>
            <a:pPr marL="111125" lvl="2" indent="-342900">
              <a:spcBef>
                <a:spcPts val="1800"/>
              </a:spcBef>
            </a:pPr>
            <a:r>
              <a:rPr lang="en-US" sz="2400" b="1" dirty="0">
                <a:solidFill>
                  <a:schemeClr val="bg1">
                    <a:lumMod val="75000"/>
                  </a:schemeClr>
                </a:solidFill>
              </a:rPr>
              <a:t>Regularity: SD of production </a:t>
            </a:r>
            <a:r>
              <a:rPr lang="en-US" sz="2400" b="1" dirty="0" smtClean="0">
                <a:solidFill>
                  <a:schemeClr val="bg1">
                    <a:lumMod val="75000"/>
                  </a:schemeClr>
                </a:solidFill>
              </a:rPr>
              <a:t>time</a:t>
            </a:r>
            <a:endParaRPr lang="en-US" b="1" dirty="0" smtClean="0">
              <a:solidFill>
                <a:schemeClr val="bg1">
                  <a:lumMod val="75000"/>
                </a:schemeClr>
              </a:solidFill>
            </a:endParaRPr>
          </a:p>
          <a:p>
            <a:pPr marL="400050" lvl="2" indent="-400050">
              <a:spcBef>
                <a:spcPts val="1800"/>
              </a:spcBef>
            </a:pPr>
            <a:r>
              <a:rPr lang="en-US" sz="2400" b="1" dirty="0" smtClean="0">
                <a:solidFill>
                  <a:schemeClr val="bg1">
                    <a:lumMod val="75000"/>
                  </a:schemeClr>
                </a:solidFill>
              </a:rPr>
              <a:t>Was there a delay in the release </a:t>
            </a:r>
            <a:r>
              <a:rPr lang="en-US" sz="2400" b="1" dirty="0">
                <a:solidFill>
                  <a:schemeClr val="bg1">
                    <a:lumMod val="75000"/>
                  </a:schemeClr>
                </a:solidFill>
              </a:rPr>
              <a:t>of </a:t>
            </a:r>
            <a:r>
              <a:rPr lang="en-US" sz="2400" b="1" dirty="0" smtClean="0">
                <a:solidFill>
                  <a:schemeClr val="bg1">
                    <a:lumMod val="75000"/>
                  </a:schemeClr>
                </a:solidFill>
              </a:rPr>
              <a:t>the national file? If     yes, for how long?</a:t>
            </a:r>
            <a:endParaRPr lang="en-US" sz="2400" b="1" dirty="0">
              <a:solidFill>
                <a:schemeClr val="bg1">
                  <a:lumMod val="75000"/>
                </a:schemeClr>
              </a:solidFill>
            </a:endParaRPr>
          </a:p>
          <a:p>
            <a:pPr marL="111125" lvl="2" indent="-342900">
              <a:spcBef>
                <a:spcPts val="1800"/>
              </a:spcBef>
            </a:pPr>
            <a:r>
              <a:rPr lang="en-US" sz="2400" b="1" dirty="0" smtClean="0">
                <a:solidFill>
                  <a:schemeClr val="bg1">
                    <a:lumMod val="75000"/>
                  </a:schemeClr>
                </a:solidFill>
              </a:rPr>
              <a:t>Were reports published </a:t>
            </a:r>
            <a:r>
              <a:rPr lang="en-US" sz="2400" b="1" dirty="0">
                <a:solidFill>
                  <a:schemeClr val="bg1">
                    <a:lumMod val="75000"/>
                  </a:schemeClr>
                </a:solidFill>
              </a:rPr>
              <a:t>without delayed </a:t>
            </a:r>
            <a:r>
              <a:rPr lang="en-US" sz="2400" b="1" dirty="0" smtClean="0">
                <a:solidFill>
                  <a:schemeClr val="bg1">
                    <a:lumMod val="75000"/>
                  </a:schemeClr>
                </a:solidFill>
              </a:rPr>
              <a:t>records?</a:t>
            </a:r>
            <a:endParaRPr lang="en-US" sz="2400" b="1" dirty="0">
              <a:solidFill>
                <a:schemeClr val="bg1">
                  <a:lumMod val="75000"/>
                </a:schemeClr>
              </a:solidFill>
            </a:endParaRPr>
          </a:p>
          <a:p>
            <a:endParaRPr lang="en-US" sz="2400" dirty="0">
              <a:solidFill>
                <a:schemeClr val="bg1">
                  <a:lumMod val="75000"/>
                </a:schemeClr>
              </a:solidFill>
            </a:endParaRPr>
          </a:p>
        </p:txBody>
      </p:sp>
    </p:spTree>
    <p:extLst>
      <p:ext uri="{BB962C8B-B14F-4D97-AF65-F5344CB8AC3E}">
        <p14:creationId xmlns:p14="http://schemas.microsoft.com/office/powerpoint/2010/main" val="322798564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lvl="0" indent="0" algn="ctr">
              <a:lnSpc>
                <a:spcPct val="150000"/>
              </a:lnSpc>
              <a:buNone/>
            </a:pPr>
            <a:endParaRPr lang="en-US" b="1" dirty="0" smtClean="0"/>
          </a:p>
          <a:p>
            <a:pPr marL="0" lvl="0" indent="0" algn="ctr">
              <a:lnSpc>
                <a:spcPct val="150000"/>
              </a:lnSpc>
              <a:buNone/>
            </a:pPr>
            <a:r>
              <a:rPr lang="en-US" b="1" dirty="0" smtClean="0"/>
              <a:t>What </a:t>
            </a:r>
            <a:r>
              <a:rPr lang="en-US" b="1" dirty="0"/>
              <a:t>factors </a:t>
            </a:r>
            <a:r>
              <a:rPr lang="en-US" b="1" dirty="0" smtClean="0"/>
              <a:t>can affect </a:t>
            </a:r>
            <a:r>
              <a:rPr lang="en-US" b="1" dirty="0"/>
              <a:t>the timeliness of vital statistics?</a:t>
            </a:r>
          </a:p>
          <a:p>
            <a:pPr marL="0" indent="0" algn="ctr">
              <a:buNone/>
            </a:pPr>
            <a:endParaRPr lang="en-US" dirty="0"/>
          </a:p>
        </p:txBody>
      </p:sp>
    </p:spTree>
    <p:extLst>
      <p:ext uri="{BB962C8B-B14F-4D97-AF65-F5344CB8AC3E}">
        <p14:creationId xmlns:p14="http://schemas.microsoft.com/office/powerpoint/2010/main" val="286304233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Comparability</a:t>
            </a:r>
          </a:p>
        </p:txBody>
      </p:sp>
      <p:sp>
        <p:nvSpPr>
          <p:cNvPr id="3" name="Content Placeholder 2"/>
          <p:cNvSpPr>
            <a:spLocks noGrp="1"/>
          </p:cNvSpPr>
          <p:nvPr>
            <p:ph idx="1"/>
          </p:nvPr>
        </p:nvSpPr>
        <p:spPr>
          <a:xfrm>
            <a:off x="228600" y="1295400"/>
            <a:ext cx="8915400" cy="5257800"/>
          </a:xfrm>
        </p:spPr>
        <p:txBody>
          <a:bodyPr>
            <a:normAutofit/>
          </a:bodyPr>
          <a:lstStyle/>
          <a:p>
            <a:r>
              <a:rPr lang="en-US" sz="3000" b="1" dirty="0" smtClean="0"/>
              <a:t>Need to accommodate necessary changes</a:t>
            </a:r>
          </a:p>
          <a:p>
            <a:pPr lvl="1"/>
            <a:r>
              <a:rPr lang="en-US" sz="2600" b="1" dirty="0" smtClean="0"/>
              <a:t>Proper procedures</a:t>
            </a:r>
          </a:p>
          <a:p>
            <a:pPr lvl="1"/>
            <a:r>
              <a:rPr lang="en-US" sz="2600" b="1" dirty="0" smtClean="0"/>
              <a:t>Implemented  so users can employ new statistics</a:t>
            </a:r>
          </a:p>
          <a:p>
            <a:pPr lvl="1">
              <a:buNone/>
            </a:pPr>
            <a:endParaRPr lang="en-US" sz="800" b="1" dirty="0" smtClean="0"/>
          </a:p>
          <a:p>
            <a:r>
              <a:rPr lang="en-US" sz="3000" b="1" dirty="0" smtClean="0"/>
              <a:t>Comparability</a:t>
            </a:r>
          </a:p>
          <a:p>
            <a:pPr lvl="1"/>
            <a:r>
              <a:rPr lang="en-US" sz="2600" b="1" dirty="0" smtClean="0">
                <a:solidFill>
                  <a:srgbClr val="C00000"/>
                </a:solidFill>
              </a:rPr>
              <a:t>Across space: </a:t>
            </a:r>
            <a:r>
              <a:rPr lang="en-US" sz="2600" b="1" dirty="0" smtClean="0"/>
              <a:t>within country &amp; between countries</a:t>
            </a:r>
          </a:p>
          <a:p>
            <a:pPr marL="800100" lvl="2" indent="-171450"/>
            <a:r>
              <a:rPr lang="en-US" sz="2200" b="1" dirty="0"/>
              <a:t>Uniformity of definitions across areas</a:t>
            </a:r>
          </a:p>
          <a:p>
            <a:pPr marL="800100" lvl="2" indent="-171450"/>
            <a:r>
              <a:rPr lang="en-US" sz="2200" b="1" dirty="0"/>
              <a:t>ICD to certify &amp;</a:t>
            </a:r>
            <a:r>
              <a:rPr lang="en-US" sz="2200" b="1" dirty="0" smtClean="0"/>
              <a:t> </a:t>
            </a:r>
            <a:r>
              <a:rPr lang="en-US" sz="2200" b="1" dirty="0"/>
              <a:t>code deaths; version used; code level used</a:t>
            </a:r>
          </a:p>
          <a:p>
            <a:pPr lvl="2">
              <a:buNone/>
            </a:pPr>
            <a:endParaRPr lang="en-US" sz="800" b="1" dirty="0" smtClean="0"/>
          </a:p>
          <a:p>
            <a:pPr lvl="1"/>
            <a:r>
              <a:rPr lang="en-US" sz="2600" b="1" dirty="0" smtClean="0">
                <a:solidFill>
                  <a:srgbClr val="C00000"/>
                </a:solidFill>
              </a:rPr>
              <a:t>Over time: </a:t>
            </a:r>
          </a:p>
          <a:p>
            <a:pPr marL="800100" lvl="2" indent="-171450"/>
            <a:r>
              <a:rPr lang="en-US" sz="2200" b="1" dirty="0"/>
              <a:t>Stability of key definitions for VS</a:t>
            </a:r>
          </a:p>
          <a:p>
            <a:pPr marL="800100" lvl="2" indent="-171450"/>
            <a:r>
              <a:rPr lang="en-US" sz="2200" b="1" dirty="0"/>
              <a:t>Consistency of cause specific mortality proportions </a:t>
            </a:r>
          </a:p>
          <a:p>
            <a:pPr lvl="1"/>
            <a:endParaRPr lang="en-US" dirty="0" smtClean="0"/>
          </a:p>
          <a:p>
            <a:endParaRPr lang="en-US" dirty="0"/>
          </a:p>
        </p:txBody>
      </p:sp>
      <p:sp>
        <p:nvSpPr>
          <p:cNvPr id="4" name="TextBox 3"/>
          <p:cNvSpPr txBox="1"/>
          <p:nvPr/>
        </p:nvSpPr>
        <p:spPr>
          <a:xfrm>
            <a:off x="4724400" y="6324600"/>
            <a:ext cx="3962400" cy="307777"/>
          </a:xfrm>
          <a:prstGeom prst="rect">
            <a:avLst/>
          </a:prstGeom>
          <a:noFill/>
        </p:spPr>
        <p:txBody>
          <a:bodyPr wrap="square" rtlCol="0">
            <a:spAutoFit/>
          </a:bodyPr>
          <a:lstStyle/>
          <a:p>
            <a:r>
              <a:rPr lang="en-US" sz="1400" dirty="0"/>
              <a:t>SOURCES: NCHS, Unit 15, 18; </a:t>
            </a:r>
            <a:r>
              <a:rPr lang="en-US" sz="1400" dirty="0" err="1"/>
              <a:t>Mahapatra</a:t>
            </a:r>
            <a:r>
              <a:rPr lang="en-US" sz="1400" dirty="0" smtClean="0"/>
              <a:t>.</a:t>
            </a:r>
            <a:endParaRPr lang="en-US" sz="1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Quality of Vital Statistics</a:t>
            </a:r>
            <a:endParaRPr lang="en-US" sz="4000" dirty="0"/>
          </a:p>
        </p:txBody>
      </p:sp>
      <p:sp>
        <p:nvSpPr>
          <p:cNvPr id="3" name="Content Placeholder 2"/>
          <p:cNvSpPr>
            <a:spLocks noGrp="1"/>
          </p:cNvSpPr>
          <p:nvPr>
            <p:ph idx="1"/>
          </p:nvPr>
        </p:nvSpPr>
        <p:spPr>
          <a:xfrm>
            <a:off x="76200" y="1219200"/>
            <a:ext cx="8458200" cy="4876800"/>
          </a:xfrm>
        </p:spPr>
        <p:txBody>
          <a:bodyPr>
            <a:normAutofit/>
          </a:bodyPr>
          <a:lstStyle/>
          <a:p>
            <a:pPr marL="342900" lvl="1" indent="-342900">
              <a:spcBef>
                <a:spcPts val="1000"/>
              </a:spcBef>
              <a:buFont typeface="Arial" pitchFamily="34" charset="0"/>
              <a:buChar char="•"/>
            </a:pPr>
            <a:r>
              <a:rPr lang="en-US" sz="3500" b="1" dirty="0" smtClean="0"/>
              <a:t>Quality of vital statistics data</a:t>
            </a:r>
          </a:p>
          <a:p>
            <a:pPr lvl="1">
              <a:spcBef>
                <a:spcPts val="1000"/>
              </a:spcBef>
            </a:pPr>
            <a:r>
              <a:rPr lang="en-US" sz="3300" b="1" dirty="0" smtClean="0">
                <a:solidFill>
                  <a:srgbClr val="00B050"/>
                </a:solidFill>
              </a:rPr>
              <a:t>Accuracy</a:t>
            </a:r>
            <a:r>
              <a:rPr lang="en-US" sz="3300" b="1" dirty="0" smtClean="0"/>
              <a:t> </a:t>
            </a:r>
          </a:p>
          <a:p>
            <a:pPr lvl="1">
              <a:spcBef>
                <a:spcPts val="1000"/>
              </a:spcBef>
            </a:pPr>
            <a:r>
              <a:rPr lang="en-US" sz="3300" b="1" dirty="0" smtClean="0">
                <a:solidFill>
                  <a:srgbClr val="F78303"/>
                </a:solidFill>
              </a:rPr>
              <a:t>Timeliness</a:t>
            </a:r>
            <a:endParaRPr lang="en-US" sz="3300" b="1" dirty="0">
              <a:solidFill>
                <a:srgbClr val="F78303"/>
              </a:solidFill>
            </a:endParaRPr>
          </a:p>
          <a:p>
            <a:pPr lvl="1">
              <a:spcBef>
                <a:spcPts val="1000"/>
              </a:spcBef>
            </a:pPr>
            <a:r>
              <a:rPr lang="en-US" sz="3300" b="1" dirty="0" smtClean="0">
                <a:solidFill>
                  <a:schemeClr val="accent2">
                    <a:lumMod val="75000"/>
                  </a:schemeClr>
                </a:solidFill>
              </a:rPr>
              <a:t>Comparability</a:t>
            </a:r>
          </a:p>
          <a:p>
            <a:pPr lvl="1">
              <a:spcBef>
                <a:spcPts val="1000"/>
              </a:spcBef>
            </a:pPr>
            <a:r>
              <a:rPr lang="en-US" sz="3300" b="1" dirty="0" smtClean="0">
                <a:solidFill>
                  <a:srgbClr val="9954CC"/>
                </a:solidFill>
              </a:rPr>
              <a:t>Relevance</a:t>
            </a:r>
          </a:p>
          <a:p>
            <a:pPr lvl="1">
              <a:spcBef>
                <a:spcPts val="1000"/>
              </a:spcBef>
            </a:pPr>
            <a:r>
              <a:rPr lang="en-US" sz="3300" b="1" dirty="0" smtClean="0">
                <a:solidFill>
                  <a:srgbClr val="B23224"/>
                </a:solidFill>
              </a:rPr>
              <a:t>Accessibility</a:t>
            </a:r>
            <a:endParaRPr lang="en-US" sz="3300" b="1" dirty="0">
              <a:solidFill>
                <a:srgbClr val="B23224"/>
              </a:solidFill>
            </a:endParaRPr>
          </a:p>
          <a:p>
            <a:endParaRPr lang="en-US" dirty="0"/>
          </a:p>
        </p:txBody>
      </p:sp>
      <p:pic>
        <p:nvPicPr>
          <p:cNvPr id="3077" name="Picture 5" descr="Picture of a women at a computer termin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590800"/>
            <a:ext cx="3219450" cy="2905125"/>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38800" y="5495925"/>
            <a:ext cx="3505200" cy="307777"/>
          </a:xfrm>
          <a:prstGeom prst="rect">
            <a:avLst/>
          </a:prstGeom>
          <a:noFill/>
        </p:spPr>
        <p:txBody>
          <a:bodyPr wrap="square" rtlCol="0">
            <a:spAutoFit/>
          </a:bodyPr>
          <a:lstStyle/>
          <a:p>
            <a:r>
              <a:rPr lang="en-US" sz="1400" dirty="0"/>
              <a:t>Data </a:t>
            </a:r>
            <a:r>
              <a:rPr lang="en-US" sz="1400" dirty="0" smtClean="0"/>
              <a:t>manager. WHO/Evelyn </a:t>
            </a:r>
            <a:r>
              <a:rPr lang="en-US" sz="1400" dirty="0" err="1" smtClean="0"/>
              <a:t>Hockstein</a:t>
            </a:r>
            <a:r>
              <a:rPr lang="en-US" sz="1400" dirty="0"/>
              <a:t>. </a:t>
            </a:r>
          </a:p>
        </p:txBody>
      </p:sp>
      <p:sp>
        <p:nvSpPr>
          <p:cNvPr id="6" name="TextBox 5"/>
          <p:cNvSpPr txBox="1"/>
          <p:nvPr/>
        </p:nvSpPr>
        <p:spPr>
          <a:xfrm>
            <a:off x="4876800" y="6324600"/>
            <a:ext cx="3810000" cy="307777"/>
          </a:xfrm>
          <a:prstGeom prst="rect">
            <a:avLst/>
          </a:prstGeom>
          <a:noFill/>
        </p:spPr>
        <p:txBody>
          <a:bodyPr wrap="square" rtlCol="0">
            <a:spAutoFit/>
          </a:bodyPr>
          <a:lstStyle/>
          <a:p>
            <a:pPr defTabSz="931774">
              <a:defRPr/>
            </a:pPr>
            <a:r>
              <a:rPr lang="en-US" sz="1400" dirty="0"/>
              <a:t>SOURCES: NCHS, Unit 18; </a:t>
            </a:r>
            <a:r>
              <a:rPr lang="en-US" sz="1400" dirty="0" err="1"/>
              <a:t>Mahapatra</a:t>
            </a:r>
            <a:r>
              <a:rPr lang="en-US" sz="1400" dirty="0"/>
              <a:t>.</a:t>
            </a:r>
          </a:p>
        </p:txBody>
      </p:sp>
    </p:spTree>
    <p:extLst>
      <p:ext uri="{BB962C8B-B14F-4D97-AF65-F5344CB8AC3E}">
        <p14:creationId xmlns:p14="http://schemas.microsoft.com/office/powerpoint/2010/main" val="18340623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066800"/>
          </a:xfrm>
        </p:spPr>
        <p:txBody>
          <a:bodyPr/>
          <a:lstStyle/>
          <a:p>
            <a:pPr>
              <a:lnSpc>
                <a:spcPts val="3300"/>
              </a:lnSpc>
            </a:pPr>
            <a:r>
              <a:rPr lang="en-US" sz="3200" dirty="0" smtClean="0"/>
              <a:t>Comparability: Differences in</a:t>
            </a:r>
            <a:br>
              <a:rPr lang="en-US" sz="3200" dirty="0" smtClean="0"/>
            </a:br>
            <a:r>
              <a:rPr lang="en-US" sz="3200" dirty="0" smtClean="0"/>
              <a:t>Reporting Requirements: “Live Birth”</a:t>
            </a:r>
            <a:endParaRPr lang="en-US" sz="32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1026" name="Picture 2" descr="Table showing the differences in reporting requirements for &quot;live birth&quot; for European countries and the United Stat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41" y="1219200"/>
            <a:ext cx="8839200" cy="486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7541" y="6232140"/>
            <a:ext cx="4419600" cy="577081"/>
          </a:xfrm>
          <a:prstGeom prst="rect">
            <a:avLst/>
          </a:prstGeom>
          <a:noFill/>
        </p:spPr>
        <p:txBody>
          <a:bodyPr wrap="square" rtlCol="0">
            <a:spAutoFit/>
          </a:bodyPr>
          <a:lstStyle/>
          <a:p>
            <a:r>
              <a:rPr lang="en-US" sz="1050" dirty="0" smtClean="0"/>
              <a:t>SOURCES: </a:t>
            </a:r>
            <a:r>
              <a:rPr lang="en-US" sz="1050" dirty="0" err="1"/>
              <a:t>MacDorman</a:t>
            </a:r>
            <a:r>
              <a:rPr lang="en-US" sz="1050" dirty="0"/>
              <a:t>, MF and Mathews TJ. Behind International Rankings of Infant Mortality: How the United States Compares with Europe. NCHS Data Brief No. 23. Nov. 2009 (see references</a:t>
            </a:r>
            <a:r>
              <a:rPr lang="en-US" sz="1050" dirty="0" smtClean="0"/>
              <a:t>).</a:t>
            </a:r>
            <a:endParaRPr lang="en-US" sz="1050" dirty="0"/>
          </a:p>
        </p:txBody>
      </p:sp>
    </p:spTree>
    <p:extLst>
      <p:ext uri="{BB962C8B-B14F-4D97-AF65-F5344CB8AC3E}">
        <p14:creationId xmlns:p14="http://schemas.microsoft.com/office/powerpoint/2010/main" val="408261208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Comparability: </a:t>
            </a:r>
            <a:br>
              <a:rPr lang="en-US" dirty="0" smtClean="0"/>
            </a:br>
            <a:r>
              <a:rPr lang="en-US" dirty="0" smtClean="0"/>
              <a:t>International Comparisons</a:t>
            </a:r>
            <a:endParaRPr lang="en-US" dirty="0"/>
          </a:p>
        </p:txBody>
      </p:sp>
      <p:grpSp>
        <p:nvGrpSpPr>
          <p:cNvPr id="3" name="Group 2" descr="Diagram indicating the characteristics of data quality, presentation and interpretation, and choice of countires that should be considered in evaluating international comparisons of vital statistics.  "/>
          <p:cNvGrpSpPr/>
          <p:nvPr/>
        </p:nvGrpSpPr>
        <p:grpSpPr>
          <a:xfrm>
            <a:off x="171450" y="1731578"/>
            <a:ext cx="8591550" cy="3913789"/>
            <a:chOff x="171450" y="1731578"/>
            <a:chExt cx="8591550" cy="3913789"/>
          </a:xfrm>
        </p:grpSpPr>
        <p:sp>
          <p:nvSpPr>
            <p:cNvPr id="6" name="Rectangle 5"/>
            <p:cNvSpPr/>
            <p:nvPr/>
          </p:nvSpPr>
          <p:spPr>
            <a:xfrm>
              <a:off x="171450" y="1731578"/>
              <a:ext cx="3200400" cy="2645978"/>
            </a:xfrm>
            <a:prstGeom prst="rect">
              <a:avLst/>
            </a:prstGeom>
            <a:solidFill>
              <a:srgbClr val="00B050"/>
            </a:solidFill>
            <a:ln w="38100">
              <a:solidFill>
                <a:srgbClr val="007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Data Quality</a:t>
              </a:r>
            </a:p>
            <a:p>
              <a:pPr algn="ctr"/>
              <a:endParaRPr lang="en-US" sz="1000" b="1" dirty="0" smtClean="0"/>
            </a:p>
            <a:p>
              <a:pPr marL="285750" indent="-285750">
                <a:spcAft>
                  <a:spcPts val="1200"/>
                </a:spcAft>
                <a:buFont typeface="Arial" pitchFamily="34" charset="0"/>
                <a:buChar char="•"/>
              </a:pPr>
              <a:r>
                <a:rPr lang="en-US" sz="2200" b="1" dirty="0" smtClean="0"/>
                <a:t>Consistency</a:t>
              </a:r>
            </a:p>
            <a:p>
              <a:pPr marL="285750" indent="-285750">
                <a:spcAft>
                  <a:spcPts val="1200"/>
                </a:spcAft>
                <a:buFont typeface="Arial" pitchFamily="34" charset="0"/>
                <a:buChar char="•"/>
              </a:pPr>
              <a:r>
                <a:rPr lang="en-US" sz="2200" b="1" dirty="0" smtClean="0"/>
                <a:t>Methodology</a:t>
              </a:r>
            </a:p>
            <a:p>
              <a:pPr marL="285750" indent="-285750">
                <a:spcAft>
                  <a:spcPts val="1200"/>
                </a:spcAft>
                <a:buFont typeface="Arial" pitchFamily="34" charset="0"/>
                <a:buChar char="•"/>
              </a:pPr>
              <a:r>
                <a:rPr lang="en-US" sz="2200" b="1" dirty="0" smtClean="0"/>
                <a:t>Coverage</a:t>
              </a:r>
            </a:p>
            <a:p>
              <a:pPr marL="285750" indent="-285750">
                <a:spcAft>
                  <a:spcPts val="1200"/>
                </a:spcAft>
                <a:buFont typeface="Arial" pitchFamily="34" charset="0"/>
                <a:buChar char="•"/>
              </a:pPr>
              <a:r>
                <a:rPr lang="en-US" sz="2200" b="1" dirty="0" smtClean="0"/>
                <a:t>Time period</a:t>
              </a:r>
            </a:p>
          </p:txBody>
        </p:sp>
        <p:sp>
          <p:nvSpPr>
            <p:cNvPr id="4" name="Rectangle 3"/>
            <p:cNvSpPr/>
            <p:nvPr/>
          </p:nvSpPr>
          <p:spPr>
            <a:xfrm>
              <a:off x="2324100" y="3837589"/>
              <a:ext cx="2933700" cy="1807778"/>
            </a:xfrm>
            <a:prstGeom prst="rect">
              <a:avLst/>
            </a:prstGeom>
            <a:solidFill>
              <a:srgbClr val="9954CC"/>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Choice of Countries</a:t>
              </a:r>
            </a:p>
            <a:p>
              <a:pPr algn="ctr"/>
              <a:endParaRPr lang="en-US" sz="1000" b="1" dirty="0" smtClean="0"/>
            </a:p>
            <a:p>
              <a:pPr marL="285750" indent="-285750">
                <a:buFont typeface="Arial" pitchFamily="34" charset="0"/>
                <a:buChar char="•"/>
              </a:pPr>
              <a:r>
                <a:rPr lang="en-US" sz="2200" b="1" dirty="0" smtClean="0"/>
                <a:t>Comparability</a:t>
              </a:r>
              <a:endParaRPr lang="en-US" dirty="0"/>
            </a:p>
          </p:txBody>
        </p:sp>
        <p:sp>
          <p:nvSpPr>
            <p:cNvPr id="5" name="Rectangle 4"/>
            <p:cNvSpPr/>
            <p:nvPr/>
          </p:nvSpPr>
          <p:spPr>
            <a:xfrm>
              <a:off x="4953000" y="1731578"/>
              <a:ext cx="3810000" cy="3048000"/>
            </a:xfrm>
            <a:prstGeom prst="rect">
              <a:avLst/>
            </a:prstGeom>
            <a:solidFill>
              <a:srgbClr val="FA9706"/>
            </a:solidFill>
            <a:ln w="38100">
              <a:solidFill>
                <a:srgbClr val="B2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Presentation &amp; Interpretation</a:t>
              </a:r>
            </a:p>
            <a:p>
              <a:pPr algn="ctr"/>
              <a:endParaRPr lang="en-US" sz="1000" b="1" dirty="0" smtClean="0"/>
            </a:p>
            <a:p>
              <a:pPr marL="285750" indent="-285750">
                <a:spcAft>
                  <a:spcPts val="1200"/>
                </a:spcAft>
                <a:buFont typeface="Arial" pitchFamily="34" charset="0"/>
                <a:buChar char="•"/>
              </a:pPr>
              <a:r>
                <a:rPr lang="en-US" sz="2200" b="1" dirty="0" smtClean="0"/>
                <a:t>Presentation</a:t>
              </a:r>
            </a:p>
            <a:p>
              <a:pPr marL="285750" indent="-285750">
                <a:spcAft>
                  <a:spcPts val="1200"/>
                </a:spcAft>
                <a:buFont typeface="Arial" pitchFamily="34" charset="0"/>
                <a:buChar char="•"/>
              </a:pPr>
              <a:r>
                <a:rPr lang="en-US" sz="2200" b="1" dirty="0" smtClean="0"/>
                <a:t>Explanation</a:t>
              </a:r>
            </a:p>
            <a:p>
              <a:pPr marL="285750" indent="-285750">
                <a:spcAft>
                  <a:spcPts val="1200"/>
                </a:spcAft>
                <a:buFont typeface="Arial" pitchFamily="34" charset="0"/>
                <a:buChar char="•"/>
              </a:pPr>
              <a:r>
                <a:rPr lang="en-US" sz="2200" b="1" dirty="0" smtClean="0"/>
                <a:t>Underlying differentials</a:t>
              </a:r>
            </a:p>
            <a:p>
              <a:pPr marL="285750" indent="-285750">
                <a:spcAft>
                  <a:spcPts val="1200"/>
                </a:spcAft>
                <a:buFont typeface="Arial" pitchFamily="34" charset="0"/>
                <a:buChar char="•"/>
              </a:pPr>
              <a:r>
                <a:rPr lang="en-US" sz="2200" b="1" dirty="0" smtClean="0"/>
                <a:t>Context</a:t>
              </a:r>
              <a:endParaRPr lang="en-US" sz="2200" dirty="0"/>
            </a:p>
          </p:txBody>
        </p:sp>
      </p:grpSp>
      <p:sp>
        <p:nvSpPr>
          <p:cNvPr id="7" name="TextBox 6"/>
          <p:cNvSpPr txBox="1"/>
          <p:nvPr/>
        </p:nvSpPr>
        <p:spPr>
          <a:xfrm>
            <a:off x="4648200" y="6159500"/>
            <a:ext cx="4419600" cy="692497"/>
          </a:xfrm>
          <a:prstGeom prst="rect">
            <a:avLst/>
          </a:prstGeom>
          <a:noFill/>
        </p:spPr>
        <p:txBody>
          <a:bodyPr wrap="square" rtlCol="0">
            <a:spAutoFit/>
          </a:bodyPr>
          <a:lstStyle/>
          <a:p>
            <a:r>
              <a:rPr lang="en-US" sz="1300" dirty="0"/>
              <a:t>SOURCES: Australian Institute of Health and Welfare 2012. A working guide to international comparisons of health. Cat. No. PHE 159. Canberra: AIHW</a:t>
            </a:r>
            <a:r>
              <a:rPr lang="en-US" sz="1300" dirty="0" smtClean="0"/>
              <a:t>.</a:t>
            </a:r>
            <a:endParaRPr lang="en-US" sz="1300" dirty="0"/>
          </a:p>
        </p:txBody>
      </p:sp>
    </p:spTree>
    <p:extLst>
      <p:ext uri="{BB962C8B-B14F-4D97-AF65-F5344CB8AC3E}">
        <p14:creationId xmlns:p14="http://schemas.microsoft.com/office/powerpoint/2010/main" val="11674958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a:t>
            </a:r>
            <a:endParaRPr lang="en-US" dirty="0"/>
          </a:p>
        </p:txBody>
      </p:sp>
      <p:sp>
        <p:nvSpPr>
          <p:cNvPr id="3" name="Content Placeholder 2"/>
          <p:cNvSpPr>
            <a:spLocks noGrp="1"/>
          </p:cNvSpPr>
          <p:nvPr>
            <p:ph idx="1"/>
          </p:nvPr>
        </p:nvSpPr>
        <p:spPr>
          <a:xfrm>
            <a:off x="152400" y="1828800"/>
            <a:ext cx="4267200" cy="4343400"/>
          </a:xfrm>
        </p:spPr>
        <p:txBody>
          <a:bodyPr/>
          <a:lstStyle/>
          <a:p>
            <a:pPr>
              <a:lnSpc>
                <a:spcPts val="3600"/>
              </a:lnSpc>
            </a:pPr>
            <a:r>
              <a:rPr lang="en-US" b="1" dirty="0" smtClean="0"/>
              <a:t>Routine tabulations: by sex &amp; specified age groups</a:t>
            </a:r>
          </a:p>
          <a:p>
            <a:pPr>
              <a:lnSpc>
                <a:spcPts val="3600"/>
              </a:lnSpc>
            </a:pPr>
            <a:endParaRPr lang="en-US" b="1" dirty="0" smtClean="0"/>
          </a:p>
          <a:p>
            <a:pPr>
              <a:lnSpc>
                <a:spcPts val="3600"/>
              </a:lnSpc>
            </a:pPr>
            <a:r>
              <a:rPr lang="en-US" b="1" dirty="0" smtClean="0"/>
              <a:t>Small area statistics: # of tabulation areas    per million population</a:t>
            </a:r>
            <a:endParaRPr lang="en-US" b="1" dirty="0"/>
          </a:p>
        </p:txBody>
      </p:sp>
      <p:pic>
        <p:nvPicPr>
          <p:cNvPr id="2051" name="Picture 3" descr="Table showing trends in the infant mortality rates by provin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447800"/>
            <a:ext cx="4664177" cy="4191000"/>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8200" y="6350000"/>
            <a:ext cx="4359377" cy="307777"/>
          </a:xfrm>
          <a:prstGeom prst="rect">
            <a:avLst/>
          </a:prstGeom>
          <a:noFill/>
        </p:spPr>
        <p:txBody>
          <a:bodyPr wrap="square" rtlCol="0">
            <a:spAutoFit/>
          </a:bodyPr>
          <a:lstStyle/>
          <a:p>
            <a:r>
              <a:rPr lang="en-US" sz="1400" dirty="0"/>
              <a:t>SOURCES: </a:t>
            </a:r>
            <a:r>
              <a:rPr lang="en-US" sz="1400" dirty="0" err="1"/>
              <a:t>Mahapatra</a:t>
            </a:r>
            <a:r>
              <a:rPr lang="en-US" sz="1400" dirty="0"/>
              <a:t>; WHOSIS</a:t>
            </a:r>
            <a:r>
              <a:rPr lang="en-US" sz="1400" dirty="0" smtClean="0"/>
              <a:t>.</a:t>
            </a:r>
            <a:endParaRPr lang="en-US" sz="14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a:t>
            </a:r>
            <a:endParaRPr lang="en-US" dirty="0"/>
          </a:p>
        </p:txBody>
      </p:sp>
      <p:sp>
        <p:nvSpPr>
          <p:cNvPr id="3" name="Content Placeholder 2"/>
          <p:cNvSpPr>
            <a:spLocks noGrp="1"/>
          </p:cNvSpPr>
          <p:nvPr>
            <p:ph idx="1"/>
          </p:nvPr>
        </p:nvSpPr>
        <p:spPr>
          <a:xfrm>
            <a:off x="4114800" y="1295400"/>
            <a:ext cx="4724400" cy="4724400"/>
          </a:xfrm>
        </p:spPr>
        <p:txBody>
          <a:bodyPr/>
          <a:lstStyle/>
          <a:p>
            <a:r>
              <a:rPr lang="en-US" b="1" dirty="0" smtClean="0">
                <a:solidFill>
                  <a:srgbClr val="C00000"/>
                </a:solidFill>
              </a:rPr>
              <a:t>Media: </a:t>
            </a:r>
            <a:r>
              <a:rPr lang="en-US" b="1" dirty="0" smtClean="0"/>
              <a:t># of formats in which data are released</a:t>
            </a:r>
          </a:p>
          <a:p>
            <a:endParaRPr lang="en-US" b="1" dirty="0" smtClean="0"/>
          </a:p>
          <a:p>
            <a:r>
              <a:rPr lang="en-US" b="1" dirty="0" smtClean="0">
                <a:solidFill>
                  <a:srgbClr val="C00000"/>
                </a:solidFill>
              </a:rPr>
              <a:t>Metadata: </a:t>
            </a:r>
            <a:r>
              <a:rPr lang="en-US" b="1" dirty="0" smtClean="0"/>
              <a:t>availability &amp; quality of documentation</a:t>
            </a:r>
          </a:p>
          <a:p>
            <a:endParaRPr lang="en-US" b="1" dirty="0" smtClean="0"/>
          </a:p>
          <a:p>
            <a:r>
              <a:rPr lang="en-US" b="1" dirty="0" smtClean="0">
                <a:solidFill>
                  <a:srgbClr val="C00000"/>
                </a:solidFill>
              </a:rPr>
              <a:t>User service: </a:t>
            </a:r>
            <a:r>
              <a:rPr lang="en-US" b="1" dirty="0" smtClean="0"/>
              <a:t>availability &amp; responsiveness of user service</a:t>
            </a:r>
            <a:endParaRPr lang="en-US" b="1" dirty="0"/>
          </a:p>
        </p:txBody>
      </p:sp>
      <p:grpSp>
        <p:nvGrpSpPr>
          <p:cNvPr id="4" name="Group 3" descr="Images of publications of vital statistics data from three different countries. "/>
          <p:cNvGrpSpPr/>
          <p:nvPr/>
        </p:nvGrpSpPr>
        <p:grpSpPr>
          <a:xfrm>
            <a:off x="56060" y="76200"/>
            <a:ext cx="4327739" cy="6036334"/>
            <a:chOff x="56060" y="76200"/>
            <a:chExt cx="4327739" cy="603633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5" y="1295400"/>
              <a:ext cx="2867025" cy="3638550"/>
            </a:xfrm>
            <a:prstGeom prst="rect">
              <a:avLst/>
            </a:prstGeom>
            <a:noFill/>
            <a:ln w="38100">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60" y="76200"/>
              <a:ext cx="4327739" cy="1089362"/>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133600"/>
              <a:ext cx="3124200" cy="397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4699000" y="6350000"/>
            <a:ext cx="4191000" cy="307777"/>
          </a:xfrm>
          <a:prstGeom prst="rect">
            <a:avLst/>
          </a:prstGeom>
          <a:noFill/>
        </p:spPr>
        <p:txBody>
          <a:bodyPr wrap="square" rtlCol="0">
            <a:spAutoFit/>
          </a:bodyPr>
          <a:lstStyle/>
          <a:p>
            <a:r>
              <a:rPr lang="en-US" sz="1400" dirty="0"/>
              <a:t>SOURCES: </a:t>
            </a:r>
            <a:r>
              <a:rPr lang="en-US" sz="1400" dirty="0" err="1"/>
              <a:t>Mahapatra</a:t>
            </a:r>
            <a:r>
              <a:rPr lang="en-US" sz="1400" dirty="0"/>
              <a:t>.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41131"/>
            <a:ext cx="8382000" cy="838200"/>
          </a:xfrm>
        </p:spPr>
        <p:txBody>
          <a:bodyPr/>
          <a:lstStyle/>
          <a:p>
            <a:pPr>
              <a:lnSpc>
                <a:spcPts val="3300"/>
              </a:lnSpc>
            </a:pPr>
            <a:r>
              <a:rPr lang="en-US" sz="2600" dirty="0" smtClean="0"/>
              <a:t>Example of </a:t>
            </a:r>
            <a:r>
              <a:rPr lang="en-US" sz="2600" dirty="0" err="1" smtClean="0"/>
              <a:t>Mahapatra</a:t>
            </a:r>
            <a:r>
              <a:rPr lang="en-US" sz="2600" dirty="0" smtClean="0"/>
              <a:t> Framework: </a:t>
            </a:r>
            <a:br>
              <a:rPr lang="en-US" sz="2600" dirty="0" smtClean="0"/>
            </a:br>
            <a:r>
              <a:rPr lang="en-US" sz="2600" dirty="0" smtClean="0"/>
              <a:t>South Africa Death Notification Data, 2009</a:t>
            </a:r>
            <a:endParaRPr lang="en-US" sz="2600" dirty="0"/>
          </a:p>
        </p:txBody>
      </p:sp>
      <p:pic>
        <p:nvPicPr>
          <p:cNvPr id="1026" name="Picture 2" descr="Table prepared by South Africa using the Mahapatra Framework to evaluate death dat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25769"/>
            <a:ext cx="9144001" cy="563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 y="152400"/>
            <a:ext cx="2527300" cy="1015663"/>
          </a:xfrm>
          <a:prstGeom prst="rect">
            <a:avLst/>
          </a:prstGeom>
          <a:noFill/>
        </p:spPr>
        <p:txBody>
          <a:bodyPr wrap="square" rtlCol="0">
            <a:spAutoFit/>
          </a:bodyPr>
          <a:lstStyle/>
          <a:p>
            <a:r>
              <a:rPr lang="en-US" sz="1200" dirty="0"/>
              <a:t>SOURCES: Statistics South Africa. Mortality and causes of death in South Africa, 2009: Findings from death notification. Statistical release P0309.3.  (p16</a:t>
            </a:r>
            <a:r>
              <a:rPr lang="en-US" sz="1200" dirty="0" smtClean="0"/>
              <a:t>)</a:t>
            </a:r>
            <a:endParaRPr lang="en-US" sz="1200" dirty="0"/>
          </a:p>
        </p:txBody>
      </p:sp>
    </p:spTree>
    <p:extLst>
      <p:ext uri="{BB962C8B-B14F-4D97-AF65-F5344CB8AC3E}">
        <p14:creationId xmlns:p14="http://schemas.microsoft.com/office/powerpoint/2010/main" val="151649750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normAutofit/>
          </a:bodyPr>
          <a:lstStyle/>
          <a:p>
            <a:pPr lvl="1" rtl="0">
              <a:spcBef>
                <a:spcPct val="0"/>
              </a:spcBef>
            </a:pPr>
            <a:r>
              <a:rPr lang="en-US" sz="3800" dirty="0" smtClean="0"/>
              <a:t>Review:</a:t>
            </a:r>
            <a:br>
              <a:rPr lang="en-US" sz="3800" dirty="0" smtClean="0"/>
            </a:br>
            <a:r>
              <a:rPr lang="en-US" sz="3800" dirty="0" smtClean="0"/>
              <a:t>Quality of Vital Statistics Data</a:t>
            </a:r>
            <a:endParaRPr lang="en-US" dirty="0"/>
          </a:p>
        </p:txBody>
      </p:sp>
      <p:sp>
        <p:nvSpPr>
          <p:cNvPr id="3" name="Content Placeholder 2"/>
          <p:cNvSpPr>
            <a:spLocks noGrp="1"/>
          </p:cNvSpPr>
          <p:nvPr>
            <p:ph idx="1"/>
          </p:nvPr>
        </p:nvSpPr>
        <p:spPr>
          <a:xfrm>
            <a:off x="355600" y="1447800"/>
            <a:ext cx="8407400" cy="4572000"/>
          </a:xfrm>
        </p:spPr>
        <p:txBody>
          <a:bodyPr>
            <a:noAutofit/>
          </a:bodyPr>
          <a:lstStyle/>
          <a:p>
            <a:pPr>
              <a:spcBef>
                <a:spcPts val="1200"/>
              </a:spcBef>
            </a:pPr>
            <a:r>
              <a:rPr lang="en-US" b="1" dirty="0" smtClean="0"/>
              <a:t>Accuracy</a:t>
            </a:r>
          </a:p>
          <a:p>
            <a:pPr lvl="1">
              <a:spcBef>
                <a:spcPts val="1200"/>
              </a:spcBef>
            </a:pPr>
            <a:r>
              <a:rPr lang="en-US" sz="2800" b="1" dirty="0" smtClean="0"/>
              <a:t>Vital Statistics</a:t>
            </a:r>
          </a:p>
          <a:p>
            <a:pPr lvl="1">
              <a:spcBef>
                <a:spcPts val="1200"/>
              </a:spcBef>
            </a:pPr>
            <a:r>
              <a:rPr lang="en-US" sz="2800" b="1" dirty="0" smtClean="0"/>
              <a:t>Civil Registration</a:t>
            </a:r>
            <a:endParaRPr lang="en-US" sz="2800" b="1" dirty="0"/>
          </a:p>
          <a:p>
            <a:pPr>
              <a:spcBef>
                <a:spcPts val="1200"/>
              </a:spcBef>
            </a:pPr>
            <a:r>
              <a:rPr lang="en-US" b="1" dirty="0" smtClean="0"/>
              <a:t>Timeliness</a:t>
            </a:r>
            <a:endParaRPr lang="en-US" b="1" dirty="0"/>
          </a:p>
          <a:p>
            <a:pPr>
              <a:spcBef>
                <a:spcPts val="1200"/>
              </a:spcBef>
            </a:pPr>
            <a:r>
              <a:rPr lang="en-US" b="1" dirty="0" smtClean="0"/>
              <a:t>Comparability</a:t>
            </a:r>
          </a:p>
          <a:p>
            <a:pPr>
              <a:spcBef>
                <a:spcPts val="1200"/>
              </a:spcBef>
            </a:pPr>
            <a:r>
              <a:rPr lang="en-US" b="1" dirty="0" smtClean="0"/>
              <a:t>Relevance</a:t>
            </a:r>
            <a:endParaRPr lang="en-US" b="1" dirty="0"/>
          </a:p>
          <a:p>
            <a:pPr>
              <a:spcBef>
                <a:spcPts val="1200"/>
              </a:spcBef>
            </a:pPr>
            <a:r>
              <a:rPr lang="en-US" b="1" dirty="0" smtClean="0"/>
              <a:t>Accessibility</a:t>
            </a:r>
            <a:endParaRPr lang="en-US" b="1" dirty="0"/>
          </a:p>
        </p:txBody>
      </p:sp>
    </p:spTree>
    <p:extLst>
      <p:ext uri="{BB962C8B-B14F-4D97-AF65-F5344CB8AC3E}">
        <p14:creationId xmlns:p14="http://schemas.microsoft.com/office/powerpoint/2010/main" val="181236057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300"/>
              </a:lnSpc>
            </a:pPr>
            <a:r>
              <a:rPr lang="en-US" dirty="0" smtClean="0"/>
              <a:t>Assessing the Quality of</a:t>
            </a:r>
            <a:br>
              <a:rPr lang="en-US" dirty="0" smtClean="0"/>
            </a:br>
            <a:r>
              <a:rPr lang="en-US" dirty="0" smtClean="0"/>
              <a:t>Mortality Data: 10 </a:t>
            </a:r>
            <a:r>
              <a:rPr lang="en-US" dirty="0"/>
              <a:t>step </a:t>
            </a:r>
            <a:r>
              <a:rPr lang="en-US" dirty="0" smtClean="0"/>
              <a:t>process </a:t>
            </a:r>
            <a:endParaRPr lang="en-US" dirty="0"/>
          </a:p>
        </p:txBody>
      </p:sp>
      <p:sp>
        <p:nvSpPr>
          <p:cNvPr id="3" name="Content Placeholder 2"/>
          <p:cNvSpPr>
            <a:spLocks noGrp="1"/>
          </p:cNvSpPr>
          <p:nvPr>
            <p:ph idx="1"/>
          </p:nvPr>
        </p:nvSpPr>
        <p:spPr>
          <a:xfrm>
            <a:off x="228600" y="1447800"/>
            <a:ext cx="8610600" cy="4572000"/>
          </a:xfrm>
        </p:spPr>
        <p:txBody>
          <a:bodyPr numCol="2"/>
          <a:lstStyle/>
          <a:p>
            <a:pPr marL="344488" indent="-344488">
              <a:spcBef>
                <a:spcPts val="1200"/>
              </a:spcBef>
              <a:buAutoNum type="arabicParenR"/>
            </a:pPr>
            <a:r>
              <a:rPr lang="en-US" sz="2400" dirty="0" smtClean="0"/>
              <a:t>Prepare basic tabulations of deaths by age, sex and cause     of death</a:t>
            </a:r>
          </a:p>
          <a:p>
            <a:pPr marL="344488" indent="-344488">
              <a:spcBef>
                <a:spcPts val="1200"/>
              </a:spcBef>
              <a:buAutoNum type="arabicParenR"/>
            </a:pPr>
            <a:r>
              <a:rPr lang="en-US" sz="2400" dirty="0" smtClean="0"/>
              <a:t>Review crude death rates</a:t>
            </a:r>
          </a:p>
          <a:p>
            <a:pPr marL="344488" indent="-344488">
              <a:spcBef>
                <a:spcPts val="1200"/>
              </a:spcBef>
              <a:buAutoNum type="arabicParenR"/>
            </a:pPr>
            <a:r>
              <a:rPr lang="en-US" sz="2400" dirty="0" smtClean="0"/>
              <a:t>Review age and sex-specific  death rates</a:t>
            </a:r>
          </a:p>
          <a:p>
            <a:pPr marL="344488" indent="-344488">
              <a:spcBef>
                <a:spcPts val="1200"/>
              </a:spcBef>
              <a:buAutoNum type="arabicParenR"/>
            </a:pPr>
            <a:r>
              <a:rPr lang="en-US" sz="2400" dirty="0" smtClean="0"/>
              <a:t>Review the age distribution of deaths</a:t>
            </a:r>
          </a:p>
          <a:p>
            <a:pPr marL="344488" indent="-344488">
              <a:spcBef>
                <a:spcPts val="1200"/>
              </a:spcBef>
              <a:buAutoNum type="arabicParenR"/>
            </a:pPr>
            <a:r>
              <a:rPr lang="en-US" sz="2400" dirty="0" smtClean="0"/>
              <a:t>Review child mortality rates</a:t>
            </a:r>
          </a:p>
          <a:p>
            <a:pPr marL="514350" indent="-514350">
              <a:spcBef>
                <a:spcPts val="1200"/>
              </a:spcBef>
              <a:buAutoNum type="arabicParenR"/>
            </a:pPr>
            <a:endParaRPr lang="en-US" sz="2400" dirty="0" smtClean="0"/>
          </a:p>
          <a:p>
            <a:pPr marL="514350" indent="-514350">
              <a:spcBef>
                <a:spcPts val="1200"/>
              </a:spcBef>
              <a:buAutoNum type="arabicParenR"/>
            </a:pPr>
            <a:endParaRPr lang="en-US" sz="2400" dirty="0" smtClean="0"/>
          </a:p>
          <a:p>
            <a:pPr marL="457200" indent="-457200">
              <a:spcBef>
                <a:spcPts val="1200"/>
              </a:spcBef>
              <a:buAutoNum type="arabicParenR"/>
            </a:pPr>
            <a:r>
              <a:rPr lang="en-US" sz="2400" dirty="0" smtClean="0"/>
              <a:t>Review the distribution of major causes of death</a:t>
            </a:r>
          </a:p>
          <a:p>
            <a:pPr marL="457200" indent="-457200">
              <a:spcBef>
                <a:spcPts val="1200"/>
              </a:spcBef>
              <a:buAutoNum type="arabicParenR"/>
            </a:pPr>
            <a:r>
              <a:rPr lang="en-US" sz="2400" dirty="0" smtClean="0"/>
              <a:t>Review age patterns of major causes of death</a:t>
            </a:r>
          </a:p>
          <a:p>
            <a:pPr marL="457200" indent="-457200">
              <a:spcBef>
                <a:spcPts val="1200"/>
              </a:spcBef>
              <a:buAutoNum type="arabicParenR"/>
            </a:pPr>
            <a:r>
              <a:rPr lang="en-US" sz="2400" dirty="0" smtClean="0"/>
              <a:t>Review leading causes of death</a:t>
            </a:r>
          </a:p>
          <a:p>
            <a:pPr marL="457200" indent="-457200">
              <a:spcBef>
                <a:spcPts val="1200"/>
              </a:spcBef>
              <a:buAutoNum type="arabicParenR"/>
            </a:pPr>
            <a:r>
              <a:rPr lang="en-US" sz="2400" dirty="0" smtClean="0"/>
              <a:t>Review ratio of noncommunicable to communicable disease deaths</a:t>
            </a:r>
          </a:p>
          <a:p>
            <a:pPr marL="457200" indent="-457200">
              <a:spcBef>
                <a:spcPts val="1200"/>
              </a:spcBef>
              <a:buAutoNum type="arabicParenR"/>
            </a:pPr>
            <a:r>
              <a:rPr lang="en-US" sz="2400" dirty="0" smtClean="0"/>
              <a:t>Review ill-defined causes of death</a:t>
            </a:r>
            <a:endParaRPr lang="en-US" sz="2400" dirty="0"/>
          </a:p>
        </p:txBody>
      </p:sp>
      <p:sp>
        <p:nvSpPr>
          <p:cNvPr id="4" name="TextBox 3"/>
          <p:cNvSpPr txBox="1"/>
          <p:nvPr/>
        </p:nvSpPr>
        <p:spPr>
          <a:xfrm>
            <a:off x="0" y="5657671"/>
            <a:ext cx="9144000" cy="1200329"/>
          </a:xfrm>
          <a:prstGeom prst="rect">
            <a:avLst/>
          </a:prstGeom>
          <a:solidFill>
            <a:schemeClr val="bg1"/>
          </a:solidFill>
        </p:spPr>
        <p:txBody>
          <a:bodyPr wrap="square" rtlCol="0">
            <a:spAutoFit/>
          </a:bodyPr>
          <a:lstStyle/>
          <a:p>
            <a:r>
              <a:rPr lang="en-US" sz="1200" dirty="0" smtClean="0"/>
              <a:t>SOURCES: </a:t>
            </a:r>
          </a:p>
          <a:p>
            <a:r>
              <a:rPr lang="en-US" sz="1200" dirty="0" smtClean="0"/>
              <a:t>World </a:t>
            </a:r>
            <a:r>
              <a:rPr lang="en-US" sz="1200" dirty="0"/>
              <a:t>Health Organization (2011). </a:t>
            </a:r>
            <a:r>
              <a:rPr lang="en-US" sz="1200" i="1" dirty="0"/>
              <a:t>Analysing mortality levels and causes of death (ANACoD) Electronic Tool</a:t>
            </a:r>
            <a:r>
              <a:rPr lang="en-US" sz="1200" dirty="0"/>
              <a:t>. Department of Health Statistics and Information Systems. Geneva, World Health Organization. Available from </a:t>
            </a:r>
            <a:r>
              <a:rPr lang="en-US" sz="1200" dirty="0" smtClean="0">
                <a:hlinkClick r:id="rId3"/>
              </a:rPr>
              <a:t>healthstat@who.int</a:t>
            </a:r>
            <a:r>
              <a:rPr lang="en-US" sz="1200" dirty="0" smtClean="0"/>
              <a:t> (ANACoD)</a:t>
            </a:r>
          </a:p>
          <a:p>
            <a:r>
              <a:rPr lang="en-US" sz="1200" dirty="0" smtClean="0"/>
              <a:t>AbouZahr </a:t>
            </a:r>
            <a:r>
              <a:rPr lang="en-US" sz="1200" dirty="0"/>
              <a:t>C, Mikkelsen L, Rampatige R, and Lopez A. </a:t>
            </a:r>
            <a:r>
              <a:rPr lang="en-US" sz="1200" dirty="0" smtClean="0"/>
              <a:t>Mortality statistics: a tool to improve understanding and quality. Health Information Systems Knowledge Hub, University of Queensland. Working Paper Series 13. November 2010. </a:t>
            </a:r>
            <a:r>
              <a:rPr lang="en-US" sz="1200" dirty="0" smtClean="0">
                <a:solidFill>
                  <a:srgbClr val="0070C0"/>
                </a:solidFill>
                <a:hlinkClick r:id="rId4"/>
              </a:rPr>
              <a:t>http://www.uq.edu.au/hishub/wp13</a:t>
            </a:r>
            <a:r>
              <a:rPr lang="en-US" sz="1200" dirty="0" smtClean="0">
                <a:solidFill>
                  <a:srgbClr val="0070C0"/>
                </a:solidFill>
              </a:rPr>
              <a:t> </a:t>
            </a:r>
            <a:r>
              <a:rPr lang="en-US" sz="1200" dirty="0" smtClean="0"/>
              <a:t> (UQ Working Paper 13)</a:t>
            </a:r>
            <a:endParaRPr lang="en-US" sz="1200" dirty="0"/>
          </a:p>
        </p:txBody>
      </p:sp>
    </p:spTree>
    <p:extLst>
      <p:ext uri="{BB962C8B-B14F-4D97-AF65-F5344CB8AC3E}">
        <p14:creationId xmlns:p14="http://schemas.microsoft.com/office/powerpoint/2010/main" val="50239299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idx="4294967295"/>
          </p:nvPr>
        </p:nvSpPr>
        <p:spPr>
          <a:xfrm>
            <a:off x="228600" y="1110717"/>
            <a:ext cx="2932113" cy="4292600"/>
          </a:xfrm>
        </p:spPr>
        <p:txBody>
          <a:bodyPr/>
          <a:lstStyle/>
          <a:p>
            <a:pPr algn="ctr"/>
            <a:r>
              <a:rPr lang="en-GB" sz="2400" dirty="0" smtClean="0"/>
              <a:t>WHO recommends the use of the International Form of Medical Certification of Cause of Death to document the </a:t>
            </a:r>
            <a:r>
              <a:rPr lang="en-GB" sz="2400" dirty="0" smtClean="0">
                <a:solidFill>
                  <a:srgbClr val="C00000"/>
                </a:solidFill>
              </a:rPr>
              <a:t>underlying cause of death</a:t>
            </a:r>
          </a:p>
        </p:txBody>
      </p:sp>
      <p:grpSp>
        <p:nvGrpSpPr>
          <p:cNvPr id="3" name="Group 2" descr="Example of completed International Form of Medical Certificate of Cause of Death" title="International Form of Medical Certificate of Cause of Death"/>
          <p:cNvGrpSpPr/>
          <p:nvPr/>
        </p:nvGrpSpPr>
        <p:grpSpPr>
          <a:xfrm>
            <a:off x="3303897" y="-9146"/>
            <a:ext cx="5867400" cy="7019546"/>
            <a:chOff x="1908175" y="253907"/>
            <a:chExt cx="5407025" cy="6604093"/>
          </a:xfrm>
        </p:grpSpPr>
        <p:pic>
          <p:nvPicPr>
            <p:cNvPr id="17412" name="Picture 16" descr="mcc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53907"/>
              <a:ext cx="5407025" cy="660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17"/>
            <p:cNvSpPr txBox="1">
              <a:spLocks noChangeArrowheads="1"/>
            </p:cNvSpPr>
            <p:nvPr/>
          </p:nvSpPr>
          <p:spPr bwMode="auto">
            <a:xfrm>
              <a:off x="3989653" y="1481243"/>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8CF4EA"/>
                  </a:solidFill>
                  <a:latin typeface="Times New Roman" pitchFamily="18" charset="0"/>
                </a:defRPr>
              </a:lvl1pPr>
              <a:lvl2pPr marL="742950" indent="-285750">
                <a:defRPr sz="2400">
                  <a:solidFill>
                    <a:srgbClr val="8CF4EA"/>
                  </a:solidFill>
                  <a:latin typeface="Times New Roman" pitchFamily="18" charset="0"/>
                </a:defRPr>
              </a:lvl2pPr>
              <a:lvl3pPr marL="1143000" indent="-228600">
                <a:defRPr sz="2400">
                  <a:solidFill>
                    <a:srgbClr val="8CF4EA"/>
                  </a:solidFill>
                  <a:latin typeface="Times New Roman" pitchFamily="18" charset="0"/>
                </a:defRPr>
              </a:lvl3pPr>
              <a:lvl4pPr marL="1600200" indent="-228600">
                <a:defRPr sz="2400">
                  <a:solidFill>
                    <a:srgbClr val="8CF4EA"/>
                  </a:solidFill>
                  <a:latin typeface="Times New Roman" pitchFamily="18" charset="0"/>
                </a:defRPr>
              </a:lvl4pPr>
              <a:lvl5pPr marL="2057400" indent="-228600">
                <a:defRPr sz="2400">
                  <a:solidFill>
                    <a:srgbClr val="8CF4EA"/>
                  </a:solidFill>
                  <a:latin typeface="Times New Roman" pitchFamily="18" charset="0"/>
                </a:defRPr>
              </a:lvl5pPr>
              <a:lvl6pPr marL="2514600" indent="-228600" eaLnBrk="0" fontAlgn="base" hangingPunct="0">
                <a:spcBef>
                  <a:spcPct val="0"/>
                </a:spcBef>
                <a:spcAft>
                  <a:spcPct val="0"/>
                </a:spcAft>
                <a:defRPr sz="2400">
                  <a:solidFill>
                    <a:srgbClr val="8CF4EA"/>
                  </a:solidFill>
                  <a:latin typeface="Times New Roman" pitchFamily="18" charset="0"/>
                </a:defRPr>
              </a:lvl6pPr>
              <a:lvl7pPr marL="2971800" indent="-228600" eaLnBrk="0" fontAlgn="base" hangingPunct="0">
                <a:spcBef>
                  <a:spcPct val="0"/>
                </a:spcBef>
                <a:spcAft>
                  <a:spcPct val="0"/>
                </a:spcAft>
                <a:defRPr sz="2400">
                  <a:solidFill>
                    <a:srgbClr val="8CF4EA"/>
                  </a:solidFill>
                  <a:latin typeface="Times New Roman" pitchFamily="18" charset="0"/>
                </a:defRPr>
              </a:lvl7pPr>
              <a:lvl8pPr marL="3429000" indent="-228600" eaLnBrk="0" fontAlgn="base" hangingPunct="0">
                <a:spcBef>
                  <a:spcPct val="0"/>
                </a:spcBef>
                <a:spcAft>
                  <a:spcPct val="0"/>
                </a:spcAft>
                <a:defRPr sz="2400">
                  <a:solidFill>
                    <a:srgbClr val="8CF4EA"/>
                  </a:solidFill>
                  <a:latin typeface="Times New Roman" pitchFamily="18" charset="0"/>
                </a:defRPr>
              </a:lvl8pPr>
              <a:lvl9pPr marL="3886200" indent="-228600" eaLnBrk="0" fontAlgn="base" hangingPunct="0">
                <a:spcBef>
                  <a:spcPct val="0"/>
                </a:spcBef>
                <a:spcAft>
                  <a:spcPct val="0"/>
                </a:spcAft>
                <a:defRPr sz="2400">
                  <a:solidFill>
                    <a:srgbClr val="8CF4EA"/>
                  </a:solidFill>
                  <a:latin typeface="Times New Roman" pitchFamily="18" charset="0"/>
                </a:defRPr>
              </a:lvl9pPr>
            </a:lstStyle>
            <a:p>
              <a:pPr>
                <a:spcBef>
                  <a:spcPct val="50000"/>
                </a:spcBef>
              </a:pPr>
              <a:r>
                <a:rPr lang="en-GB" sz="1400" b="1" dirty="0">
                  <a:solidFill>
                    <a:srgbClr val="CC3300"/>
                  </a:solidFill>
                </a:rPr>
                <a:t>Traumatic shock</a:t>
              </a:r>
              <a:endParaRPr lang="en-US" sz="1400" b="1" dirty="0">
                <a:solidFill>
                  <a:srgbClr val="CC3300"/>
                </a:solidFill>
              </a:endParaRPr>
            </a:p>
          </p:txBody>
        </p:sp>
        <p:sp>
          <p:nvSpPr>
            <p:cNvPr id="17414" name="Oval 18"/>
            <p:cNvSpPr>
              <a:spLocks noChangeArrowheads="1"/>
            </p:cNvSpPr>
            <p:nvPr/>
          </p:nvSpPr>
          <p:spPr bwMode="auto">
            <a:xfrm>
              <a:off x="3989653" y="3187654"/>
              <a:ext cx="1728788" cy="43180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5" name="Text Box 19"/>
            <p:cNvSpPr txBox="1">
              <a:spLocks noChangeArrowheads="1"/>
            </p:cNvSpPr>
            <p:nvPr/>
          </p:nvSpPr>
          <p:spPr bwMode="auto">
            <a:xfrm>
              <a:off x="3348038" y="5157788"/>
              <a:ext cx="1919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8CF4EA"/>
                  </a:solidFill>
                  <a:latin typeface="Times New Roman" pitchFamily="18" charset="0"/>
                </a:defRPr>
              </a:lvl1pPr>
              <a:lvl2pPr marL="742950" indent="-285750">
                <a:defRPr sz="2400">
                  <a:solidFill>
                    <a:srgbClr val="8CF4EA"/>
                  </a:solidFill>
                  <a:latin typeface="Times New Roman" pitchFamily="18" charset="0"/>
                </a:defRPr>
              </a:lvl2pPr>
              <a:lvl3pPr marL="1143000" indent="-228600">
                <a:defRPr sz="2400">
                  <a:solidFill>
                    <a:srgbClr val="8CF4EA"/>
                  </a:solidFill>
                  <a:latin typeface="Times New Roman" pitchFamily="18" charset="0"/>
                </a:defRPr>
              </a:lvl3pPr>
              <a:lvl4pPr marL="1600200" indent="-228600">
                <a:defRPr sz="2400">
                  <a:solidFill>
                    <a:srgbClr val="8CF4EA"/>
                  </a:solidFill>
                  <a:latin typeface="Times New Roman" pitchFamily="18" charset="0"/>
                </a:defRPr>
              </a:lvl4pPr>
              <a:lvl5pPr marL="2057400" indent="-228600">
                <a:defRPr sz="2400">
                  <a:solidFill>
                    <a:srgbClr val="8CF4EA"/>
                  </a:solidFill>
                  <a:latin typeface="Times New Roman" pitchFamily="18" charset="0"/>
                </a:defRPr>
              </a:lvl5pPr>
              <a:lvl6pPr marL="2514600" indent="-228600" eaLnBrk="0" fontAlgn="base" hangingPunct="0">
                <a:spcBef>
                  <a:spcPct val="0"/>
                </a:spcBef>
                <a:spcAft>
                  <a:spcPct val="0"/>
                </a:spcAft>
                <a:defRPr sz="2400">
                  <a:solidFill>
                    <a:srgbClr val="8CF4EA"/>
                  </a:solidFill>
                  <a:latin typeface="Times New Roman" pitchFamily="18" charset="0"/>
                </a:defRPr>
              </a:lvl6pPr>
              <a:lvl7pPr marL="2971800" indent="-228600" eaLnBrk="0" fontAlgn="base" hangingPunct="0">
                <a:spcBef>
                  <a:spcPct val="0"/>
                </a:spcBef>
                <a:spcAft>
                  <a:spcPct val="0"/>
                </a:spcAft>
                <a:defRPr sz="2400">
                  <a:solidFill>
                    <a:srgbClr val="8CF4EA"/>
                  </a:solidFill>
                  <a:latin typeface="Times New Roman" pitchFamily="18" charset="0"/>
                </a:defRPr>
              </a:lvl7pPr>
              <a:lvl8pPr marL="3429000" indent="-228600" eaLnBrk="0" fontAlgn="base" hangingPunct="0">
                <a:spcBef>
                  <a:spcPct val="0"/>
                </a:spcBef>
                <a:spcAft>
                  <a:spcPct val="0"/>
                </a:spcAft>
                <a:defRPr sz="2400">
                  <a:solidFill>
                    <a:srgbClr val="8CF4EA"/>
                  </a:solidFill>
                  <a:latin typeface="Times New Roman" pitchFamily="18" charset="0"/>
                </a:defRPr>
              </a:lvl8pPr>
              <a:lvl9pPr marL="3886200" indent="-228600" eaLnBrk="0" fontAlgn="base" hangingPunct="0">
                <a:spcBef>
                  <a:spcPct val="0"/>
                </a:spcBef>
                <a:spcAft>
                  <a:spcPct val="0"/>
                </a:spcAft>
                <a:defRPr sz="2400">
                  <a:solidFill>
                    <a:srgbClr val="8CF4EA"/>
                  </a:solidFill>
                  <a:latin typeface="Times New Roman" pitchFamily="18" charset="0"/>
                </a:defRPr>
              </a:lvl9pPr>
            </a:lstStyle>
            <a:p>
              <a:pPr>
                <a:spcBef>
                  <a:spcPct val="50000"/>
                </a:spcBef>
              </a:pPr>
              <a:r>
                <a:rPr lang="en-GB" sz="1400" b="1" dirty="0">
                  <a:solidFill>
                    <a:srgbClr val="CC3300"/>
                  </a:solidFill>
                </a:rPr>
                <a:t>AIDS</a:t>
              </a:r>
              <a:endParaRPr lang="en-US" sz="1400" b="1" dirty="0">
                <a:solidFill>
                  <a:srgbClr val="CC3300"/>
                </a:solidFill>
              </a:endParaRPr>
            </a:p>
          </p:txBody>
        </p:sp>
        <p:sp>
          <p:nvSpPr>
            <p:cNvPr id="17416" name="Text Box 20"/>
            <p:cNvSpPr txBox="1">
              <a:spLocks noChangeArrowheads="1"/>
            </p:cNvSpPr>
            <p:nvPr/>
          </p:nvSpPr>
          <p:spPr bwMode="auto">
            <a:xfrm>
              <a:off x="3989653" y="2413214"/>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8CF4EA"/>
                  </a:solidFill>
                  <a:latin typeface="Times New Roman" pitchFamily="18" charset="0"/>
                </a:defRPr>
              </a:lvl1pPr>
              <a:lvl2pPr marL="742950" indent="-285750">
                <a:defRPr sz="2400">
                  <a:solidFill>
                    <a:srgbClr val="8CF4EA"/>
                  </a:solidFill>
                  <a:latin typeface="Times New Roman" pitchFamily="18" charset="0"/>
                </a:defRPr>
              </a:lvl2pPr>
              <a:lvl3pPr marL="1143000" indent="-228600">
                <a:defRPr sz="2400">
                  <a:solidFill>
                    <a:srgbClr val="8CF4EA"/>
                  </a:solidFill>
                  <a:latin typeface="Times New Roman" pitchFamily="18" charset="0"/>
                </a:defRPr>
              </a:lvl3pPr>
              <a:lvl4pPr marL="1600200" indent="-228600">
                <a:defRPr sz="2400">
                  <a:solidFill>
                    <a:srgbClr val="8CF4EA"/>
                  </a:solidFill>
                  <a:latin typeface="Times New Roman" pitchFamily="18" charset="0"/>
                </a:defRPr>
              </a:lvl4pPr>
              <a:lvl5pPr marL="2057400" indent="-228600">
                <a:defRPr sz="2400">
                  <a:solidFill>
                    <a:srgbClr val="8CF4EA"/>
                  </a:solidFill>
                  <a:latin typeface="Times New Roman" pitchFamily="18" charset="0"/>
                </a:defRPr>
              </a:lvl5pPr>
              <a:lvl6pPr marL="2514600" indent="-228600" eaLnBrk="0" fontAlgn="base" hangingPunct="0">
                <a:spcBef>
                  <a:spcPct val="0"/>
                </a:spcBef>
                <a:spcAft>
                  <a:spcPct val="0"/>
                </a:spcAft>
                <a:defRPr sz="2400">
                  <a:solidFill>
                    <a:srgbClr val="8CF4EA"/>
                  </a:solidFill>
                  <a:latin typeface="Times New Roman" pitchFamily="18" charset="0"/>
                </a:defRPr>
              </a:lvl6pPr>
              <a:lvl7pPr marL="2971800" indent="-228600" eaLnBrk="0" fontAlgn="base" hangingPunct="0">
                <a:spcBef>
                  <a:spcPct val="0"/>
                </a:spcBef>
                <a:spcAft>
                  <a:spcPct val="0"/>
                </a:spcAft>
                <a:defRPr sz="2400">
                  <a:solidFill>
                    <a:srgbClr val="8CF4EA"/>
                  </a:solidFill>
                  <a:latin typeface="Times New Roman" pitchFamily="18" charset="0"/>
                </a:defRPr>
              </a:lvl7pPr>
              <a:lvl8pPr marL="3429000" indent="-228600" eaLnBrk="0" fontAlgn="base" hangingPunct="0">
                <a:spcBef>
                  <a:spcPct val="0"/>
                </a:spcBef>
                <a:spcAft>
                  <a:spcPct val="0"/>
                </a:spcAft>
                <a:defRPr sz="2400">
                  <a:solidFill>
                    <a:srgbClr val="8CF4EA"/>
                  </a:solidFill>
                  <a:latin typeface="Times New Roman" pitchFamily="18" charset="0"/>
                </a:defRPr>
              </a:lvl8pPr>
              <a:lvl9pPr marL="3886200" indent="-228600" eaLnBrk="0" fontAlgn="base" hangingPunct="0">
                <a:spcBef>
                  <a:spcPct val="0"/>
                </a:spcBef>
                <a:spcAft>
                  <a:spcPct val="0"/>
                </a:spcAft>
                <a:defRPr sz="2400">
                  <a:solidFill>
                    <a:srgbClr val="8CF4EA"/>
                  </a:solidFill>
                  <a:latin typeface="Times New Roman" pitchFamily="18" charset="0"/>
                </a:defRPr>
              </a:lvl9pPr>
            </a:lstStyle>
            <a:p>
              <a:pPr>
                <a:spcBef>
                  <a:spcPct val="50000"/>
                </a:spcBef>
              </a:pPr>
              <a:r>
                <a:rPr lang="en-GB" sz="1400" b="1" dirty="0">
                  <a:solidFill>
                    <a:srgbClr val="CC3300"/>
                  </a:solidFill>
                </a:rPr>
                <a:t>Internal injuries</a:t>
              </a:r>
              <a:endParaRPr lang="en-US" sz="1400" b="1" dirty="0">
                <a:solidFill>
                  <a:srgbClr val="CC3300"/>
                </a:solidFill>
              </a:endParaRPr>
            </a:p>
          </p:txBody>
        </p:sp>
        <p:sp>
          <p:nvSpPr>
            <p:cNvPr id="17417" name="Text Box 21"/>
            <p:cNvSpPr txBox="1">
              <a:spLocks noChangeArrowheads="1"/>
            </p:cNvSpPr>
            <p:nvPr/>
          </p:nvSpPr>
          <p:spPr bwMode="auto">
            <a:xfrm>
              <a:off x="3989653" y="3251154"/>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8CF4EA"/>
                  </a:solidFill>
                  <a:latin typeface="Times New Roman" pitchFamily="18" charset="0"/>
                </a:defRPr>
              </a:lvl1pPr>
              <a:lvl2pPr marL="742950" indent="-285750">
                <a:defRPr sz="2400">
                  <a:solidFill>
                    <a:srgbClr val="8CF4EA"/>
                  </a:solidFill>
                  <a:latin typeface="Times New Roman" pitchFamily="18" charset="0"/>
                </a:defRPr>
              </a:lvl2pPr>
              <a:lvl3pPr marL="1143000" indent="-228600">
                <a:defRPr sz="2400">
                  <a:solidFill>
                    <a:srgbClr val="8CF4EA"/>
                  </a:solidFill>
                  <a:latin typeface="Times New Roman" pitchFamily="18" charset="0"/>
                </a:defRPr>
              </a:lvl3pPr>
              <a:lvl4pPr marL="1600200" indent="-228600">
                <a:defRPr sz="2400">
                  <a:solidFill>
                    <a:srgbClr val="8CF4EA"/>
                  </a:solidFill>
                  <a:latin typeface="Times New Roman" pitchFamily="18" charset="0"/>
                </a:defRPr>
              </a:lvl4pPr>
              <a:lvl5pPr marL="2057400" indent="-228600">
                <a:defRPr sz="2400">
                  <a:solidFill>
                    <a:srgbClr val="8CF4EA"/>
                  </a:solidFill>
                  <a:latin typeface="Times New Roman" pitchFamily="18" charset="0"/>
                </a:defRPr>
              </a:lvl5pPr>
              <a:lvl6pPr marL="2514600" indent="-228600" eaLnBrk="0" fontAlgn="base" hangingPunct="0">
                <a:spcBef>
                  <a:spcPct val="0"/>
                </a:spcBef>
                <a:spcAft>
                  <a:spcPct val="0"/>
                </a:spcAft>
                <a:defRPr sz="2400">
                  <a:solidFill>
                    <a:srgbClr val="8CF4EA"/>
                  </a:solidFill>
                  <a:latin typeface="Times New Roman" pitchFamily="18" charset="0"/>
                </a:defRPr>
              </a:lvl6pPr>
              <a:lvl7pPr marL="2971800" indent="-228600" eaLnBrk="0" fontAlgn="base" hangingPunct="0">
                <a:spcBef>
                  <a:spcPct val="0"/>
                </a:spcBef>
                <a:spcAft>
                  <a:spcPct val="0"/>
                </a:spcAft>
                <a:defRPr sz="2400">
                  <a:solidFill>
                    <a:srgbClr val="8CF4EA"/>
                  </a:solidFill>
                  <a:latin typeface="Times New Roman" pitchFamily="18" charset="0"/>
                </a:defRPr>
              </a:lvl7pPr>
              <a:lvl8pPr marL="3429000" indent="-228600" eaLnBrk="0" fontAlgn="base" hangingPunct="0">
                <a:spcBef>
                  <a:spcPct val="0"/>
                </a:spcBef>
                <a:spcAft>
                  <a:spcPct val="0"/>
                </a:spcAft>
                <a:defRPr sz="2400">
                  <a:solidFill>
                    <a:srgbClr val="8CF4EA"/>
                  </a:solidFill>
                  <a:latin typeface="Times New Roman" pitchFamily="18" charset="0"/>
                </a:defRPr>
              </a:lvl8pPr>
              <a:lvl9pPr marL="3886200" indent="-228600" eaLnBrk="0" fontAlgn="base" hangingPunct="0">
                <a:spcBef>
                  <a:spcPct val="0"/>
                </a:spcBef>
                <a:spcAft>
                  <a:spcPct val="0"/>
                </a:spcAft>
                <a:defRPr sz="2400">
                  <a:solidFill>
                    <a:srgbClr val="8CF4EA"/>
                  </a:solidFill>
                  <a:latin typeface="Times New Roman" pitchFamily="18" charset="0"/>
                </a:defRPr>
              </a:lvl9pPr>
            </a:lstStyle>
            <a:p>
              <a:pPr>
                <a:spcBef>
                  <a:spcPct val="50000"/>
                </a:spcBef>
              </a:pPr>
              <a:r>
                <a:rPr lang="en-GB" sz="1400" b="1" dirty="0">
                  <a:solidFill>
                    <a:srgbClr val="CC3300"/>
                  </a:solidFill>
                </a:rPr>
                <a:t>Pedestrian hit by car</a:t>
              </a:r>
              <a:endParaRPr lang="en-US" sz="1400" b="1" dirty="0">
                <a:solidFill>
                  <a:srgbClr val="CC3300"/>
                </a:solidFill>
              </a:endParaRPr>
            </a:p>
          </p:txBody>
        </p:sp>
      </p:grpSp>
    </p:spTree>
    <p:extLst>
      <p:ext uri="{BB962C8B-B14F-4D97-AF65-F5344CB8AC3E}">
        <p14:creationId xmlns:p14="http://schemas.microsoft.com/office/powerpoint/2010/main" val="124879217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Grp="1" noChangeArrowheads="1"/>
          </p:cNvSpPr>
          <p:nvPr>
            <p:ph type="title" idx="4294967295"/>
          </p:nvPr>
        </p:nvSpPr>
        <p:spPr>
          <a:xfrm>
            <a:off x="304800" y="228600"/>
            <a:ext cx="8382000" cy="838200"/>
          </a:xfrm>
        </p:spPr>
        <p:txBody>
          <a:bodyPr/>
          <a:lstStyle/>
          <a:p>
            <a:pPr>
              <a:lnSpc>
                <a:spcPct val="100000"/>
              </a:lnSpc>
            </a:pPr>
            <a:r>
              <a:rPr lang="en-GB" sz="1800" b="0" dirty="0" smtClean="0"/>
              <a:t>International Statistical Classification of Diseases and Related Health Problems: 10th Revision (ICD-10)</a:t>
            </a:r>
            <a:br>
              <a:rPr lang="en-GB" sz="1800" b="0" dirty="0" smtClean="0"/>
            </a:br>
            <a:r>
              <a:rPr lang="en-GB" sz="1800" b="0" i="1" dirty="0" smtClean="0"/>
              <a:t>includes natural causes &amp; external causes of death</a:t>
            </a:r>
          </a:p>
        </p:txBody>
      </p:sp>
      <p:sp>
        <p:nvSpPr>
          <p:cNvPr id="3" name="Content Placeholder 2" descr="List of ICD Chapters, Blocks, and Titles&#10;"/>
          <p:cNvSpPr>
            <a:spLocks noGrp="1"/>
          </p:cNvSpPr>
          <p:nvPr>
            <p:ph idx="4294967295"/>
          </p:nvPr>
        </p:nvSpPr>
        <p:spPr>
          <a:xfrm>
            <a:off x="203200" y="1055688"/>
            <a:ext cx="8788400" cy="4953000"/>
          </a:xfrm>
          <a:solidFill>
            <a:schemeClr val="bg1"/>
          </a:solidFill>
        </p:spPr>
        <p:txBody>
          <a:bodyPr/>
          <a:lstStyle/>
          <a:p>
            <a:pPr marL="0" indent="0">
              <a:spcBef>
                <a:spcPts val="0"/>
              </a:spcBef>
              <a:buNone/>
              <a:tabLst>
                <a:tab pos="914400" algn="l"/>
              </a:tabLst>
            </a:pPr>
            <a:r>
              <a:rPr lang="en-US" sz="1500" dirty="0" smtClean="0"/>
              <a:t>I	A00-B99	Certain infectious and parasitic diseases	</a:t>
            </a:r>
          </a:p>
          <a:p>
            <a:pPr marL="0" indent="0">
              <a:spcBef>
                <a:spcPts val="0"/>
              </a:spcBef>
              <a:buNone/>
              <a:tabLst>
                <a:tab pos="914400" algn="l"/>
              </a:tabLst>
            </a:pPr>
            <a:r>
              <a:rPr lang="en-US" sz="1500" dirty="0" smtClean="0"/>
              <a:t>II	C00-D48	Neoplasms</a:t>
            </a:r>
          </a:p>
          <a:p>
            <a:pPr marL="0" indent="0">
              <a:spcBef>
                <a:spcPts val="0"/>
              </a:spcBef>
              <a:buNone/>
              <a:tabLst>
                <a:tab pos="914400" algn="l"/>
              </a:tabLst>
            </a:pPr>
            <a:r>
              <a:rPr lang="en-US" sz="1500" dirty="0" smtClean="0"/>
              <a:t>III	D50-D89	Diseases of the blood and blood-forming organs…</a:t>
            </a:r>
          </a:p>
          <a:p>
            <a:pPr marL="0" indent="0">
              <a:spcBef>
                <a:spcPts val="0"/>
              </a:spcBef>
              <a:buNone/>
              <a:tabLst>
                <a:tab pos="914400" algn="l"/>
              </a:tabLst>
            </a:pPr>
            <a:r>
              <a:rPr lang="en-US" sz="1500" dirty="0" smtClean="0"/>
              <a:t>IV	E00-E90	Endocrine, nutritional and metabolic diseases</a:t>
            </a:r>
          </a:p>
          <a:p>
            <a:pPr marL="0" indent="0">
              <a:spcBef>
                <a:spcPts val="0"/>
              </a:spcBef>
              <a:buNone/>
              <a:tabLst>
                <a:tab pos="914400" algn="l"/>
              </a:tabLst>
            </a:pPr>
            <a:r>
              <a:rPr lang="en-US" sz="1500" dirty="0" smtClean="0"/>
              <a:t>V	F00-F99	Mental and behavioral disorders</a:t>
            </a:r>
          </a:p>
          <a:p>
            <a:pPr marL="0" indent="0">
              <a:spcBef>
                <a:spcPts val="0"/>
              </a:spcBef>
              <a:buNone/>
              <a:tabLst>
                <a:tab pos="914400" algn="l"/>
              </a:tabLst>
            </a:pPr>
            <a:r>
              <a:rPr lang="en-US" sz="1500" dirty="0" smtClean="0"/>
              <a:t>VI	G00-G99	Diseases of the nervous system</a:t>
            </a:r>
          </a:p>
          <a:p>
            <a:pPr marL="0" indent="0">
              <a:spcBef>
                <a:spcPts val="0"/>
              </a:spcBef>
              <a:buNone/>
              <a:tabLst>
                <a:tab pos="914400" algn="l"/>
              </a:tabLst>
            </a:pPr>
            <a:r>
              <a:rPr lang="en-US" sz="1500" dirty="0" smtClean="0"/>
              <a:t>VII	H00-H59	Diseases of the eye and adnexa</a:t>
            </a:r>
          </a:p>
          <a:p>
            <a:pPr marL="0" indent="0">
              <a:spcBef>
                <a:spcPts val="0"/>
              </a:spcBef>
              <a:buNone/>
              <a:tabLst>
                <a:tab pos="914400" algn="l"/>
              </a:tabLst>
            </a:pPr>
            <a:r>
              <a:rPr lang="en-US" sz="1500" dirty="0" smtClean="0"/>
              <a:t>VIII	H60-H95	Diseases of the ear and mastoid process</a:t>
            </a:r>
          </a:p>
          <a:p>
            <a:pPr marL="0" indent="0">
              <a:spcBef>
                <a:spcPts val="0"/>
              </a:spcBef>
              <a:buNone/>
              <a:tabLst>
                <a:tab pos="914400" algn="l"/>
              </a:tabLst>
            </a:pPr>
            <a:r>
              <a:rPr lang="en-US" sz="1500" dirty="0" smtClean="0"/>
              <a:t>IX	I00-I99	Diseases of the circulatory system</a:t>
            </a:r>
          </a:p>
          <a:p>
            <a:pPr marL="0" indent="0">
              <a:spcBef>
                <a:spcPts val="0"/>
              </a:spcBef>
              <a:buNone/>
            </a:pPr>
            <a:r>
              <a:rPr lang="en-US" sz="1500" dirty="0" smtClean="0"/>
              <a:t>X	J00-J99	Diseases of the respiratory system</a:t>
            </a:r>
          </a:p>
          <a:p>
            <a:pPr marL="0" indent="0">
              <a:spcBef>
                <a:spcPts val="0"/>
              </a:spcBef>
              <a:buNone/>
            </a:pPr>
            <a:r>
              <a:rPr lang="en-US" sz="1500" dirty="0" smtClean="0"/>
              <a:t>XI	K00-K93	Diseases of the digestive system</a:t>
            </a:r>
          </a:p>
          <a:p>
            <a:pPr marL="0" indent="0">
              <a:spcBef>
                <a:spcPts val="0"/>
              </a:spcBef>
              <a:buNone/>
              <a:tabLst>
                <a:tab pos="914400" algn="l"/>
              </a:tabLst>
            </a:pPr>
            <a:r>
              <a:rPr lang="en-US" sz="1500" dirty="0" smtClean="0"/>
              <a:t>XII	L00-L99	Diseases of the skin and subcutaneous tissue</a:t>
            </a:r>
          </a:p>
          <a:p>
            <a:pPr marL="0" indent="0">
              <a:spcBef>
                <a:spcPts val="0"/>
              </a:spcBef>
              <a:buNone/>
              <a:tabLst>
                <a:tab pos="914400" algn="l"/>
              </a:tabLst>
            </a:pPr>
            <a:r>
              <a:rPr lang="en-US" sz="1500" dirty="0" smtClean="0"/>
              <a:t>XIII	M00-M99	Diseases of the musculoskeletal system and connective tissue</a:t>
            </a:r>
          </a:p>
          <a:p>
            <a:pPr marL="0" indent="0">
              <a:spcBef>
                <a:spcPts val="0"/>
              </a:spcBef>
              <a:buNone/>
              <a:tabLst>
                <a:tab pos="914400" algn="l"/>
              </a:tabLst>
            </a:pPr>
            <a:r>
              <a:rPr lang="en-US" sz="1500" dirty="0" smtClean="0"/>
              <a:t>XIV	N00-N99	Diseases of the genitourinary system</a:t>
            </a:r>
          </a:p>
          <a:p>
            <a:pPr marL="0" indent="0">
              <a:spcBef>
                <a:spcPts val="0"/>
              </a:spcBef>
              <a:buNone/>
            </a:pPr>
            <a:r>
              <a:rPr lang="en-US" sz="1500" dirty="0" smtClean="0"/>
              <a:t>XV	O00-O99	Pregnancy, childbirth and the puerperium</a:t>
            </a:r>
          </a:p>
          <a:p>
            <a:pPr marL="0" indent="0">
              <a:spcBef>
                <a:spcPts val="0"/>
              </a:spcBef>
              <a:buNone/>
            </a:pPr>
            <a:r>
              <a:rPr lang="en-US" sz="1500" dirty="0" smtClean="0"/>
              <a:t>XVI	P00-P96	Certain conditions originating in the perinatal period</a:t>
            </a:r>
          </a:p>
          <a:p>
            <a:pPr marL="0" indent="0">
              <a:spcBef>
                <a:spcPts val="0"/>
              </a:spcBef>
              <a:buNone/>
              <a:tabLst>
                <a:tab pos="914400" algn="l"/>
              </a:tabLst>
            </a:pPr>
            <a:r>
              <a:rPr lang="en-US" sz="1500" dirty="0" smtClean="0"/>
              <a:t>XVII	Q00-Q99	Congenital malformations, deformations and chromosomal abnormalities</a:t>
            </a:r>
          </a:p>
          <a:p>
            <a:pPr marL="0" indent="0">
              <a:spcBef>
                <a:spcPts val="0"/>
              </a:spcBef>
              <a:buNone/>
              <a:tabLst>
                <a:tab pos="914400" algn="l"/>
              </a:tabLst>
            </a:pPr>
            <a:r>
              <a:rPr lang="en-US" sz="1500" dirty="0" smtClean="0"/>
              <a:t>XVIII	R00-R99	Symptoms, signs and abnormal clinical and laboratory findings…</a:t>
            </a:r>
          </a:p>
          <a:p>
            <a:pPr marL="0" indent="0">
              <a:spcBef>
                <a:spcPts val="0"/>
              </a:spcBef>
              <a:buNone/>
              <a:tabLst>
                <a:tab pos="914400" algn="l"/>
              </a:tabLst>
            </a:pPr>
            <a:r>
              <a:rPr lang="en-US" sz="1500" dirty="0" smtClean="0"/>
              <a:t>XIX	S00-T98	Injury, poisoning and certain other consequences of external causes</a:t>
            </a:r>
          </a:p>
          <a:p>
            <a:pPr marL="0" indent="0">
              <a:spcBef>
                <a:spcPts val="0"/>
              </a:spcBef>
              <a:buNone/>
              <a:tabLst>
                <a:tab pos="914400" algn="l"/>
                <a:tab pos="1377950" algn="l"/>
              </a:tabLst>
            </a:pPr>
            <a:r>
              <a:rPr lang="en-US" sz="1500" dirty="0" smtClean="0"/>
              <a:t>XX	V01-Y98	External causes of morbidity and mortality</a:t>
            </a:r>
          </a:p>
          <a:p>
            <a:pPr marL="0" indent="0">
              <a:spcBef>
                <a:spcPts val="0"/>
              </a:spcBef>
              <a:buNone/>
              <a:tabLst>
                <a:tab pos="914400" algn="l"/>
              </a:tabLst>
            </a:pPr>
            <a:r>
              <a:rPr lang="en-US" sz="1500" dirty="0" smtClean="0"/>
              <a:t>XXI	Z00-Z99	Factors influencing health status and contact with health services</a:t>
            </a:r>
          </a:p>
          <a:p>
            <a:pPr marL="0" indent="0">
              <a:spcBef>
                <a:spcPts val="0"/>
              </a:spcBef>
              <a:buNone/>
              <a:tabLst>
                <a:tab pos="914400" algn="l"/>
              </a:tabLst>
            </a:pPr>
            <a:r>
              <a:rPr lang="en-US" sz="1500" dirty="0" smtClean="0"/>
              <a:t>	IU00-U99	Codes for special purposes</a:t>
            </a:r>
          </a:p>
          <a:p>
            <a:pPr marL="0" indent="0">
              <a:spcBef>
                <a:spcPts val="0"/>
              </a:spcBef>
              <a:buNone/>
              <a:tabLst>
                <a:tab pos="1377950" algn="l"/>
              </a:tabLst>
            </a:pPr>
            <a:r>
              <a:rPr lang="en-US" sz="2000" dirty="0" smtClean="0"/>
              <a:t>	</a:t>
            </a:r>
            <a:endParaRPr lang="en-US" dirty="0"/>
          </a:p>
        </p:txBody>
      </p:sp>
      <p:sp>
        <p:nvSpPr>
          <p:cNvPr id="717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 name="TextBox 3"/>
          <p:cNvSpPr txBox="1"/>
          <p:nvPr/>
        </p:nvSpPr>
        <p:spPr>
          <a:xfrm>
            <a:off x="152400" y="685800"/>
            <a:ext cx="2496403" cy="369332"/>
          </a:xfrm>
          <a:prstGeom prst="rect">
            <a:avLst/>
          </a:prstGeom>
          <a:noFill/>
        </p:spPr>
        <p:txBody>
          <a:bodyPr wrap="square" rtlCol="0">
            <a:spAutoFit/>
          </a:bodyPr>
          <a:lstStyle/>
          <a:p>
            <a:r>
              <a:rPr lang="en-US" b="1" dirty="0"/>
              <a:t>Chapter	Blocks	Title</a:t>
            </a:r>
          </a:p>
        </p:txBody>
      </p:sp>
    </p:spTree>
    <p:extLst>
      <p:ext uri="{BB962C8B-B14F-4D97-AF65-F5344CB8AC3E}">
        <p14:creationId xmlns:p14="http://schemas.microsoft.com/office/powerpoint/2010/main" val="177547993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solidFill>
                  <a:srgbClr val="6600CC"/>
                </a:solidFill>
              </a:rPr>
              <a:t/>
            </a:r>
            <a:br>
              <a:rPr lang="en-GB" sz="2800" dirty="0">
                <a:solidFill>
                  <a:srgbClr val="6600CC"/>
                </a:solidFill>
              </a:rPr>
            </a:br>
            <a:r>
              <a:rPr lang="en-GB" b="1" dirty="0" err="1"/>
              <a:t>ANACoD</a:t>
            </a:r>
            <a:r>
              <a:rPr lang="en-GB" b="1" dirty="0"/>
              <a:t>: </a:t>
            </a:r>
            <a:r>
              <a:rPr lang="en-GB" b="1" dirty="0" smtClean="0"/>
              <a:t/>
            </a:r>
            <a:br>
              <a:rPr lang="en-GB" b="1" dirty="0" smtClean="0"/>
            </a:br>
            <a:r>
              <a:rPr lang="en-GB" sz="2400" i="1" dirty="0" smtClean="0"/>
              <a:t>Analysing mortality levels &amp; cause-of-death </a:t>
            </a:r>
            <a:r>
              <a:rPr lang="en-GB" sz="2400" i="1" dirty="0"/>
              <a:t>data</a:t>
            </a:r>
            <a:r>
              <a:rPr lang="en-GB" i="1" dirty="0"/>
              <a:t/>
            </a:r>
            <a:br>
              <a:rPr lang="en-GB" i="1" dirty="0"/>
            </a:br>
            <a:endParaRPr lang="en-US" i="1" dirty="0"/>
          </a:p>
        </p:txBody>
      </p:sp>
      <p:sp>
        <p:nvSpPr>
          <p:cNvPr id="3" name="Content Placeholder 2"/>
          <p:cNvSpPr>
            <a:spLocks noGrp="1"/>
          </p:cNvSpPr>
          <p:nvPr>
            <p:ph idx="1"/>
          </p:nvPr>
        </p:nvSpPr>
        <p:spPr>
          <a:xfrm>
            <a:off x="76200" y="1295400"/>
            <a:ext cx="8839200" cy="4724400"/>
          </a:xfrm>
        </p:spPr>
        <p:txBody>
          <a:bodyPr/>
          <a:lstStyle/>
          <a:p>
            <a:pPr>
              <a:spcBef>
                <a:spcPts val="3000"/>
              </a:spcBef>
            </a:pPr>
            <a:r>
              <a:rPr lang="en-US" dirty="0" smtClean="0"/>
              <a:t>An electronic tool to automate the 10 step process</a:t>
            </a:r>
          </a:p>
          <a:p>
            <a:pPr>
              <a:spcBef>
                <a:spcPts val="3000"/>
              </a:spcBef>
            </a:pPr>
            <a:r>
              <a:rPr lang="en-US" dirty="0" smtClean="0"/>
              <a:t>Step-by-step tool for analysis of data on </a:t>
            </a:r>
            <a:r>
              <a:rPr lang="en-US" dirty="0" smtClean="0">
                <a:solidFill>
                  <a:srgbClr val="C00000"/>
                </a:solidFill>
              </a:rPr>
              <a:t>mortality levels</a:t>
            </a:r>
            <a:r>
              <a:rPr lang="en-US" dirty="0" smtClean="0"/>
              <a:t> and </a:t>
            </a:r>
            <a:r>
              <a:rPr lang="en-US" dirty="0" smtClean="0">
                <a:solidFill>
                  <a:srgbClr val="C00000"/>
                </a:solidFill>
              </a:rPr>
              <a:t>cause of death</a:t>
            </a:r>
            <a:endParaRPr lang="en-US" dirty="0" smtClean="0"/>
          </a:p>
        </p:txBody>
      </p:sp>
      <p:pic>
        <p:nvPicPr>
          <p:cNvPr id="4" name="Picture 1031" descr="WHO-EN-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9358" y="2901934"/>
            <a:ext cx="1990725" cy="60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071" y="5142085"/>
            <a:ext cx="2273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9050" y="5842337"/>
            <a:ext cx="9182100" cy="1200329"/>
          </a:xfrm>
          <a:prstGeom prst="rect">
            <a:avLst/>
          </a:prstGeom>
          <a:solidFill>
            <a:schemeClr val="bg1"/>
          </a:solidFill>
        </p:spPr>
        <p:txBody>
          <a:bodyPr wrap="square" rtlCol="0">
            <a:spAutoFit/>
          </a:bodyPr>
          <a:lstStyle/>
          <a:p>
            <a:r>
              <a:rPr lang="en-US" sz="1200" dirty="0" smtClean="0"/>
              <a:t>SOURCES FOR ANACoD SLIDES: </a:t>
            </a:r>
          </a:p>
          <a:p>
            <a:r>
              <a:rPr lang="en-US" sz="1200" dirty="0" smtClean="0"/>
              <a:t>(</a:t>
            </a:r>
            <a:r>
              <a:rPr lang="en-US" sz="1200" dirty="0"/>
              <a:t>ANACoD) World Health Organization (2011). </a:t>
            </a:r>
            <a:r>
              <a:rPr lang="en-US" sz="1200" dirty="0" err="1"/>
              <a:t>Analysing</a:t>
            </a:r>
            <a:r>
              <a:rPr lang="en-US" sz="1200" dirty="0"/>
              <a:t> mortality levels and causes of death (</a:t>
            </a:r>
            <a:r>
              <a:rPr lang="en-US" sz="1200" dirty="0" err="1"/>
              <a:t>ANACoD</a:t>
            </a:r>
            <a:r>
              <a:rPr lang="en-US" sz="1200" dirty="0"/>
              <a:t>) Electronic Tool. Department of Health Statistics and Information Systems. Geneva, World Health Organization. Available from </a:t>
            </a:r>
            <a:r>
              <a:rPr lang="en-US" sz="1200" dirty="0">
                <a:hlinkClick r:id="rId5"/>
              </a:rPr>
              <a:t>healthstat@who.int</a:t>
            </a:r>
            <a:r>
              <a:rPr lang="en-US" sz="1200" dirty="0" smtClean="0"/>
              <a:t>.; </a:t>
            </a:r>
          </a:p>
          <a:p>
            <a:r>
              <a:rPr lang="en-US" sz="1200" dirty="0" smtClean="0"/>
              <a:t>(UQWP13) AbouZahr </a:t>
            </a:r>
            <a:r>
              <a:rPr lang="en-US" sz="1200" dirty="0"/>
              <a:t>C, Mikkelsen L, Rampatige R, and Lopez A. Mortality statistics: a tool to improve understanding and quality. Health Information Systems Knowledge Hub, University of Queensland. Working Paper Series 13. November 2010.  (</a:t>
            </a:r>
            <a:r>
              <a:rPr lang="en-US" sz="1200" dirty="0">
                <a:solidFill>
                  <a:srgbClr val="0070C0"/>
                </a:solidFill>
                <a:hlinkClick r:id="rId6"/>
              </a:rPr>
              <a:t>http://www.uq.edu.au/hishub/wp13</a:t>
            </a:r>
            <a:r>
              <a:rPr lang="en-US" sz="1200" dirty="0">
                <a:solidFill>
                  <a:srgbClr val="0070C0"/>
                </a:solidFill>
              </a:rPr>
              <a:t>)</a:t>
            </a:r>
            <a:r>
              <a:rPr lang="en-US" sz="1200" dirty="0" smtClean="0"/>
              <a:t> </a:t>
            </a:r>
            <a:endParaRPr lang="en-US" sz="1200" dirty="0"/>
          </a:p>
        </p:txBody>
      </p:sp>
      <p:sp>
        <p:nvSpPr>
          <p:cNvPr id="8" name="Content Placeholder 2"/>
          <p:cNvSpPr txBox="1">
            <a:spLocks/>
          </p:cNvSpPr>
          <p:nvPr/>
        </p:nvSpPr>
        <p:spPr bwMode="auto">
          <a:xfrm>
            <a:off x="-19050" y="3205740"/>
            <a:ext cx="5867400" cy="216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1" fontAlgn="base" hangingPunct="1">
              <a:spcBef>
                <a:spcPct val="20000"/>
              </a:spcBef>
              <a:spcAft>
                <a:spcPct val="0"/>
              </a:spcAft>
              <a:buClr>
                <a:srgbClr val="CC00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400">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a:spcBef>
                <a:spcPts val="3000"/>
              </a:spcBef>
            </a:pPr>
            <a:r>
              <a:rPr lang="en-US" kern="0" dirty="0" smtClean="0"/>
              <a:t>Developed by: </a:t>
            </a:r>
          </a:p>
          <a:p>
            <a:pPr lvl="1"/>
            <a:r>
              <a:rPr lang="en-US" sz="2000" kern="0" dirty="0" smtClean="0"/>
              <a:t>WHO </a:t>
            </a:r>
          </a:p>
          <a:p>
            <a:pPr lvl="1"/>
            <a:r>
              <a:rPr lang="en-US" sz="2000" kern="0" dirty="0" smtClean="0"/>
              <a:t>The University of Queensland Health Info. Systems Knowledge Hub</a:t>
            </a:r>
          </a:p>
          <a:p>
            <a:pPr lvl="1"/>
            <a:r>
              <a:rPr lang="en-US" sz="2000" kern="0" dirty="0" smtClean="0"/>
              <a:t>Health Metrics Network (financial support)</a:t>
            </a:r>
            <a:endParaRPr lang="en-US" sz="2000" kern="0" dirty="0"/>
          </a:p>
        </p:txBody>
      </p:sp>
      <p:pic>
        <p:nvPicPr>
          <p:cNvPr id="6" name="Picture 10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99260" y="3742112"/>
            <a:ext cx="1050925"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8722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descr="Blocks showing the components of accuracy, timeliness, compapability, relevance, and accessibility that are used to assess vital statistics derived civil registration systems. "/>
          <p:cNvGrpSpPr/>
          <p:nvPr/>
        </p:nvGrpSpPr>
        <p:grpSpPr>
          <a:xfrm>
            <a:off x="609600" y="1376668"/>
            <a:ext cx="7444693" cy="5323863"/>
            <a:chOff x="457200" y="1201879"/>
            <a:chExt cx="7696200" cy="5503721"/>
          </a:xfrm>
        </p:grpSpPr>
        <p:grpSp>
          <p:nvGrpSpPr>
            <p:cNvPr id="12" name="Group 11"/>
            <p:cNvGrpSpPr/>
            <p:nvPr/>
          </p:nvGrpSpPr>
          <p:grpSpPr>
            <a:xfrm>
              <a:off x="4800600" y="1201879"/>
              <a:ext cx="3352800" cy="5503721"/>
              <a:chOff x="4800600" y="1201879"/>
              <a:chExt cx="3352800" cy="5503721"/>
            </a:xfrm>
          </p:grpSpPr>
          <p:sp>
            <p:nvSpPr>
              <p:cNvPr id="7" name="Rectangle 6"/>
              <p:cNvSpPr/>
              <p:nvPr/>
            </p:nvSpPr>
            <p:spPr>
              <a:xfrm>
                <a:off x="4800600" y="3790951"/>
                <a:ext cx="3352799" cy="1353859"/>
              </a:xfrm>
              <a:prstGeom prst="rect">
                <a:avLst/>
              </a:prstGeom>
              <a:solidFill>
                <a:srgbClr val="9954C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Relevance</a:t>
                </a:r>
              </a:p>
              <a:p>
                <a:pPr algn="ctr"/>
                <a:endParaRPr lang="en-US" sz="400" b="1" dirty="0" smtClean="0"/>
              </a:p>
              <a:p>
                <a:pPr marL="285750" indent="-285750">
                  <a:buFont typeface="Arial" pitchFamily="34" charset="0"/>
                  <a:buChar char="•"/>
                </a:pPr>
                <a:r>
                  <a:rPr lang="en-US" sz="2200" b="1" dirty="0" smtClean="0"/>
                  <a:t>Routine tabulations</a:t>
                </a:r>
              </a:p>
              <a:p>
                <a:pPr marL="285750" indent="-285750">
                  <a:buFont typeface="Arial" pitchFamily="34" charset="0"/>
                  <a:buChar char="•"/>
                </a:pPr>
                <a:r>
                  <a:rPr lang="en-US" sz="2200" b="1" dirty="0" smtClean="0"/>
                  <a:t>Small area statistics</a:t>
                </a:r>
                <a:endParaRPr lang="en-US" dirty="0"/>
              </a:p>
            </p:txBody>
          </p:sp>
          <p:sp>
            <p:nvSpPr>
              <p:cNvPr id="10" name="Rectangle 9"/>
              <p:cNvSpPr/>
              <p:nvPr/>
            </p:nvSpPr>
            <p:spPr>
              <a:xfrm>
                <a:off x="4800601" y="5160578"/>
                <a:ext cx="3352798" cy="1545022"/>
              </a:xfrm>
              <a:prstGeom prst="rect">
                <a:avLst/>
              </a:prstGeom>
              <a:solidFill>
                <a:srgbClr val="D43C2C"/>
              </a:solidFill>
              <a:ln w="38100">
                <a:solidFill>
                  <a:srgbClr val="B2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Accessibility</a:t>
                </a:r>
              </a:p>
              <a:p>
                <a:pPr marL="285750" indent="-285750">
                  <a:buFont typeface="Arial" pitchFamily="34" charset="0"/>
                  <a:buChar char="•"/>
                </a:pPr>
                <a:r>
                  <a:rPr lang="en-US" sz="2200" b="1" dirty="0" smtClean="0"/>
                  <a:t>Media</a:t>
                </a:r>
              </a:p>
              <a:p>
                <a:pPr marL="285750" indent="-285750">
                  <a:buFont typeface="Arial" pitchFamily="34" charset="0"/>
                  <a:buChar char="•"/>
                </a:pPr>
                <a:r>
                  <a:rPr lang="en-US" sz="2200" b="1" dirty="0" smtClean="0"/>
                  <a:t>Metadata</a:t>
                </a:r>
              </a:p>
              <a:p>
                <a:pPr marL="285750" indent="-285750">
                  <a:buFont typeface="Arial" pitchFamily="34" charset="0"/>
                  <a:buChar char="•"/>
                </a:pPr>
                <a:r>
                  <a:rPr lang="en-US" sz="2200" b="1" dirty="0" smtClean="0"/>
                  <a:t>User service</a:t>
                </a:r>
                <a:endParaRPr lang="en-US" sz="2200" dirty="0"/>
              </a:p>
            </p:txBody>
          </p:sp>
          <p:sp>
            <p:nvSpPr>
              <p:cNvPr id="9" name="Rectangle 8"/>
              <p:cNvSpPr/>
              <p:nvPr/>
            </p:nvSpPr>
            <p:spPr>
              <a:xfrm>
                <a:off x="4800601" y="1201879"/>
                <a:ext cx="3352799" cy="1257298"/>
              </a:xfrm>
              <a:prstGeom prst="rect">
                <a:avLst/>
              </a:prstGeom>
              <a:solidFill>
                <a:srgbClr val="FFC000"/>
              </a:solidFill>
              <a:ln w="38100">
                <a:solidFill>
                  <a:srgbClr val="F78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Timeliness</a:t>
                </a:r>
              </a:p>
              <a:p>
                <a:pPr marL="285750" indent="-285750">
                  <a:buFont typeface="Arial" pitchFamily="34" charset="0"/>
                  <a:buChar char="•"/>
                </a:pPr>
                <a:r>
                  <a:rPr lang="en-US" sz="2200" b="1" dirty="0" smtClean="0"/>
                  <a:t>Production time</a:t>
                </a:r>
              </a:p>
              <a:p>
                <a:pPr marL="285750" indent="-285750">
                  <a:buFont typeface="Arial" pitchFamily="34" charset="0"/>
                  <a:buChar char="•"/>
                </a:pPr>
                <a:r>
                  <a:rPr lang="en-US" sz="2200" b="1" dirty="0" smtClean="0"/>
                  <a:t>Regularity</a:t>
                </a:r>
                <a:endParaRPr lang="en-US" sz="2200" dirty="0"/>
              </a:p>
            </p:txBody>
          </p:sp>
          <p:sp>
            <p:nvSpPr>
              <p:cNvPr id="8" name="Rectangle 7"/>
              <p:cNvSpPr/>
              <p:nvPr/>
            </p:nvSpPr>
            <p:spPr>
              <a:xfrm>
                <a:off x="4800600" y="2459177"/>
                <a:ext cx="3352798" cy="1331774"/>
              </a:xfrm>
              <a:prstGeom prst="rect">
                <a:avLst/>
              </a:prstGeom>
              <a:solidFill>
                <a:srgbClr val="4949D3"/>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Comparability</a:t>
                </a:r>
              </a:p>
              <a:p>
                <a:pPr algn="ctr"/>
                <a:endParaRPr lang="en-US" sz="400" b="1" dirty="0" smtClean="0"/>
              </a:p>
              <a:p>
                <a:pPr marL="285750" indent="-285750">
                  <a:buFont typeface="Arial" pitchFamily="34" charset="0"/>
                  <a:buChar char="•"/>
                </a:pPr>
                <a:r>
                  <a:rPr lang="en-US" sz="2200" b="1" dirty="0" smtClean="0"/>
                  <a:t>Over time</a:t>
                </a:r>
              </a:p>
              <a:p>
                <a:pPr marL="285750" indent="-285750">
                  <a:buFont typeface="Arial" pitchFamily="34" charset="0"/>
                  <a:buChar char="•"/>
                </a:pPr>
                <a:r>
                  <a:rPr lang="en-US" sz="2200" b="1" dirty="0" smtClean="0"/>
                  <a:t>Across space</a:t>
                </a:r>
                <a:endParaRPr lang="en-US" sz="2200" dirty="0"/>
              </a:p>
            </p:txBody>
          </p:sp>
        </p:grpSp>
        <p:sp>
          <p:nvSpPr>
            <p:cNvPr id="4" name="Rectangle 3"/>
            <p:cNvSpPr/>
            <p:nvPr/>
          </p:nvSpPr>
          <p:spPr>
            <a:xfrm>
              <a:off x="457200" y="2133600"/>
              <a:ext cx="4343400" cy="3026978"/>
            </a:xfrm>
            <a:prstGeom prst="rect">
              <a:avLst/>
            </a:prstGeom>
            <a:solidFill>
              <a:srgbClr val="00B050"/>
            </a:solidFill>
            <a:ln w="38100">
              <a:solidFill>
                <a:srgbClr val="007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Accuracy</a:t>
              </a:r>
            </a:p>
            <a:p>
              <a:pPr marL="285750" indent="-285750">
                <a:lnSpc>
                  <a:spcPts val="3600"/>
                </a:lnSpc>
                <a:buFont typeface="Arial" pitchFamily="34" charset="0"/>
                <a:buChar char="•"/>
              </a:pPr>
              <a:r>
                <a:rPr lang="en-US" sz="2200" b="1" dirty="0" smtClean="0"/>
                <a:t>Completeness / coverage</a:t>
              </a:r>
            </a:p>
            <a:p>
              <a:pPr marL="285750" indent="-285750">
                <a:lnSpc>
                  <a:spcPts val="3600"/>
                </a:lnSpc>
                <a:buFont typeface="Arial" pitchFamily="34" charset="0"/>
                <a:buChar char="•"/>
              </a:pPr>
              <a:r>
                <a:rPr lang="en-US" sz="2200" b="1" dirty="0" smtClean="0"/>
                <a:t>Missing data*</a:t>
              </a:r>
            </a:p>
            <a:p>
              <a:pPr marL="285750" indent="-285750">
                <a:lnSpc>
                  <a:spcPts val="3600"/>
                </a:lnSpc>
                <a:buFont typeface="Arial" pitchFamily="34" charset="0"/>
                <a:buChar char="•"/>
              </a:pPr>
              <a:r>
                <a:rPr lang="en-US" sz="2200" b="1" dirty="0" smtClean="0"/>
                <a:t>Use of ill-defined categories</a:t>
              </a:r>
            </a:p>
            <a:p>
              <a:pPr marL="285750" indent="-285750">
                <a:lnSpc>
                  <a:spcPts val="3600"/>
                </a:lnSpc>
                <a:buFont typeface="Arial" pitchFamily="34" charset="0"/>
                <a:buChar char="•"/>
              </a:pPr>
              <a:r>
                <a:rPr lang="en-US" sz="2200" b="1" dirty="0" smtClean="0"/>
                <a:t>Improbable classifications</a:t>
              </a:r>
            </a:p>
          </p:txBody>
        </p:sp>
      </p:grpSp>
      <p:sp>
        <p:nvSpPr>
          <p:cNvPr id="2" name="TextBox 1"/>
          <p:cNvSpPr txBox="1"/>
          <p:nvPr/>
        </p:nvSpPr>
        <p:spPr>
          <a:xfrm>
            <a:off x="209550" y="5195500"/>
            <a:ext cx="4572000" cy="246221"/>
          </a:xfrm>
          <a:prstGeom prst="rect">
            <a:avLst/>
          </a:prstGeom>
          <a:noFill/>
        </p:spPr>
        <p:txBody>
          <a:bodyPr wrap="square" tIns="0" bIns="0" rtlCol="0">
            <a:spAutoFit/>
          </a:bodyPr>
          <a:lstStyle/>
          <a:p>
            <a:pPr algn="r"/>
            <a:r>
              <a:rPr lang="en-US" sz="1600" dirty="0" smtClean="0"/>
              <a:t>* other models also include erroneous data</a:t>
            </a:r>
            <a:endParaRPr lang="en-US" sz="1600" dirty="0"/>
          </a:p>
        </p:txBody>
      </p:sp>
      <p:sp>
        <p:nvSpPr>
          <p:cNvPr id="6" name="Title 5"/>
          <p:cNvSpPr>
            <a:spLocks noGrp="1"/>
          </p:cNvSpPr>
          <p:nvPr>
            <p:ph type="title"/>
          </p:nvPr>
        </p:nvSpPr>
        <p:spPr>
          <a:xfrm>
            <a:off x="381000" y="228600"/>
            <a:ext cx="8382000" cy="838200"/>
          </a:xfrm>
        </p:spPr>
        <p:txBody>
          <a:bodyPr/>
          <a:lstStyle/>
          <a:p>
            <a:pPr>
              <a:lnSpc>
                <a:spcPts val="3300"/>
              </a:lnSpc>
            </a:pPr>
            <a:r>
              <a:rPr lang="en-US" sz="3000" dirty="0" err="1" smtClean="0"/>
              <a:t>Mahapatra</a:t>
            </a:r>
            <a:r>
              <a:rPr lang="en-US" sz="3000" dirty="0" smtClean="0"/>
              <a:t> et </a:t>
            </a:r>
            <a:r>
              <a:rPr lang="en-US" sz="3000" dirty="0"/>
              <a:t>al. (</a:t>
            </a:r>
            <a:r>
              <a:rPr lang="en-US" sz="3000" dirty="0" smtClean="0"/>
              <a:t>2007)</a:t>
            </a:r>
            <a:br>
              <a:rPr lang="en-US" sz="3000" dirty="0" smtClean="0"/>
            </a:br>
            <a:r>
              <a:rPr lang="en-US" sz="3000" dirty="0" smtClean="0"/>
              <a:t>Assessment Framework</a:t>
            </a:r>
            <a:endParaRPr lang="en-US" dirty="0"/>
          </a:p>
        </p:txBody>
      </p:sp>
      <p:sp>
        <p:nvSpPr>
          <p:cNvPr id="3" name="TextBox 2"/>
          <p:cNvSpPr txBox="1"/>
          <p:nvPr/>
        </p:nvSpPr>
        <p:spPr>
          <a:xfrm>
            <a:off x="314325" y="5722432"/>
            <a:ext cx="4362450" cy="461665"/>
          </a:xfrm>
          <a:prstGeom prst="rect">
            <a:avLst/>
          </a:prstGeom>
          <a:noFill/>
        </p:spPr>
        <p:txBody>
          <a:bodyPr wrap="square" rtlCol="0">
            <a:spAutoFit/>
          </a:bodyPr>
          <a:lstStyle/>
          <a:p>
            <a:r>
              <a:rPr lang="en-US" sz="1200" dirty="0"/>
              <a:t>SOURCES: </a:t>
            </a:r>
            <a:r>
              <a:rPr lang="en-US" sz="1200" dirty="0" err="1"/>
              <a:t>Mahapatra</a:t>
            </a:r>
            <a:r>
              <a:rPr lang="en-US" sz="1200" dirty="0"/>
              <a:t>, Table 1 (slightly modified for better understanding and consistency with other sources</a:t>
            </a:r>
            <a:r>
              <a:rPr lang="en-US" sz="1200" dirty="0" smtClean="0"/>
              <a:t>).</a:t>
            </a:r>
            <a:endParaRPr lang="en-US" sz="1200" dirty="0"/>
          </a:p>
        </p:txBody>
      </p:sp>
    </p:spTree>
    <p:extLst>
      <p:ext uri="{BB962C8B-B14F-4D97-AF65-F5344CB8AC3E}">
        <p14:creationId xmlns:p14="http://schemas.microsoft.com/office/powerpoint/2010/main" val="317067655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7"/>
          <p:cNvSpPr>
            <a:spLocks noGrp="1" noChangeArrowheads="1"/>
          </p:cNvSpPr>
          <p:nvPr>
            <p:ph type="body" idx="1"/>
          </p:nvPr>
        </p:nvSpPr>
        <p:spPr>
          <a:xfrm>
            <a:off x="611188" y="1773238"/>
            <a:ext cx="7926387" cy="4114800"/>
          </a:xfrm>
        </p:spPr>
        <p:txBody>
          <a:bodyPr/>
          <a:lstStyle/>
          <a:p>
            <a:endParaRPr lang="en-GB" smtClean="0"/>
          </a:p>
          <a:p>
            <a:endParaRPr lang="en-GB" smtClean="0"/>
          </a:p>
        </p:txBody>
      </p:sp>
      <p:sp>
        <p:nvSpPr>
          <p:cNvPr id="6149" name="Rectangle 205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6151" name="Picture 2057" descr="ANACoD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3826"/>
            <a:ext cx="9143999" cy="6853249"/>
          </a:xfrm>
          <a:prstGeom prst="rect">
            <a:avLst/>
          </a:prstGeom>
          <a:solidFill>
            <a:schemeClr val="accent3"/>
          </a:solidFill>
          <a:ln w="12700">
            <a:noFill/>
            <a:miter lim="800000"/>
            <a:headEnd/>
            <a:tailEnd/>
          </a:ln>
          <a:effectLst/>
        </p:spPr>
      </p:pic>
      <p:sp>
        <p:nvSpPr>
          <p:cNvPr id="5" name="Rectangle 4"/>
          <p:cNvSpPr/>
          <p:nvPr/>
        </p:nvSpPr>
        <p:spPr bwMode="auto">
          <a:xfrm>
            <a:off x="762000" y="2590800"/>
            <a:ext cx="2438400" cy="76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6513586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7"/>
          <p:cNvSpPr>
            <a:spLocks noGrp="1" noChangeArrowheads="1"/>
          </p:cNvSpPr>
          <p:nvPr>
            <p:ph type="body" idx="1"/>
          </p:nvPr>
        </p:nvSpPr>
        <p:spPr>
          <a:xfrm>
            <a:off x="611188" y="1773238"/>
            <a:ext cx="7926387" cy="4114800"/>
          </a:xfrm>
        </p:spPr>
        <p:txBody>
          <a:bodyPr/>
          <a:lstStyle/>
          <a:p>
            <a:endParaRPr lang="en-GB" smtClean="0"/>
          </a:p>
          <a:p>
            <a:endParaRPr lang="en-GB" smtClean="0"/>
          </a:p>
        </p:txBody>
      </p:sp>
      <p:sp>
        <p:nvSpPr>
          <p:cNvPr id="6149" name="Rectangle 205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6151" name="Picture 2057" descr="ANACoD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3826"/>
            <a:ext cx="9143999" cy="6853249"/>
          </a:xfrm>
          <a:prstGeom prst="rect">
            <a:avLst/>
          </a:prstGeom>
          <a:solidFill>
            <a:schemeClr val="accent3"/>
          </a:solidFill>
          <a:ln w="12700">
            <a:noFill/>
            <a:miter lim="800000"/>
            <a:headEnd/>
            <a:tailEnd/>
          </a:ln>
          <a:effectLst/>
        </p:spPr>
      </p:pic>
      <p:sp>
        <p:nvSpPr>
          <p:cNvPr id="5" name="Rectangle 4"/>
          <p:cNvSpPr/>
          <p:nvPr/>
        </p:nvSpPr>
        <p:spPr bwMode="auto">
          <a:xfrm>
            <a:off x="762000" y="2590800"/>
            <a:ext cx="2438400" cy="76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bwMode="auto">
          <a:xfrm>
            <a:off x="76200" y="2514600"/>
            <a:ext cx="4953000" cy="738664"/>
          </a:xfrm>
          <a:prstGeom prst="rect">
            <a:avLst/>
          </a:prstGeom>
          <a:noFill/>
          <a:ln w="38100" cap="flat" cmpd="sng" algn="ctr">
            <a:solidFill>
              <a:srgbClr val="F78303"/>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Calibri" pitchFamily="34" charset="0"/>
              <a:cs typeface="Times New Roman" pitchFamily="18" charset="0"/>
            </a:endParaRPr>
          </a:p>
          <a:p>
            <a:pPr marL="0" marR="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solidFill>
                  <a:srgbClr val="F78303"/>
                </a:solidFill>
                <a:latin typeface="Calibri" pitchFamily="34" charset="0"/>
                <a:cs typeface="Times New Roman" pitchFamily="18" charset="0"/>
              </a:rPr>
              <a:t>INPUT DATA</a:t>
            </a:r>
          </a:p>
        </p:txBody>
      </p:sp>
      <p:sp>
        <p:nvSpPr>
          <p:cNvPr id="19" name="Rectangle 18"/>
          <p:cNvSpPr/>
          <p:nvPr/>
        </p:nvSpPr>
        <p:spPr bwMode="auto">
          <a:xfrm>
            <a:off x="76200" y="3328866"/>
            <a:ext cx="4953000" cy="1477328"/>
          </a:xfrm>
          <a:prstGeom prst="rect">
            <a:avLst/>
          </a:prstGeom>
          <a:noFill/>
          <a:ln w="38100" cap="flat" cmpd="sng" algn="ctr">
            <a:solidFill>
              <a:srgbClr val="F78303"/>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Calibri" pitchFamily="34" charset="0"/>
              <a:cs typeface="Times New Roman" pitchFamily="18" charset="0"/>
            </a:endParaRPr>
          </a:p>
          <a:p>
            <a:pPr marL="0" marR="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solidFill>
                  <a:srgbClr val="F78303"/>
                </a:solidFill>
                <a:latin typeface="Calibri" pitchFamily="34" charset="0"/>
                <a:cs typeface="Times New Roman" pitchFamily="18" charset="0"/>
              </a:rPr>
              <a:t>MORTALITY </a:t>
            </a:r>
          </a:p>
          <a:p>
            <a:pPr marL="0" marR="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solidFill>
                  <a:srgbClr val="F78303"/>
                </a:solidFill>
                <a:latin typeface="Calibri" pitchFamily="34" charset="0"/>
                <a:cs typeface="Times New Roman" pitchFamily="18" charset="0"/>
              </a:rPr>
              <a:t>LEVELS </a:t>
            </a:r>
          </a:p>
          <a:p>
            <a:pPr marL="0" marR="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solidFill>
                  <a:srgbClr val="F78303"/>
                </a:solidFill>
                <a:latin typeface="Calibri" pitchFamily="34" charset="0"/>
                <a:cs typeface="Times New Roman" pitchFamily="18" charset="0"/>
              </a:rPr>
              <a:t>ANALYSIS</a:t>
            </a:r>
          </a:p>
        </p:txBody>
      </p:sp>
      <p:sp>
        <p:nvSpPr>
          <p:cNvPr id="20" name="Rectangle 19"/>
          <p:cNvSpPr/>
          <p:nvPr/>
        </p:nvSpPr>
        <p:spPr bwMode="auto">
          <a:xfrm>
            <a:off x="5105400" y="2226187"/>
            <a:ext cx="4001384" cy="2215991"/>
          </a:xfrm>
          <a:prstGeom prst="rect">
            <a:avLst/>
          </a:prstGeom>
          <a:noFill/>
          <a:ln w="38100" cap="flat" cmpd="sng" algn="ctr">
            <a:solidFill>
              <a:srgbClr val="F78303"/>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solidFill>
                  <a:srgbClr val="F78303"/>
                </a:solidFill>
                <a:latin typeface="Calibri" pitchFamily="34" charset="0"/>
                <a:cs typeface="Times New Roman" pitchFamily="18" charset="0"/>
              </a:rPr>
              <a:t>     CAUSES OF DEATH</a:t>
            </a:r>
            <a:r>
              <a:rPr kumimoji="0" lang="en-US" sz="2400" b="1" i="0" u="none" strike="noStrike" cap="none" normalizeH="0" dirty="0" smtClean="0">
                <a:solidFill>
                  <a:srgbClr val="F78303"/>
                </a:solidFill>
                <a:latin typeface="Calibri" pitchFamily="34" charset="0"/>
                <a:cs typeface="Times New Roman" pitchFamily="18" charset="0"/>
              </a:rPr>
              <a:t> </a:t>
            </a:r>
            <a:r>
              <a:rPr kumimoji="0" lang="en-US" sz="2400" b="1" i="0" u="none" strike="noStrike" cap="none" normalizeH="0" baseline="0" dirty="0" smtClean="0">
                <a:solidFill>
                  <a:srgbClr val="F78303"/>
                </a:solidFill>
                <a:latin typeface="Calibri" pitchFamily="34" charset="0"/>
                <a:cs typeface="Times New Roman" pitchFamily="18" charset="0"/>
              </a:rPr>
              <a:t>ANALYSIS</a:t>
            </a:r>
          </a:p>
          <a:p>
            <a:pPr marL="0" marR="0" indent="0" defTabSz="914400" rtl="0" eaLnBrk="1" fontAlgn="base" latinLnBrk="0" hangingPunct="1">
              <a:lnSpc>
                <a:spcPct val="100000"/>
              </a:lnSpc>
              <a:spcBef>
                <a:spcPct val="0"/>
              </a:spcBef>
              <a:spcAft>
                <a:spcPct val="0"/>
              </a:spcAft>
              <a:buClrTx/>
              <a:buSzTx/>
              <a:buFontTx/>
              <a:buNone/>
              <a:tabLst/>
            </a:pPr>
            <a:endParaRPr lang="en-US" sz="2400" b="1" dirty="0">
              <a:solidFill>
                <a:srgbClr val="F78303"/>
              </a:solidFill>
              <a:latin typeface="Calibri" pitchFamily="34" charset="0"/>
              <a:cs typeface="Times New Roman" pitchFamily="18"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solidFill>
                <a:srgbClr val="F78303"/>
              </a:solidFill>
              <a:latin typeface="Calibri" pitchFamily="34" charset="0"/>
              <a:cs typeface="Times New Roman" pitchFamily="18" charset="0"/>
            </a:endParaRPr>
          </a:p>
          <a:p>
            <a:pPr marL="0" marR="0" indent="0" defTabSz="914400" rtl="0" eaLnBrk="1" fontAlgn="base" latinLnBrk="0" hangingPunct="1">
              <a:lnSpc>
                <a:spcPct val="100000"/>
              </a:lnSpc>
              <a:spcBef>
                <a:spcPct val="0"/>
              </a:spcBef>
              <a:spcAft>
                <a:spcPct val="0"/>
              </a:spcAft>
              <a:buClrTx/>
              <a:buSzTx/>
              <a:buFontTx/>
              <a:buNone/>
              <a:tabLst/>
            </a:pPr>
            <a:endParaRPr lang="en-US" sz="2400" b="1" dirty="0">
              <a:solidFill>
                <a:srgbClr val="F78303"/>
              </a:solidFill>
              <a:latin typeface="Calibri" pitchFamily="34" charset="0"/>
              <a:cs typeface="Times New Roman" pitchFamily="18"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solidFill>
                <a:srgbClr val="F78303"/>
              </a:solidFill>
              <a:latin typeface="Calibri" pitchFamily="34" charset="0"/>
              <a:cs typeface="Times New Roman" pitchFamily="18"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solidFill>
                <a:srgbClr val="F78303"/>
              </a:solidFill>
              <a:latin typeface="Calibri" pitchFamily="34" charset="0"/>
              <a:cs typeface="Times New Roman" pitchFamily="18" charset="0"/>
            </a:endParaRPr>
          </a:p>
        </p:txBody>
      </p:sp>
    </p:spTree>
    <p:extLst>
      <p:ext uri="{BB962C8B-B14F-4D97-AF65-F5344CB8AC3E}">
        <p14:creationId xmlns:p14="http://schemas.microsoft.com/office/powerpoint/2010/main" val="259050625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lstStyle/>
          <a:p>
            <a:pPr marL="0" indent="0">
              <a:buNone/>
            </a:pPr>
            <a:r>
              <a:rPr lang="en-US" dirty="0" smtClean="0"/>
              <a:t>Open Excel file: </a:t>
            </a:r>
            <a:r>
              <a:rPr lang="en-US" sz="2400" i="1" dirty="0" smtClean="0"/>
              <a:t>ANACoD version 1.1 2013Feb_blank.xls</a:t>
            </a:r>
            <a:r>
              <a:rPr lang="en-US" sz="2400" dirty="0" smtClean="0"/>
              <a:t> </a:t>
            </a:r>
          </a:p>
          <a:p>
            <a:r>
              <a:rPr lang="en-US" sz="2400" dirty="0" smtClean="0"/>
              <a:t>Enable macros</a:t>
            </a:r>
          </a:p>
          <a:p>
            <a:pPr marL="0" indent="0">
              <a:buNone/>
            </a:pPr>
            <a:endParaRPr lang="en-US" sz="1400" dirty="0" smtClean="0"/>
          </a:p>
          <a:p>
            <a:pPr marL="0" indent="0">
              <a:buNone/>
            </a:pPr>
            <a:r>
              <a:rPr lang="en-US" dirty="0" smtClean="0"/>
              <a:t>Go to sheet “step0-Input data”</a:t>
            </a:r>
          </a:p>
          <a:p>
            <a:r>
              <a:rPr lang="en-US" sz="2400" dirty="0" smtClean="0"/>
              <a:t>Enter information at top of page:</a:t>
            </a:r>
          </a:p>
          <a:p>
            <a:pPr lvl="1"/>
            <a:r>
              <a:rPr lang="en-US" sz="2000" dirty="0" smtClean="0"/>
              <a:t>Country: Colombia</a:t>
            </a:r>
          </a:p>
          <a:p>
            <a:pPr lvl="1"/>
            <a:r>
              <a:rPr lang="en-US" sz="2000" dirty="0" smtClean="0"/>
              <a:t>Year: 2009</a:t>
            </a:r>
          </a:p>
          <a:p>
            <a:pPr lvl="1"/>
            <a:r>
              <a:rPr lang="en-US" sz="2000" dirty="0" smtClean="0"/>
              <a:t>Source of data: Civil registration</a:t>
            </a:r>
          </a:p>
          <a:p>
            <a:pPr lvl="1"/>
            <a:r>
              <a:rPr lang="en-US" sz="2000" dirty="0" smtClean="0"/>
              <a:t>ICD level used: ICD-10, 4-character codes</a:t>
            </a:r>
          </a:p>
          <a:p>
            <a:r>
              <a:rPr lang="en-US" sz="2400" dirty="0" smtClean="0"/>
              <a:t>Input data from Excel file: </a:t>
            </a:r>
            <a:r>
              <a:rPr lang="en-US" sz="2400" i="1" dirty="0" smtClean="0"/>
              <a:t>Country Data_Anacod.xlsx</a:t>
            </a:r>
          </a:p>
          <a:p>
            <a:pPr lvl="1"/>
            <a:r>
              <a:rPr lang="en-US" sz="2000" dirty="0" smtClean="0"/>
              <a:t>Copy “Population” data; paste into ANACoD tool, starting in E14</a:t>
            </a:r>
          </a:p>
          <a:p>
            <a:pPr lvl="1"/>
            <a:r>
              <a:rPr lang="en-US" sz="2000" dirty="0" smtClean="0"/>
              <a:t>Copy “Deaths: data; paste into ANACoD tool, starting in C20</a:t>
            </a:r>
          </a:p>
          <a:p>
            <a:pPr lvl="1"/>
            <a:endParaRPr lang="en-US" dirty="0"/>
          </a:p>
        </p:txBody>
      </p:sp>
    </p:spTree>
    <p:extLst>
      <p:ext uri="{BB962C8B-B14F-4D97-AF65-F5344CB8AC3E}">
        <p14:creationId xmlns:p14="http://schemas.microsoft.com/office/powerpoint/2010/main" val="120948116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err="1" smtClean="0"/>
              <a:t>ANACoD</a:t>
            </a:r>
            <a:r>
              <a:rPr lang="en-GB" dirty="0" smtClean="0"/>
              <a:t>  - PART I: INPUT DATA</a:t>
            </a:r>
          </a:p>
        </p:txBody>
      </p:sp>
      <p:sp>
        <p:nvSpPr>
          <p:cNvPr id="2" name="TextBox 1"/>
          <p:cNvSpPr txBox="1"/>
          <p:nvPr/>
        </p:nvSpPr>
        <p:spPr>
          <a:xfrm>
            <a:off x="266700" y="1371600"/>
            <a:ext cx="8610600" cy="646331"/>
          </a:xfrm>
          <a:prstGeom prst="rect">
            <a:avLst/>
          </a:prstGeom>
          <a:noFill/>
        </p:spPr>
        <p:txBody>
          <a:bodyPr wrap="square" rtlCol="0">
            <a:spAutoFit/>
          </a:bodyPr>
          <a:lstStyle/>
          <a:p>
            <a:r>
              <a:rPr lang="en-US" dirty="0" smtClean="0"/>
              <a:t>Step 0 - Input data</a:t>
            </a:r>
            <a:r>
              <a:rPr lang="en-GB" dirty="0"/>
              <a:t>: </a:t>
            </a:r>
            <a:r>
              <a:rPr lang="en-GB" b="1" u="sng" dirty="0">
                <a:solidFill>
                  <a:srgbClr val="F78303"/>
                </a:solidFill>
              </a:rPr>
              <a:t>raw mortality data by age and sex </a:t>
            </a:r>
            <a:r>
              <a:rPr lang="en-GB" dirty="0"/>
              <a:t>and </a:t>
            </a:r>
            <a:r>
              <a:rPr lang="en-GB" b="1" u="sng" dirty="0">
                <a:solidFill>
                  <a:srgbClr val="0070C0"/>
                </a:solidFill>
              </a:rPr>
              <a:t>ICD 3 or 4 character </a:t>
            </a:r>
            <a:r>
              <a:rPr lang="en-GB" b="1" u="sng" dirty="0" smtClean="0">
                <a:solidFill>
                  <a:srgbClr val="0070C0"/>
                </a:solidFill>
              </a:rPr>
              <a:t>codes</a:t>
            </a:r>
            <a:r>
              <a:rPr lang="en-GB" dirty="0"/>
              <a:t>; </a:t>
            </a:r>
            <a:r>
              <a:rPr lang="en-GB" b="1" u="sng" dirty="0">
                <a:solidFill>
                  <a:srgbClr val="92D050"/>
                </a:solidFill>
              </a:rPr>
              <a:t>population data by sex and </a:t>
            </a:r>
            <a:r>
              <a:rPr lang="en-GB" b="1" u="sng" dirty="0" smtClean="0">
                <a:solidFill>
                  <a:srgbClr val="92D050"/>
                </a:solidFill>
              </a:rPr>
              <a:t>age</a:t>
            </a:r>
            <a:endParaRPr lang="en-US" dirty="0"/>
          </a:p>
        </p:txBody>
      </p:sp>
      <p:sp>
        <p:nvSpPr>
          <p:cNvPr id="8" name="Rectangle 7"/>
          <p:cNvSpPr/>
          <p:nvPr/>
        </p:nvSpPr>
        <p:spPr bwMode="auto">
          <a:xfrm>
            <a:off x="513355" y="2422362"/>
            <a:ext cx="8193490" cy="632870"/>
          </a:xfrm>
          <a:prstGeom prst="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5" name="Picture 1" descr="ANACoD Screen Shot - Step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5" y="3429000"/>
            <a:ext cx="8769495" cy="3429000"/>
          </a:xfrm>
          <a:prstGeom prst="rect">
            <a:avLst/>
          </a:prstGeom>
          <a:solidFill>
            <a:srgbClr val="FFFFFF"/>
          </a:solidFill>
          <a:ln>
            <a:noFill/>
          </a:ln>
          <a:effectLs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56520"/>
            <a:ext cx="8193490" cy="59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066800" y="3448050"/>
            <a:ext cx="7660090" cy="3416320"/>
          </a:xfrm>
          <a:prstGeom prst="rect">
            <a:avLst/>
          </a:prstGeom>
          <a:noFill/>
          <a:ln w="3810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bwMode="auto">
          <a:xfrm>
            <a:off x="-42605" y="3429000"/>
            <a:ext cx="1066800" cy="3477875"/>
          </a:xfrm>
          <a:prstGeom prst="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7" name="Picture 3" descr="ANACoD Screen Shot - Step 0"/>
          <p:cNvPicPr>
            <a:picLocks noChangeAspect="1" noChangeArrowheads="1"/>
          </p:cNvPicPr>
          <p:nvPr/>
        </p:nvPicPr>
        <p:blipFill rotWithShape="1">
          <a:blip r:embed="rId5">
            <a:extLst>
              <a:ext uri="{28A0092B-C50C-407E-A947-70E740481C1C}">
                <a14:useLocalDpi xmlns:a14="http://schemas.microsoft.com/office/drawing/2010/main" val="0"/>
              </a:ext>
            </a:extLst>
          </a:blip>
          <a:srcRect r="22007" b="-54655"/>
          <a:stretch/>
        </p:blipFill>
        <p:spPr bwMode="auto">
          <a:xfrm>
            <a:off x="533400" y="2150118"/>
            <a:ext cx="7822584" cy="29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ANACoD Screen Shot - Step 0"/>
          <p:cNvPicPr>
            <a:picLocks noChangeAspect="1" noChangeArrowheads="1"/>
          </p:cNvPicPr>
          <p:nvPr/>
        </p:nvPicPr>
        <p:blipFill rotWithShape="1">
          <a:blip r:embed="rId6">
            <a:extLst>
              <a:ext uri="{28A0092B-C50C-407E-A947-70E740481C1C}">
                <a14:useLocalDpi xmlns:a14="http://schemas.microsoft.com/office/drawing/2010/main" val="0"/>
              </a:ext>
            </a:extLst>
          </a:blip>
          <a:srcRect r="19611"/>
          <a:stretch/>
        </p:blipFill>
        <p:spPr bwMode="auto">
          <a:xfrm>
            <a:off x="19050" y="3171967"/>
            <a:ext cx="870784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78490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err="1" smtClean="0"/>
              <a:t>ANACoD</a:t>
            </a:r>
            <a:r>
              <a:rPr lang="en-GB" dirty="0" smtClean="0"/>
              <a:t>  - PART I: INPUT DATA</a:t>
            </a:r>
            <a:br>
              <a:rPr lang="en-GB" dirty="0" smtClean="0"/>
            </a:br>
            <a:r>
              <a:rPr lang="en-US" sz="2800" i="1" dirty="0"/>
              <a:t>Step 1 - </a:t>
            </a:r>
            <a:r>
              <a:rPr lang="en-GB" sz="2800" i="1" dirty="0"/>
              <a:t>Basic check of input data</a:t>
            </a:r>
            <a:endParaRPr lang="en-GB" i="1" dirty="0" smtClean="0"/>
          </a:p>
        </p:txBody>
      </p:sp>
      <p:sp>
        <p:nvSpPr>
          <p:cNvPr id="3" name="TextBox 2"/>
          <p:cNvSpPr txBox="1"/>
          <p:nvPr/>
        </p:nvSpPr>
        <p:spPr>
          <a:xfrm>
            <a:off x="0" y="1273314"/>
            <a:ext cx="9030017" cy="707886"/>
          </a:xfrm>
          <a:prstGeom prst="rect">
            <a:avLst/>
          </a:prstGeom>
          <a:noFill/>
        </p:spPr>
        <p:txBody>
          <a:bodyPr wrap="square" rtlCol="0">
            <a:spAutoFit/>
          </a:bodyPr>
          <a:lstStyle/>
          <a:p>
            <a:r>
              <a:rPr lang="en-US" sz="2000" b="1" dirty="0" smtClean="0"/>
              <a:t>Population: </a:t>
            </a:r>
            <a:r>
              <a:rPr lang="en-US" sz="2000" dirty="0" smtClean="0"/>
              <a:t>The entered data automatically generate a table and population pyramid (discussed further in Step 2). </a:t>
            </a:r>
            <a:endParaRPr lang="en-US" sz="2000" b="1" i="1" dirty="0">
              <a:solidFill>
                <a:srgbClr val="C00000"/>
              </a:solidFill>
            </a:endParaRPr>
          </a:p>
        </p:txBody>
      </p:sp>
      <p:graphicFrame>
        <p:nvGraphicFramePr>
          <p:cNvPr id="17" name="Chart 16" descr="ANACoD Screen Shot - Step 1, Population"/>
          <p:cNvGraphicFramePr>
            <a:graphicFrameLocks/>
          </p:cNvGraphicFramePr>
          <p:nvPr>
            <p:extLst>
              <p:ext uri="{D42A27DB-BD31-4B8C-83A1-F6EECF244321}">
                <p14:modId xmlns:p14="http://schemas.microsoft.com/office/powerpoint/2010/main" val="2598654964"/>
              </p:ext>
            </p:extLst>
          </p:nvPr>
        </p:nvGraphicFramePr>
        <p:xfrm>
          <a:off x="4343400" y="2283981"/>
          <a:ext cx="4114800" cy="2942180"/>
        </p:xfrm>
        <a:graphic>
          <a:graphicData uri="http://schemas.openxmlformats.org/drawingml/2006/chart">
            <c:chart xmlns:c="http://schemas.openxmlformats.org/drawingml/2006/chart" xmlns:r="http://schemas.openxmlformats.org/officeDocument/2006/relationships" r:id="rId3"/>
          </a:graphicData>
        </a:graphic>
      </p:graphicFrame>
      <p:pic>
        <p:nvPicPr>
          <p:cNvPr id="2049" name="Picture 1" descr="ANACoD Screen Shot - Step 1, Population"/>
          <p:cNvPicPr>
            <a:picLocks noChangeAspect="1" noChangeArrowheads="1"/>
          </p:cNvPicPr>
          <p:nvPr/>
        </p:nvPicPr>
        <p:blipFill rotWithShape="1">
          <a:blip r:embed="rId4">
            <a:extLst>
              <a:ext uri="{28A0092B-C50C-407E-A947-70E740481C1C}">
                <a14:useLocalDpi xmlns:a14="http://schemas.microsoft.com/office/drawing/2010/main" val="0"/>
              </a:ext>
            </a:extLst>
          </a:blip>
          <a:srcRect r="39343"/>
          <a:stretch/>
        </p:blipFill>
        <p:spPr bwMode="auto">
          <a:xfrm>
            <a:off x="250897" y="1965186"/>
            <a:ext cx="6961971"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ANACoD Screen Shot - Step 1, Popul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85" y="2258271"/>
            <a:ext cx="3224615" cy="389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94624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227544"/>
            <a:ext cx="8382000" cy="838200"/>
          </a:xfrm>
        </p:spPr>
        <p:txBody>
          <a:bodyPr/>
          <a:lstStyle/>
          <a:p>
            <a:r>
              <a:rPr lang="en-GB" dirty="0" err="1" smtClean="0"/>
              <a:t>ANACoD</a:t>
            </a:r>
            <a:r>
              <a:rPr lang="en-GB" dirty="0" smtClean="0"/>
              <a:t>  - PART I: INPUT DATA</a:t>
            </a:r>
            <a:br>
              <a:rPr lang="en-GB" dirty="0" smtClean="0"/>
            </a:br>
            <a:r>
              <a:rPr lang="en-US" sz="2800" i="1" dirty="0"/>
              <a:t>Step 1 - </a:t>
            </a:r>
            <a:r>
              <a:rPr lang="en-GB" sz="2800" i="1" dirty="0"/>
              <a:t>Basic check of input data</a:t>
            </a:r>
            <a:endParaRPr lang="en-GB" i="1" dirty="0" smtClean="0"/>
          </a:p>
        </p:txBody>
      </p:sp>
      <p:sp>
        <p:nvSpPr>
          <p:cNvPr id="3" name="TextBox 2"/>
          <p:cNvSpPr txBox="1"/>
          <p:nvPr/>
        </p:nvSpPr>
        <p:spPr>
          <a:xfrm>
            <a:off x="152400" y="108035"/>
            <a:ext cx="2409208" cy="1077218"/>
          </a:xfrm>
          <a:prstGeom prst="rect">
            <a:avLst/>
          </a:prstGeom>
          <a:noFill/>
        </p:spPr>
        <p:txBody>
          <a:bodyPr wrap="square" rtlCol="0">
            <a:spAutoFit/>
          </a:bodyPr>
          <a:lstStyle/>
          <a:p>
            <a:r>
              <a:rPr lang="en-US" sz="1600" b="1" i="1" dirty="0" smtClean="0">
                <a:solidFill>
                  <a:srgbClr val="C00000"/>
                </a:solidFill>
              </a:rPr>
              <a:t>Any non-zero numbers indicate age groups for which country data are not consistent.</a:t>
            </a:r>
            <a:endParaRPr lang="en-US" sz="1600" b="1" i="1" dirty="0">
              <a:solidFill>
                <a:srgbClr val="C00000"/>
              </a:solidFill>
            </a:endParaRPr>
          </a:p>
        </p:txBody>
      </p:sp>
      <p:graphicFrame>
        <p:nvGraphicFramePr>
          <p:cNvPr id="6" name="Table 5" descr="ANACoD Screen Shot - Step 1, Death, 2.1, 2.2"/>
          <p:cNvGraphicFramePr>
            <a:graphicFrameLocks noGrp="1"/>
          </p:cNvGraphicFramePr>
          <p:nvPr>
            <p:extLst>
              <p:ext uri="{D42A27DB-BD31-4B8C-83A1-F6EECF244321}">
                <p14:modId xmlns:p14="http://schemas.microsoft.com/office/powerpoint/2010/main" val="3149911908"/>
              </p:ext>
            </p:extLst>
          </p:nvPr>
        </p:nvGraphicFramePr>
        <p:xfrm>
          <a:off x="173441" y="1765009"/>
          <a:ext cx="8665759" cy="1927680"/>
        </p:xfrm>
        <a:graphic>
          <a:graphicData uri="http://schemas.openxmlformats.org/drawingml/2006/table">
            <a:tbl>
              <a:tblPr/>
              <a:tblGrid>
                <a:gridCol w="1032220"/>
                <a:gridCol w="948525"/>
                <a:gridCol w="948525"/>
                <a:gridCol w="864832"/>
                <a:gridCol w="868320"/>
                <a:gridCol w="781139"/>
                <a:gridCol w="781139"/>
                <a:gridCol w="878781"/>
                <a:gridCol w="781139"/>
                <a:gridCol w="781139"/>
              </a:tblGrid>
              <a:tr h="192768">
                <a:tc>
                  <a:txBody>
                    <a:bodyPr/>
                    <a:lstStyle/>
                    <a:p>
                      <a:pPr algn="l" fontAlgn="b"/>
                      <a:r>
                        <a:rPr lang="en-US" sz="1100" b="0" i="0" u="none" strike="noStrike" dirty="0">
                          <a:solidFill>
                            <a:srgbClr val="0000FF"/>
                          </a:solidFill>
                          <a:effectLst/>
                          <a:latin typeface="Arial"/>
                        </a:rPr>
                        <a:t> </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FF"/>
                          </a:solidFill>
                          <a:effectLst/>
                          <a:latin typeface="Arial"/>
                        </a:rPr>
                        <a:t>sex</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FF"/>
                          </a:solidFill>
                          <a:effectLst/>
                          <a:latin typeface="Arial"/>
                        </a:rPr>
                        <a:t>all ages</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effectLst/>
                          <a:latin typeface="Arial"/>
                        </a:rPr>
                        <a:t>0</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effectLst/>
                          <a:latin typeface="Arial"/>
                        </a:rPr>
                        <a:t> 1-4</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effectLst/>
                          <a:latin typeface="Arial"/>
                        </a:rPr>
                        <a:t>5-9</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effectLst/>
                          <a:latin typeface="Arial"/>
                        </a:rPr>
                        <a:t>10-14</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effectLst/>
                          <a:latin typeface="Arial"/>
                        </a:rPr>
                        <a:t>15-19</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effectLst/>
                          <a:latin typeface="Arial"/>
                        </a:rPr>
                        <a:t>20-24</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smtClean="0">
                          <a:effectLst/>
                          <a:latin typeface="Arial"/>
                        </a:rPr>
                        <a:t>…</a:t>
                      </a:r>
                      <a:endParaRPr lang="en-US" sz="1100" b="1"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68">
                <a:tc gridSpan="2">
                  <a:txBody>
                    <a:bodyPr/>
                    <a:lstStyle/>
                    <a:p>
                      <a:pPr algn="l" fontAlgn="b"/>
                      <a:r>
                        <a:rPr lang="en-US" sz="1100" b="0" i="0" u="none" strike="noStrike">
                          <a:effectLst/>
                          <a:latin typeface="Arial"/>
                        </a:rPr>
                        <a:t>No deaths in "AAA": all causes</a:t>
                      </a:r>
                    </a:p>
                  </a:txBody>
                  <a:tcPr marL="0" marR="0" marT="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r" fontAlgn="b"/>
                      <a:endParaRPr lang="en-US" sz="1100" b="1" i="0" u="none" strike="noStrike">
                        <a:solidFill>
                          <a:srgbClr val="80008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1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1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1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1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1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1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100" b="1"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2768">
                <a:tc>
                  <a:txBody>
                    <a:bodyPr/>
                    <a:lstStyle/>
                    <a:p>
                      <a:pPr algn="l" fontAlgn="b"/>
                      <a:r>
                        <a:rPr lang="en-US" sz="1100" b="0" i="0" u="none" strike="noStrike">
                          <a:effectLst/>
                          <a:latin typeface="Arial"/>
                        </a:rPr>
                        <a:t>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100" b="0" i="0" u="none" strike="noStrike" dirty="0">
                          <a:effectLst/>
                          <a:latin typeface="Arial"/>
                        </a:rPr>
                        <a:t>m</a:t>
                      </a:r>
                    </a:p>
                  </a:txBody>
                  <a:tcPr marL="0" marR="0" marT="0" marB="0" anchor="b">
                    <a:lnL>
                      <a:noFill/>
                    </a:lnL>
                    <a:lnR>
                      <a:noFill/>
                    </a:lnR>
                    <a:lnT>
                      <a:noFill/>
                    </a:lnT>
                    <a:lnB>
                      <a:noFill/>
                    </a:lnB>
                  </a:tcPr>
                </a:tc>
                <a:tc>
                  <a:txBody>
                    <a:bodyPr/>
                    <a:lstStyle/>
                    <a:p>
                      <a:pPr algn="r" fontAlgn="b"/>
                      <a:r>
                        <a:rPr lang="en-US" sz="1100" b="0" i="0" u="none" strike="noStrike" dirty="0">
                          <a:effectLst/>
                          <a:latin typeface="Arial"/>
                        </a:rPr>
                        <a:t>113327</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5333</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1121</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629</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848</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3604</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5622</a:t>
                      </a:r>
                    </a:p>
                  </a:txBody>
                  <a:tcPr marL="0" marR="0" marT="0" marB="0" anchor="b">
                    <a:lnL>
                      <a:noFill/>
                    </a:lnL>
                    <a:lnR>
                      <a:noFill/>
                    </a:lnR>
                    <a:lnT>
                      <a:noFill/>
                    </a:lnT>
                    <a:lnB>
                      <a:noFill/>
                    </a:lnB>
                  </a:tcPr>
                </a:tc>
                <a:tc>
                  <a:txBody>
                    <a:bodyPr/>
                    <a:lstStyle/>
                    <a:p>
                      <a:pPr algn="r" fontAlgn="b"/>
                      <a:r>
                        <a:rPr lang="en-US" sz="1100" b="1" i="0" u="none" strike="noStrike" dirty="0" smtClean="0">
                          <a:effectLst/>
                          <a:latin typeface="+mn-lt"/>
                        </a:rPr>
                        <a:t>…</a:t>
                      </a:r>
                      <a:endParaRPr lang="en-US" sz="1100" b="0"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92768">
                <a:tc>
                  <a:txBody>
                    <a:bodyPr/>
                    <a:lstStyle/>
                    <a:p>
                      <a:pPr algn="l" fontAlgn="b"/>
                      <a:r>
                        <a:rPr lang="en-US" sz="1100" b="0" i="0" u="none" strike="noStrike">
                          <a:effectLst/>
                          <a:latin typeface="Arial"/>
                        </a:rPr>
                        <a:t> </a:t>
                      </a:r>
                    </a:p>
                  </a:txBody>
                  <a:tcPr marL="0" marR="0" marT="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a:rPr>
                        <a:t>f</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83354</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4225</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931</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469</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523</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1042</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1255</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1" i="0" u="none" strike="noStrike" dirty="0" smtClean="0">
                          <a:effectLst/>
                          <a:latin typeface="+mn-lt"/>
                        </a:rPr>
                        <a:t>…</a:t>
                      </a:r>
                      <a:endParaRPr lang="en-US" sz="1100" b="0"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192768">
                <a:tc gridSpan="3">
                  <a:txBody>
                    <a:bodyPr/>
                    <a:lstStyle/>
                    <a:p>
                      <a:pPr algn="l" fontAlgn="b"/>
                      <a:r>
                        <a:rPr lang="en-US" sz="1100" b="0" i="0" u="none" strike="noStrike">
                          <a:effectLst/>
                          <a:latin typeface="Arial"/>
                        </a:rPr>
                        <a:t>Sum of deaths in all other codes</a:t>
                      </a:r>
                    </a:p>
                  </a:txBody>
                  <a:tcPr marL="0" marR="0" marT="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192768">
                <a:tc>
                  <a:txBody>
                    <a:bodyPr/>
                    <a:lstStyle/>
                    <a:p>
                      <a:pPr algn="l" fontAlgn="b"/>
                      <a:r>
                        <a:rPr lang="en-US" sz="1100" b="0" i="0" u="none" strike="noStrike">
                          <a:effectLst/>
                          <a:latin typeface="Arial"/>
                        </a:rPr>
                        <a:t>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100" b="0" i="0" u="none" strike="noStrike">
                          <a:effectLst/>
                          <a:latin typeface="Arial"/>
                        </a:rPr>
                        <a:t>m</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113327</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5333</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1121</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629</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848</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3604</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5622</a:t>
                      </a:r>
                    </a:p>
                  </a:txBody>
                  <a:tcPr marL="0" marR="0" marT="0" marB="0" anchor="b">
                    <a:lnL>
                      <a:noFill/>
                    </a:lnL>
                    <a:lnR>
                      <a:noFill/>
                    </a:lnR>
                    <a:lnT>
                      <a:noFill/>
                    </a:lnT>
                    <a:lnB>
                      <a:noFill/>
                    </a:lnB>
                  </a:tcPr>
                </a:tc>
                <a:tc>
                  <a:txBody>
                    <a:bodyPr/>
                    <a:lstStyle/>
                    <a:p>
                      <a:pPr algn="r" fontAlgn="b"/>
                      <a:r>
                        <a:rPr lang="en-US" sz="1100" b="1" i="0" u="none" strike="noStrike" dirty="0" smtClean="0">
                          <a:effectLst/>
                          <a:latin typeface="+mn-lt"/>
                        </a:rPr>
                        <a:t>…</a:t>
                      </a:r>
                      <a:endParaRPr lang="en-US" sz="1100" b="0"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92768">
                <a:tc>
                  <a:txBody>
                    <a:bodyPr/>
                    <a:lstStyle/>
                    <a:p>
                      <a:pPr algn="l" fontAlgn="b"/>
                      <a:r>
                        <a:rPr lang="en-US" sz="1100" b="0" i="0" u="none" strike="noStrike">
                          <a:effectLst/>
                          <a:latin typeface="Arial"/>
                        </a:rPr>
                        <a:t> </a:t>
                      </a:r>
                    </a:p>
                  </a:txBody>
                  <a:tcPr marL="0" marR="0" marT="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a:rPr>
                        <a:t>f</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83354</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4225</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931</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469</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523</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1042</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1255</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1" i="0" u="none" strike="noStrike" dirty="0" smtClean="0">
                          <a:effectLst/>
                          <a:latin typeface="+mn-lt"/>
                        </a:rPr>
                        <a:t>…</a:t>
                      </a:r>
                      <a:endParaRPr lang="en-US" sz="1100" b="0"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192768">
                <a:tc gridSpan="2">
                  <a:txBody>
                    <a:bodyPr/>
                    <a:lstStyle/>
                    <a:p>
                      <a:pPr algn="l" fontAlgn="b"/>
                      <a:r>
                        <a:rPr lang="en-US" sz="1100" b="0" i="0" u="none" strike="noStrike" dirty="0">
                          <a:effectLst/>
                          <a:latin typeface="Arial"/>
                        </a:rPr>
                        <a:t>Difference: should be zero</a:t>
                      </a:r>
                    </a:p>
                  </a:txBody>
                  <a:tcPr marL="0" marR="0" marT="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hMerge="1">
                  <a:txBody>
                    <a:bodyPr/>
                    <a:lstStyle/>
                    <a:p>
                      <a:endParaRPr lang="en-US"/>
                    </a:p>
                  </a:txBody>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dirty="0">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192768">
                <a:tc>
                  <a:txBody>
                    <a:bodyPr/>
                    <a:lstStyle/>
                    <a:p>
                      <a:pPr algn="l" fontAlgn="b"/>
                      <a:r>
                        <a:rPr lang="en-US" sz="1100" b="0" i="0" u="none" strike="noStrike" dirty="0">
                          <a:effectLst/>
                          <a:latin typeface="Arial"/>
                        </a:rPr>
                        <a:t>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100" b="0" i="0" u="none" strike="noStrike">
                          <a:effectLst/>
                          <a:latin typeface="Arial"/>
                        </a:rPr>
                        <a:t>m</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0</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0</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0</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0</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0</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0</a:t>
                      </a:r>
                    </a:p>
                  </a:txBody>
                  <a:tcPr marL="0" marR="0" marT="0" marB="0" anchor="b">
                    <a:lnL>
                      <a:noFill/>
                    </a:lnL>
                    <a:lnR>
                      <a:noFill/>
                    </a:lnR>
                    <a:lnT>
                      <a:noFill/>
                    </a:lnT>
                    <a:lnB>
                      <a:noFill/>
                    </a:lnB>
                  </a:tcPr>
                </a:tc>
                <a:tc>
                  <a:txBody>
                    <a:bodyPr/>
                    <a:lstStyle/>
                    <a:p>
                      <a:pPr algn="r" fontAlgn="b"/>
                      <a:r>
                        <a:rPr lang="en-US" sz="1100" b="0" i="0" u="none" strike="noStrike" dirty="0">
                          <a:effectLst/>
                          <a:latin typeface="Arial"/>
                        </a:rPr>
                        <a:t>0</a:t>
                      </a:r>
                    </a:p>
                  </a:txBody>
                  <a:tcPr marL="0" marR="0" marT="0" marB="0" anchor="b">
                    <a:lnL>
                      <a:noFill/>
                    </a:lnL>
                    <a:lnR>
                      <a:noFill/>
                    </a:lnR>
                    <a:lnT>
                      <a:noFill/>
                    </a:lnT>
                    <a:lnB>
                      <a:noFill/>
                    </a:lnB>
                  </a:tcPr>
                </a:tc>
                <a:tc>
                  <a:txBody>
                    <a:bodyPr/>
                    <a:lstStyle/>
                    <a:p>
                      <a:pPr algn="r" fontAlgn="b"/>
                      <a:r>
                        <a:rPr lang="en-US" sz="1100" b="1" i="0" u="none" strike="noStrike" dirty="0" smtClean="0">
                          <a:effectLst/>
                          <a:latin typeface="+mn-lt"/>
                        </a:rPr>
                        <a:t>…</a:t>
                      </a:r>
                      <a:endParaRPr lang="en-US" sz="1100" b="0"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92768">
                <a:tc>
                  <a:txBody>
                    <a:bodyPr/>
                    <a:lstStyle/>
                    <a:p>
                      <a:pPr algn="l" fontAlgn="b"/>
                      <a:r>
                        <a:rPr lang="en-US" sz="1100" b="0" i="0" u="none" strike="noStrike" dirty="0">
                          <a:effectLst/>
                          <a:latin typeface="Arial"/>
                        </a:rPr>
                        <a:t> </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effectLst/>
                          <a:latin typeface="Arial"/>
                        </a:rPr>
                        <a:t>f</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effectLst/>
                          <a:latin typeface="Arial"/>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effectLst/>
                          <a:latin typeface="Arial"/>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effectLst/>
                          <a:latin typeface="Arial"/>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effectLst/>
                          <a:latin typeface="Arial"/>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effectLst/>
                          <a:latin typeface="Arial"/>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effectLst/>
                          <a:latin typeface="Arial"/>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effectLst/>
                          <a:latin typeface="Arial"/>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effectLst/>
                          <a:latin typeface="+mn-lt"/>
                        </a:rPr>
                        <a:t>…</a:t>
                      </a:r>
                      <a:endParaRPr lang="en-US" sz="1100" b="0"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0" y="4044269"/>
            <a:ext cx="1730827" cy="2800767"/>
          </a:xfrm>
          <a:prstGeom prst="rect">
            <a:avLst/>
          </a:prstGeom>
          <a:solidFill>
            <a:schemeClr val="bg1"/>
          </a:solidFill>
        </p:spPr>
        <p:txBody>
          <a:bodyPr wrap="square" rtlCol="0">
            <a:spAutoFit/>
          </a:bodyPr>
          <a:lstStyle/>
          <a:p>
            <a:endParaRPr lang="en-GB" b="1" i="1" dirty="0" smtClean="0">
              <a:solidFill>
                <a:srgbClr val="C00000"/>
              </a:solidFill>
            </a:endParaRPr>
          </a:p>
          <a:p>
            <a:r>
              <a:rPr lang="en-GB" b="1" i="1" dirty="0" smtClean="0">
                <a:solidFill>
                  <a:srgbClr val="C00000"/>
                </a:solidFill>
              </a:rPr>
              <a:t>An </a:t>
            </a:r>
            <a:r>
              <a:rPr lang="en-GB" b="1" i="1" dirty="0">
                <a:solidFill>
                  <a:srgbClr val="C00000"/>
                </a:solidFill>
              </a:rPr>
              <a:t>attempt should be made to query and correct the specific death </a:t>
            </a:r>
            <a:r>
              <a:rPr lang="en-GB" b="1" i="1" dirty="0" smtClean="0">
                <a:solidFill>
                  <a:srgbClr val="C00000"/>
                </a:solidFill>
              </a:rPr>
              <a:t>certificate</a:t>
            </a:r>
            <a:r>
              <a:rPr lang="en-GB" sz="1600" b="1" i="1" dirty="0" smtClean="0">
                <a:solidFill>
                  <a:srgbClr val="C00000"/>
                </a:solidFill>
              </a:rPr>
              <a:t>.</a:t>
            </a:r>
          </a:p>
          <a:p>
            <a:endParaRPr lang="en-GB" sz="1600" b="1" i="1" dirty="0" smtClean="0">
              <a:solidFill>
                <a:srgbClr val="C00000"/>
              </a:solidFill>
            </a:endParaRPr>
          </a:p>
          <a:p>
            <a:endParaRPr lang="en-US" sz="1600" b="1" i="1" dirty="0">
              <a:solidFill>
                <a:srgbClr val="C00000"/>
              </a:solidFill>
            </a:endParaRPr>
          </a:p>
        </p:txBody>
      </p:sp>
      <p:sp>
        <p:nvSpPr>
          <p:cNvPr id="11" name="Rectangle 10"/>
          <p:cNvSpPr/>
          <p:nvPr/>
        </p:nvSpPr>
        <p:spPr bwMode="auto">
          <a:xfrm>
            <a:off x="189186" y="3107914"/>
            <a:ext cx="8092609" cy="584775"/>
          </a:xfrm>
          <a:prstGeom prst="rect">
            <a:avLst/>
          </a:prstGeom>
          <a:noFill/>
          <a:ln w="3810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ANACoD Screen Shot - Step 1, Death, 2.1, 2.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 y="1266731"/>
            <a:ext cx="868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ANACoD Screen Shot - Step 1, Death, 2.1,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827" y="3777024"/>
            <a:ext cx="7108373" cy="22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ANACoD Screen Shot - Step 1, Death, 2.1,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827" y="3992788"/>
            <a:ext cx="3506153" cy="2842828"/>
          </a:xfrm>
          <a:prstGeom prst="rect">
            <a:avLst/>
          </a:prstGeom>
          <a:solidFill>
            <a:schemeClr val="bg1"/>
          </a:solidFill>
          <a:ln>
            <a:noFill/>
          </a:ln>
          <a:effectLst/>
        </p:spPr>
      </p:pic>
      <p:pic>
        <p:nvPicPr>
          <p:cNvPr id="1029" name="Picture 5" descr="ANACoD Screen Shot - Step 1, Death, 2.1, 2.2"/>
          <p:cNvPicPr>
            <a:picLocks noChangeAspect="1" noChangeArrowheads="1"/>
          </p:cNvPicPr>
          <p:nvPr/>
        </p:nvPicPr>
        <p:blipFill rotWithShape="1">
          <a:blip r:embed="rId5">
            <a:extLst>
              <a:ext uri="{28A0092B-C50C-407E-A947-70E740481C1C}">
                <a14:useLocalDpi xmlns:a14="http://schemas.microsoft.com/office/drawing/2010/main" val="0"/>
              </a:ext>
            </a:extLst>
          </a:blip>
          <a:srcRect l="3258" t="2814" r="12052" b="4860"/>
          <a:stretch/>
        </p:blipFill>
        <p:spPr bwMode="auto">
          <a:xfrm>
            <a:off x="5259444" y="4062506"/>
            <a:ext cx="3894081" cy="270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500" y="6413500"/>
            <a:ext cx="1447800" cy="292388"/>
          </a:xfrm>
          <a:prstGeom prst="rect">
            <a:avLst/>
          </a:prstGeom>
          <a:noFill/>
        </p:spPr>
        <p:txBody>
          <a:bodyPr wrap="square" rtlCol="0">
            <a:spAutoFit/>
          </a:bodyPr>
          <a:lstStyle/>
          <a:p>
            <a:r>
              <a:rPr lang="en-US" sz="1300" dirty="0" smtClean="0"/>
              <a:t>See cite slide 54. </a:t>
            </a:r>
            <a:endParaRPr lang="en-US" sz="1300" dirty="0"/>
          </a:p>
        </p:txBody>
      </p:sp>
    </p:spTree>
    <p:extLst>
      <p:ext uri="{BB962C8B-B14F-4D97-AF65-F5344CB8AC3E}">
        <p14:creationId xmlns:p14="http://schemas.microsoft.com/office/powerpoint/2010/main" val="58168001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199" y="228600"/>
            <a:ext cx="8382000" cy="838200"/>
          </a:xfrm>
        </p:spPr>
        <p:txBody>
          <a:bodyPr/>
          <a:lstStyle/>
          <a:p>
            <a:r>
              <a:rPr lang="en-GB" dirty="0" err="1" smtClean="0"/>
              <a:t>ANACoD</a:t>
            </a:r>
            <a:r>
              <a:rPr lang="en-GB" dirty="0" smtClean="0"/>
              <a:t>  - PART I: INPUT DATA</a:t>
            </a:r>
            <a:br>
              <a:rPr lang="en-GB" dirty="0" smtClean="0"/>
            </a:br>
            <a:r>
              <a:rPr lang="en-US" sz="2800" i="1" dirty="0"/>
              <a:t>Step 1 - </a:t>
            </a:r>
            <a:r>
              <a:rPr lang="en-GB" sz="2800" i="1" dirty="0"/>
              <a:t>Basic check of input data</a:t>
            </a:r>
            <a:endParaRPr lang="en-GB" i="1" dirty="0" smtClean="0"/>
          </a:p>
        </p:txBody>
      </p:sp>
      <p:sp>
        <p:nvSpPr>
          <p:cNvPr id="3" name="TextBox 2"/>
          <p:cNvSpPr txBox="1"/>
          <p:nvPr/>
        </p:nvSpPr>
        <p:spPr>
          <a:xfrm>
            <a:off x="19049" y="862087"/>
            <a:ext cx="7942081" cy="707886"/>
          </a:xfrm>
          <a:prstGeom prst="rect">
            <a:avLst/>
          </a:prstGeom>
          <a:noFill/>
        </p:spPr>
        <p:txBody>
          <a:bodyPr wrap="square" rtlCol="0">
            <a:spAutoFit/>
          </a:bodyPr>
          <a:lstStyle/>
          <a:p>
            <a:r>
              <a:rPr lang="en-US" sz="2000" b="1" i="1" dirty="0" smtClean="0">
                <a:solidFill>
                  <a:srgbClr val="C00000"/>
                </a:solidFill>
              </a:rPr>
              <a:t>Look for expected patterns:</a:t>
            </a:r>
          </a:p>
          <a:p>
            <a:r>
              <a:rPr lang="en-US" sz="2000" b="1" i="1" dirty="0" smtClean="0">
                <a:solidFill>
                  <a:srgbClr val="C00000"/>
                </a:solidFill>
              </a:rPr>
              <a:t>Deviations may indicate errors in age or sex information.</a:t>
            </a:r>
            <a:endParaRPr lang="en-US" sz="2000" b="1" i="1" dirty="0">
              <a:solidFill>
                <a:srgbClr val="C00000"/>
              </a:solidFill>
            </a:endParaRPr>
          </a:p>
        </p:txBody>
      </p:sp>
      <p:sp>
        <p:nvSpPr>
          <p:cNvPr id="10" name="TextBox 9"/>
          <p:cNvSpPr txBox="1"/>
          <p:nvPr/>
        </p:nvSpPr>
        <p:spPr>
          <a:xfrm>
            <a:off x="-9525" y="4776430"/>
            <a:ext cx="8915400" cy="1354217"/>
          </a:xfrm>
          <a:prstGeom prst="rect">
            <a:avLst/>
          </a:prstGeom>
          <a:noFill/>
          <a:ln>
            <a:noFill/>
          </a:ln>
        </p:spPr>
        <p:txBody>
          <a:bodyPr wrap="square" rtlCol="0">
            <a:spAutoFit/>
          </a:bodyPr>
          <a:lstStyle/>
          <a:p>
            <a:pPr marL="285750" indent="-285750">
              <a:spcBef>
                <a:spcPts val="600"/>
              </a:spcBef>
              <a:buFont typeface="Wingdings" panose="05000000000000000000" pitchFamily="2" charset="2"/>
              <a:buChar char="Ø"/>
            </a:pPr>
            <a:r>
              <a:rPr lang="en-US" b="1" dirty="0" smtClean="0">
                <a:solidFill>
                  <a:srgbClr val="F78303"/>
                </a:solidFill>
              </a:rPr>
              <a:t>Higher </a:t>
            </a:r>
            <a:r>
              <a:rPr lang="en-US" b="1" dirty="0">
                <a:solidFill>
                  <a:srgbClr val="F78303"/>
                </a:solidFill>
              </a:rPr>
              <a:t>percentages in the 0 and 65+ age </a:t>
            </a:r>
            <a:r>
              <a:rPr lang="en-US" b="1" dirty="0" smtClean="0">
                <a:solidFill>
                  <a:srgbClr val="F78303"/>
                </a:solidFill>
              </a:rPr>
              <a:t>groups</a:t>
            </a:r>
            <a:endParaRPr lang="en-US" b="1" dirty="0">
              <a:solidFill>
                <a:srgbClr val="F78303"/>
              </a:solidFill>
            </a:endParaRPr>
          </a:p>
          <a:p>
            <a:pPr marL="285750" indent="-285750">
              <a:spcBef>
                <a:spcPts val="600"/>
              </a:spcBef>
              <a:buFont typeface="Wingdings" panose="05000000000000000000" pitchFamily="2" charset="2"/>
              <a:buChar char="Ø"/>
            </a:pPr>
            <a:r>
              <a:rPr lang="en-US" b="1" dirty="0" smtClean="0">
                <a:solidFill>
                  <a:srgbClr val="00B0F0"/>
                </a:solidFill>
              </a:rPr>
              <a:t>Higher </a:t>
            </a:r>
            <a:r>
              <a:rPr lang="en-US" b="1" dirty="0">
                <a:solidFill>
                  <a:srgbClr val="00B0F0"/>
                </a:solidFill>
              </a:rPr>
              <a:t>percentages for males compared to females in the 15-64 age groups, due to a higher number of deaths </a:t>
            </a:r>
            <a:r>
              <a:rPr lang="en-US" b="1" dirty="0" smtClean="0">
                <a:solidFill>
                  <a:srgbClr val="00B0F0"/>
                </a:solidFill>
              </a:rPr>
              <a:t>from external causes</a:t>
            </a:r>
            <a:endParaRPr lang="en-US" b="1" dirty="0">
              <a:solidFill>
                <a:srgbClr val="00B0F0"/>
              </a:solidFill>
            </a:endParaRPr>
          </a:p>
          <a:p>
            <a:pPr marL="285750" indent="-285750">
              <a:spcBef>
                <a:spcPts val="600"/>
              </a:spcBef>
              <a:buFont typeface="Wingdings" panose="05000000000000000000" pitchFamily="2" charset="2"/>
              <a:buChar char="Ø"/>
            </a:pPr>
            <a:r>
              <a:rPr lang="en-US" b="1" dirty="0" smtClean="0">
                <a:solidFill>
                  <a:srgbClr val="00B050"/>
                </a:solidFill>
              </a:rPr>
              <a:t>Higher </a:t>
            </a:r>
            <a:r>
              <a:rPr lang="en-US" b="1" dirty="0">
                <a:solidFill>
                  <a:srgbClr val="00B050"/>
                </a:solidFill>
              </a:rPr>
              <a:t>percentages for females compared to males in the oldest age </a:t>
            </a:r>
            <a:r>
              <a:rPr lang="en-US" b="1" dirty="0" smtClean="0">
                <a:solidFill>
                  <a:srgbClr val="00B050"/>
                </a:solidFill>
              </a:rPr>
              <a:t>groups</a:t>
            </a:r>
            <a:endParaRPr lang="en-US" b="1" dirty="0">
              <a:solidFill>
                <a:srgbClr val="00B050"/>
              </a:solidFill>
            </a:endParaRPr>
          </a:p>
        </p:txBody>
      </p:sp>
      <p:pic>
        <p:nvPicPr>
          <p:cNvPr id="1027" name="Picture 3" descr="ANACoD Screen Shot - Step 1,2.2  Distribution of total d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536961"/>
            <a:ext cx="8311785" cy="24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ANACoD Screen Shot - Step 1,2.2  Distribution of total de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1773483"/>
            <a:ext cx="3506153" cy="2842828"/>
          </a:xfrm>
          <a:prstGeom prst="rect">
            <a:avLst/>
          </a:prstGeom>
          <a:solidFill>
            <a:schemeClr val="bg1"/>
          </a:solidFill>
          <a:ln>
            <a:noFill/>
          </a:ln>
          <a:effectLst/>
        </p:spPr>
      </p:pic>
      <p:pic>
        <p:nvPicPr>
          <p:cNvPr id="1029" name="Picture 5" descr="ANACoD Screen Shot - Step 1,2.2  Distribution of total death"/>
          <p:cNvPicPr>
            <a:picLocks noChangeAspect="1" noChangeArrowheads="1"/>
          </p:cNvPicPr>
          <p:nvPr/>
        </p:nvPicPr>
        <p:blipFill rotWithShape="1">
          <a:blip r:embed="rId5">
            <a:extLst>
              <a:ext uri="{28A0092B-C50C-407E-A947-70E740481C1C}">
                <a14:useLocalDpi xmlns:a14="http://schemas.microsoft.com/office/drawing/2010/main" val="0"/>
              </a:ext>
            </a:extLst>
          </a:blip>
          <a:srcRect l="3258" t="2814" r="12052" b="4860"/>
          <a:stretch/>
        </p:blipFill>
        <p:spPr bwMode="auto">
          <a:xfrm>
            <a:off x="4581522" y="1785513"/>
            <a:ext cx="4111262" cy="285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descr="ANACoD Screen Shot - Step 1,2.2  Distribution of total death"/>
          <p:cNvSpPr/>
          <p:nvPr/>
        </p:nvSpPr>
        <p:spPr bwMode="auto">
          <a:xfrm>
            <a:off x="3124198" y="2108462"/>
            <a:ext cx="991553" cy="228600"/>
          </a:xfrm>
          <a:prstGeom prst="ellipse">
            <a:avLst/>
          </a:prstGeom>
          <a:noFill/>
          <a:ln w="28575"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Oval 15"/>
          <p:cNvSpPr/>
          <p:nvPr/>
        </p:nvSpPr>
        <p:spPr bwMode="auto">
          <a:xfrm>
            <a:off x="3124197" y="3975361"/>
            <a:ext cx="1066801" cy="762000"/>
          </a:xfrm>
          <a:prstGeom prst="ellipse">
            <a:avLst/>
          </a:prstGeom>
          <a:noFill/>
          <a:ln w="3810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Double Bracket 11"/>
          <p:cNvSpPr/>
          <p:nvPr/>
        </p:nvSpPr>
        <p:spPr bwMode="auto">
          <a:xfrm>
            <a:off x="7772400" y="4267200"/>
            <a:ext cx="685800" cy="107550"/>
          </a:xfrm>
          <a:prstGeom prst="bracketPair">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Chevron 16" descr="ANACoD Screen Shot - Step 1,2.2  Distribution of total death"/>
          <p:cNvSpPr/>
          <p:nvPr/>
        </p:nvSpPr>
        <p:spPr bwMode="auto">
          <a:xfrm>
            <a:off x="3476623" y="2832361"/>
            <a:ext cx="409575" cy="1143000"/>
          </a:xfrm>
          <a:prstGeom prst="chevron">
            <a:avLst>
              <a:gd name="adj" fmla="val 87015"/>
            </a:avLst>
          </a:prstGeom>
          <a:solidFill>
            <a:srgbClr val="00B0F0"/>
          </a:solid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Right Brace 24"/>
          <p:cNvSpPr/>
          <p:nvPr/>
        </p:nvSpPr>
        <p:spPr bwMode="auto">
          <a:xfrm rot="16200000">
            <a:off x="6419850" y="2670435"/>
            <a:ext cx="266699" cy="1523999"/>
          </a:xfrm>
          <a:prstGeom prst="rightBrace">
            <a:avLst>
              <a:gd name="adj1" fmla="val 0"/>
              <a:gd name="adj2" fmla="val 48550"/>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TextBox 17"/>
          <p:cNvSpPr txBox="1"/>
          <p:nvPr/>
        </p:nvSpPr>
        <p:spPr>
          <a:xfrm>
            <a:off x="5714999" y="2981384"/>
            <a:ext cx="1743071" cy="338554"/>
          </a:xfrm>
          <a:prstGeom prst="rect">
            <a:avLst/>
          </a:prstGeom>
          <a:noFill/>
        </p:spPr>
        <p:txBody>
          <a:bodyPr wrap="square" rtlCol="0">
            <a:spAutoFit/>
          </a:bodyPr>
          <a:lstStyle/>
          <a:p>
            <a:r>
              <a:rPr lang="en-US" sz="1600" b="1" dirty="0" smtClean="0">
                <a:solidFill>
                  <a:srgbClr val="00B0F0"/>
                </a:solidFill>
              </a:rPr>
              <a:t>MALES</a:t>
            </a:r>
            <a:r>
              <a:rPr lang="en-US" sz="1200" b="1" dirty="0" smtClean="0">
                <a:solidFill>
                  <a:srgbClr val="00B0F0"/>
                </a:solidFill>
              </a:rPr>
              <a:t> &gt; Females</a:t>
            </a:r>
            <a:endParaRPr lang="en-US" sz="1400" b="1" dirty="0">
              <a:solidFill>
                <a:srgbClr val="00B0F0"/>
              </a:solidFill>
            </a:endParaRPr>
          </a:p>
        </p:txBody>
      </p:sp>
      <p:sp>
        <p:nvSpPr>
          <p:cNvPr id="27" name="TextBox 26"/>
          <p:cNvSpPr txBox="1"/>
          <p:nvPr/>
        </p:nvSpPr>
        <p:spPr>
          <a:xfrm>
            <a:off x="7083061" y="4688962"/>
            <a:ext cx="1756138" cy="338554"/>
          </a:xfrm>
          <a:prstGeom prst="rect">
            <a:avLst/>
          </a:prstGeom>
          <a:noFill/>
        </p:spPr>
        <p:txBody>
          <a:bodyPr wrap="square" rtlCol="0">
            <a:spAutoFit/>
          </a:bodyPr>
          <a:lstStyle/>
          <a:p>
            <a:r>
              <a:rPr lang="en-US" sz="1200" b="1" dirty="0" smtClean="0">
                <a:solidFill>
                  <a:srgbClr val="00B050"/>
                </a:solidFill>
              </a:rPr>
              <a:t>Males &lt; </a:t>
            </a:r>
            <a:r>
              <a:rPr lang="en-US" sz="1600" b="1" dirty="0" smtClean="0">
                <a:solidFill>
                  <a:srgbClr val="00B050"/>
                </a:solidFill>
              </a:rPr>
              <a:t>FEMALES</a:t>
            </a:r>
            <a:endParaRPr lang="en-US" b="1" dirty="0">
              <a:solidFill>
                <a:srgbClr val="00B050"/>
              </a:solidFill>
            </a:endParaRPr>
          </a:p>
        </p:txBody>
      </p:sp>
      <p:sp>
        <p:nvSpPr>
          <p:cNvPr id="29" name="Chevron 28"/>
          <p:cNvSpPr/>
          <p:nvPr/>
        </p:nvSpPr>
        <p:spPr bwMode="auto">
          <a:xfrm rot="10800000">
            <a:off x="3555203" y="4146814"/>
            <a:ext cx="204788" cy="381000"/>
          </a:xfrm>
          <a:prstGeom prst="chevron">
            <a:avLst>
              <a:gd name="adj" fmla="val 87015"/>
            </a:avLst>
          </a:prstGeom>
          <a:solidFill>
            <a:srgbClr val="00B0F0"/>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Oval 30"/>
          <p:cNvSpPr/>
          <p:nvPr/>
        </p:nvSpPr>
        <p:spPr bwMode="auto">
          <a:xfrm>
            <a:off x="5029200" y="3641986"/>
            <a:ext cx="305276" cy="447677"/>
          </a:xfrm>
          <a:prstGeom prst="ellipse">
            <a:avLst/>
          </a:prstGeom>
          <a:noFill/>
          <a:ln w="28575"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 name="Oval 31"/>
          <p:cNvSpPr/>
          <p:nvPr/>
        </p:nvSpPr>
        <p:spPr bwMode="auto">
          <a:xfrm>
            <a:off x="7315199" y="2112064"/>
            <a:ext cx="800100" cy="2415749"/>
          </a:xfrm>
          <a:prstGeom prst="ellipse">
            <a:avLst/>
          </a:prstGeom>
          <a:noFill/>
          <a:ln w="28575"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 name="Right Brace 33"/>
          <p:cNvSpPr/>
          <p:nvPr/>
        </p:nvSpPr>
        <p:spPr bwMode="auto">
          <a:xfrm rot="5400000">
            <a:off x="7658097" y="4308735"/>
            <a:ext cx="228599" cy="628653"/>
          </a:xfrm>
          <a:prstGeom prst="rightBrace">
            <a:avLst>
              <a:gd name="adj1" fmla="val 0"/>
              <a:gd name="adj2" fmla="val 4855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2489590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err="1" smtClean="0"/>
              <a:t>ANACoD</a:t>
            </a:r>
            <a:r>
              <a:rPr lang="en-GB" dirty="0" smtClean="0"/>
              <a:t>  - PART I: INPUT DATA</a:t>
            </a:r>
            <a:br>
              <a:rPr lang="en-GB" dirty="0" smtClean="0"/>
            </a:br>
            <a:r>
              <a:rPr lang="en-US" sz="2800" i="1" dirty="0"/>
              <a:t>Step 1 - </a:t>
            </a:r>
            <a:r>
              <a:rPr lang="en-GB" sz="2800" i="1" dirty="0"/>
              <a:t>Basic check of input data</a:t>
            </a:r>
            <a:endParaRPr lang="en-GB" i="1" dirty="0" smtClean="0"/>
          </a:p>
        </p:txBody>
      </p:sp>
      <p:sp>
        <p:nvSpPr>
          <p:cNvPr id="3" name="TextBox 2"/>
          <p:cNvSpPr txBox="1"/>
          <p:nvPr/>
        </p:nvSpPr>
        <p:spPr>
          <a:xfrm>
            <a:off x="56991" y="1222712"/>
            <a:ext cx="9030017" cy="1015663"/>
          </a:xfrm>
          <a:prstGeom prst="rect">
            <a:avLst/>
          </a:prstGeom>
          <a:noFill/>
        </p:spPr>
        <p:txBody>
          <a:bodyPr wrap="square" rtlCol="0">
            <a:spAutoFit/>
          </a:bodyPr>
          <a:lstStyle/>
          <a:p>
            <a:r>
              <a:rPr lang="en-US" sz="2000" b="1" i="1" dirty="0" smtClean="0">
                <a:solidFill>
                  <a:srgbClr val="C00000"/>
                </a:solidFill>
              </a:rPr>
              <a:t>Check for standard patterns: </a:t>
            </a:r>
          </a:p>
          <a:p>
            <a:pPr marL="342900" indent="-342900">
              <a:buFontTx/>
              <a:buChar char="-"/>
            </a:pPr>
            <a:r>
              <a:rPr lang="en-US" sz="2000" b="1" i="1" dirty="0" smtClean="0">
                <a:solidFill>
                  <a:srgbClr val="C00000"/>
                </a:solidFill>
              </a:rPr>
              <a:t>Generally higher rates of male versus female mortality.</a:t>
            </a:r>
          </a:p>
          <a:p>
            <a:pPr marL="342900" indent="-342900">
              <a:buFontTx/>
              <a:buChar char="-"/>
            </a:pPr>
            <a:r>
              <a:rPr lang="en-US" sz="2000" b="1" i="1" dirty="0" smtClean="0">
                <a:solidFill>
                  <a:srgbClr val="C00000"/>
                </a:solidFill>
              </a:rPr>
              <a:t>Smooth, increasing lines after age 35 years.</a:t>
            </a:r>
            <a:endParaRPr lang="en-US" sz="2000" b="1" i="1" dirty="0">
              <a:solidFill>
                <a:srgbClr val="C00000"/>
              </a:solidFill>
            </a:endParaRPr>
          </a:p>
        </p:txBody>
      </p:sp>
      <p:pic>
        <p:nvPicPr>
          <p:cNvPr id="4097" name="Picture 1" descr="ANACoD Screen Shot - Step 1, 2.3 Age-specific mortality rate&#10;"/>
          <p:cNvPicPr>
            <a:picLocks noChangeAspect="1" noChangeArrowheads="1"/>
          </p:cNvPicPr>
          <p:nvPr/>
        </p:nvPicPr>
        <p:blipFill rotWithShape="1">
          <a:blip r:embed="rId3">
            <a:extLst>
              <a:ext uri="{28A0092B-C50C-407E-A947-70E740481C1C}">
                <a14:useLocalDpi xmlns:a14="http://schemas.microsoft.com/office/drawing/2010/main" val="0"/>
              </a:ext>
            </a:extLst>
          </a:blip>
          <a:srcRect r="27557"/>
          <a:stretch/>
        </p:blipFill>
        <p:spPr bwMode="auto">
          <a:xfrm>
            <a:off x="144517" y="2238375"/>
            <a:ext cx="8314706"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ANACoD Screen Shot - Step 1, 2.3 Age-specific mortality rat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38969"/>
            <a:ext cx="265747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ANACoD Screen Shot - Step 1, 2.3 Age-specific mortality rate&#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743200"/>
            <a:ext cx="5267420" cy="332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88860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err="1" smtClean="0"/>
              <a:t>ANACoD</a:t>
            </a:r>
            <a:r>
              <a:rPr lang="en-GB" dirty="0" smtClean="0"/>
              <a:t>  - PART I: INPUT DATA</a:t>
            </a:r>
            <a:br>
              <a:rPr lang="en-GB" dirty="0" smtClean="0"/>
            </a:br>
            <a:r>
              <a:rPr lang="en-US" sz="2800" i="1" dirty="0"/>
              <a:t>Step 1 - </a:t>
            </a:r>
            <a:r>
              <a:rPr lang="en-GB" sz="2800" i="1" dirty="0"/>
              <a:t>Basic check of input data</a:t>
            </a:r>
            <a:endParaRPr lang="en-GB" i="1" dirty="0" smtClean="0"/>
          </a:p>
        </p:txBody>
      </p:sp>
      <p:sp>
        <p:nvSpPr>
          <p:cNvPr id="3" name="TextBox 2"/>
          <p:cNvSpPr txBox="1"/>
          <p:nvPr/>
        </p:nvSpPr>
        <p:spPr>
          <a:xfrm>
            <a:off x="132376" y="1428690"/>
            <a:ext cx="9030017" cy="400110"/>
          </a:xfrm>
          <a:prstGeom prst="rect">
            <a:avLst/>
          </a:prstGeom>
          <a:noFill/>
        </p:spPr>
        <p:txBody>
          <a:bodyPr wrap="square" rtlCol="0">
            <a:spAutoFit/>
          </a:bodyPr>
          <a:lstStyle/>
          <a:p>
            <a:r>
              <a:rPr lang="en-US" sz="2000" b="1" i="1" dirty="0" smtClean="0">
                <a:solidFill>
                  <a:srgbClr val="C00000"/>
                </a:solidFill>
              </a:rPr>
              <a:t>Checking for invalid ICD codes -- All cells should contain a “0” or “0%.”</a:t>
            </a:r>
            <a:endParaRPr lang="en-US" sz="2000" b="1" i="1" dirty="0">
              <a:solidFill>
                <a:srgbClr val="C00000"/>
              </a:solidFill>
            </a:endParaRPr>
          </a:p>
        </p:txBody>
      </p:sp>
      <p:pic>
        <p:nvPicPr>
          <p:cNvPr id="1106949" name="Picture 5" descr="ANACoD Screen Shot - Step 1, 2.4 Deaths labelled with codes not valid for underlyinc cause of death according to ICD10&#10;"/>
          <p:cNvPicPr>
            <a:picLocks noChangeAspect="1" noChangeArrowheads="1"/>
          </p:cNvPicPr>
          <p:nvPr/>
        </p:nvPicPr>
        <p:blipFill rotWithShape="1">
          <a:blip r:embed="rId3">
            <a:extLst>
              <a:ext uri="{28A0092B-C50C-407E-A947-70E740481C1C}">
                <a14:useLocalDpi xmlns:a14="http://schemas.microsoft.com/office/drawing/2010/main" val="0"/>
              </a:ext>
            </a:extLst>
          </a:blip>
          <a:srcRect l="-1" r="40960"/>
          <a:stretch/>
        </p:blipFill>
        <p:spPr bwMode="auto">
          <a:xfrm>
            <a:off x="222937" y="1919963"/>
            <a:ext cx="8317126" cy="2618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545726" y="3170460"/>
            <a:ext cx="415498" cy="923330"/>
          </a:xfrm>
          <a:prstGeom prst="rect">
            <a:avLst/>
          </a:prstGeom>
          <a:noFill/>
        </p:spPr>
        <p:txBody>
          <a:bodyPr wrap="none" rtlCol="0">
            <a:spAutoFit/>
          </a:bodyPr>
          <a:lstStyle/>
          <a:p>
            <a:r>
              <a:rPr lang="en-US" dirty="0" smtClean="0"/>
              <a:t>…</a:t>
            </a:r>
          </a:p>
          <a:p>
            <a:r>
              <a:rPr lang="en-US" dirty="0" smtClean="0"/>
              <a:t>…</a:t>
            </a:r>
          </a:p>
          <a:p>
            <a:r>
              <a:rPr lang="en-US" dirty="0" smtClean="0"/>
              <a:t>…</a:t>
            </a:r>
            <a:endParaRPr lang="en-US" dirty="0"/>
          </a:p>
        </p:txBody>
      </p:sp>
      <p:sp>
        <p:nvSpPr>
          <p:cNvPr id="5" name="Oval 4"/>
          <p:cNvSpPr/>
          <p:nvPr/>
        </p:nvSpPr>
        <p:spPr bwMode="auto">
          <a:xfrm>
            <a:off x="457200" y="4093790"/>
            <a:ext cx="6096000" cy="847677"/>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2" name="Straight Arrow Connector 11"/>
          <p:cNvCxnSpPr/>
          <p:nvPr/>
        </p:nvCxnSpPr>
        <p:spPr bwMode="auto">
          <a:xfrm flipH="1" flipV="1">
            <a:off x="1143000" y="4383930"/>
            <a:ext cx="685800" cy="762000"/>
          </a:xfrm>
          <a:prstGeom prst="straightConnector1">
            <a:avLst/>
          </a:prstGeom>
          <a:noFill/>
          <a:ln w="38100" cap="flat" cmpd="sng" algn="ctr">
            <a:solidFill>
              <a:srgbClr val="F78303"/>
            </a:solidFill>
            <a:prstDash val="solid"/>
            <a:round/>
            <a:headEnd type="none" w="med" len="med"/>
            <a:tailEnd type="arrow"/>
          </a:ln>
          <a:effectLst/>
        </p:spPr>
      </p:cxnSp>
      <p:sp>
        <p:nvSpPr>
          <p:cNvPr id="13" name="TextBox 12"/>
          <p:cNvSpPr txBox="1"/>
          <p:nvPr/>
        </p:nvSpPr>
        <p:spPr>
          <a:xfrm>
            <a:off x="1828800" y="4930250"/>
            <a:ext cx="4953000" cy="1015663"/>
          </a:xfrm>
          <a:prstGeom prst="rect">
            <a:avLst/>
          </a:prstGeom>
          <a:noFill/>
        </p:spPr>
        <p:txBody>
          <a:bodyPr wrap="square" rtlCol="0">
            <a:spAutoFit/>
          </a:bodyPr>
          <a:lstStyle/>
          <a:p>
            <a:pPr algn="ctr"/>
            <a:r>
              <a:rPr lang="en-US" sz="2000" b="1" i="1" dirty="0" smtClean="0">
                <a:solidFill>
                  <a:srgbClr val="F78303"/>
                </a:solidFill>
              </a:rPr>
              <a:t>Click to see a list of valid ICD codes for underlying cause of death or to see where non valid codes are flagged.</a:t>
            </a:r>
            <a:endParaRPr lang="en-US" sz="2000" b="1" i="1" dirty="0">
              <a:solidFill>
                <a:srgbClr val="F78303"/>
              </a:solidFill>
            </a:endParaRPr>
          </a:p>
        </p:txBody>
      </p:sp>
    </p:spTree>
    <p:extLst>
      <p:ext uri="{BB962C8B-B14F-4D97-AF65-F5344CB8AC3E}">
        <p14:creationId xmlns:p14="http://schemas.microsoft.com/office/powerpoint/2010/main" val="202834200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descr="ANACoD Screen Shot - Step 1, 2.5 Cause, age, sex specific check"/>
          <p:cNvGraphicFramePr>
            <a:graphicFrameLocks noGrp="1"/>
          </p:cNvGraphicFramePr>
          <p:nvPr>
            <p:extLst>
              <p:ext uri="{D42A27DB-BD31-4B8C-83A1-F6EECF244321}">
                <p14:modId xmlns:p14="http://schemas.microsoft.com/office/powerpoint/2010/main" val="16553242"/>
              </p:ext>
            </p:extLst>
          </p:nvPr>
        </p:nvGraphicFramePr>
        <p:xfrm>
          <a:off x="152400" y="1885047"/>
          <a:ext cx="5477773" cy="2267892"/>
        </p:xfrm>
        <a:graphic>
          <a:graphicData uri="http://schemas.openxmlformats.org/drawingml/2006/table">
            <a:tbl>
              <a:tblPr/>
              <a:tblGrid>
                <a:gridCol w="990600"/>
                <a:gridCol w="3548141"/>
                <a:gridCol w="939032"/>
              </a:tblGrid>
              <a:tr h="231668">
                <a:tc gridSpan="3">
                  <a:txBody>
                    <a:bodyPr/>
                    <a:lstStyle/>
                    <a:p>
                      <a:pPr algn="ctr" fontAlgn="b"/>
                      <a:r>
                        <a:rPr lang="en-US" sz="1200" b="1" i="0" u="none" strike="noStrike" dirty="0">
                          <a:solidFill>
                            <a:srgbClr val="FFFFFF"/>
                          </a:solidFill>
                          <a:effectLst/>
                          <a:latin typeface="Arial"/>
                        </a:rPr>
                        <a:t>Sex specific codes. Pink: female only, blue:  male only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hMerge="1">
                  <a:txBody>
                    <a:bodyPr/>
                    <a:lstStyle/>
                    <a:p>
                      <a:endParaRPr lang="en-US"/>
                    </a:p>
                  </a:txBody>
                  <a:tcPr/>
                </a:tc>
                <a:tc hMerge="1">
                  <a:txBody>
                    <a:bodyPr/>
                    <a:lstStyle/>
                    <a:p>
                      <a:endParaRPr lang="en-US"/>
                    </a:p>
                  </a:txBody>
                  <a:tcPr/>
                </a:tc>
              </a:tr>
              <a:tr h="231668">
                <a:tc>
                  <a:txBody>
                    <a:bodyPr/>
                    <a:lstStyle/>
                    <a:p>
                      <a:pPr algn="ctr" fontAlgn="b"/>
                      <a:r>
                        <a:rPr lang="en-US" sz="1200" b="1" i="0" u="none" strike="noStrike">
                          <a:effectLst/>
                          <a:latin typeface="Arial"/>
                        </a:rPr>
                        <a:t>ICD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1" i="0" u="none" strike="noStrike">
                          <a:effectLst/>
                          <a:latin typeface="Arial"/>
                        </a:rPr>
                        <a:t>Disease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1" i="0" u="none" strike="noStrike">
                          <a:effectLst/>
                          <a:latin typeface="Arial"/>
                        </a:rPr>
                        <a:t>No of deaths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44137">
                <a:tc>
                  <a:txBody>
                    <a:bodyPr/>
                    <a:lstStyle/>
                    <a:p>
                      <a:pPr algn="l" fontAlgn="b"/>
                      <a:r>
                        <a:rPr lang="en-US" sz="12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l" fontAlgn="b"/>
                      <a:r>
                        <a:rPr lang="en-US"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ctr" fontAlgn="b"/>
                      <a:r>
                        <a:rPr lang="en-US" sz="12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231668">
                <a:tc>
                  <a:txBody>
                    <a:bodyPr/>
                    <a:lstStyle/>
                    <a:p>
                      <a:pPr algn="l" fontAlgn="b"/>
                      <a:r>
                        <a:rPr lang="en-US" sz="1200" b="0" i="0" u="none" strike="noStrike">
                          <a:effectLst/>
                          <a:latin typeface="Arial"/>
                        </a:rPr>
                        <a:t>O00-O99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1200" b="0" i="0" u="none" strike="noStrike">
                          <a:effectLst/>
                          <a:latin typeface="Arial"/>
                        </a:rPr>
                        <a:t>Pregnancy, child birth and the puerperium - 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ctr" fontAlgn="b"/>
                      <a:r>
                        <a:rPr lang="en-US" sz="12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31668">
                <a:tc>
                  <a:txBody>
                    <a:bodyPr/>
                    <a:lstStyle/>
                    <a:p>
                      <a:pPr algn="l" fontAlgn="b"/>
                      <a:r>
                        <a:rPr lang="en-US" sz="1200" b="0" i="0" u="none" strike="noStrike">
                          <a:effectLst/>
                          <a:latin typeface="Arial"/>
                        </a:rPr>
                        <a:t>C53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1200" b="0" i="0" u="none" strike="noStrike">
                          <a:effectLst/>
                          <a:latin typeface="Arial"/>
                        </a:rPr>
                        <a:t>Cervix uteri cancer  -   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ctr" fontAlgn="b"/>
                      <a:r>
                        <a:rPr lang="en-US" sz="12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31668">
                <a:tc>
                  <a:txBody>
                    <a:bodyPr/>
                    <a:lstStyle/>
                    <a:p>
                      <a:pPr algn="l" fontAlgn="b"/>
                      <a:r>
                        <a:rPr lang="en-US" sz="1200" b="0" i="0" u="none" strike="noStrike">
                          <a:effectLst/>
                          <a:latin typeface="Arial"/>
                        </a:rPr>
                        <a:t>C54-C55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1200" b="0" i="0" u="none" strike="noStrike">
                          <a:effectLst/>
                          <a:latin typeface="Arial"/>
                        </a:rPr>
                        <a:t>Corpus uteri cancer  -   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ctr" fontAlgn="b"/>
                      <a:r>
                        <a:rPr lang="en-US" sz="12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31668">
                <a:tc>
                  <a:txBody>
                    <a:bodyPr/>
                    <a:lstStyle/>
                    <a:p>
                      <a:pPr algn="l" fontAlgn="b"/>
                      <a:r>
                        <a:rPr lang="en-US" sz="1200" b="0" i="0" u="none" strike="noStrike">
                          <a:effectLst/>
                          <a:latin typeface="Arial"/>
                        </a:rPr>
                        <a:t>C56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1200" b="0" i="0" u="none" strike="noStrike">
                          <a:effectLst/>
                          <a:latin typeface="Arial"/>
                        </a:rPr>
                        <a:t>Ovary cancer  -   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ctr" fontAlgn="b"/>
                      <a:r>
                        <a:rPr lang="en-US" sz="12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31668">
                <a:tc>
                  <a:txBody>
                    <a:bodyPr/>
                    <a:lstStyle/>
                    <a:p>
                      <a:pPr algn="l" fontAlgn="b"/>
                      <a:r>
                        <a:rPr lang="en-US" sz="1200" b="0" i="0" u="none" strike="noStrike">
                          <a:effectLst/>
                          <a:latin typeface="Arial"/>
                        </a:rPr>
                        <a:t>C61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n-US" sz="1200" b="0" i="0" u="none" strike="noStrike">
                          <a:effectLst/>
                          <a:latin typeface="Arial"/>
                        </a:rPr>
                        <a:t>Prostate cancer  -   female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ctr" fontAlgn="b"/>
                      <a:r>
                        <a:rPr lang="en-US" sz="12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31668">
                <a:tc>
                  <a:txBody>
                    <a:bodyPr/>
                    <a:lstStyle/>
                    <a:p>
                      <a:pPr algn="l" fontAlgn="b"/>
                      <a:r>
                        <a:rPr lang="en-US" sz="1200" b="0" i="0" u="none" strike="noStrike">
                          <a:effectLst/>
                          <a:latin typeface="Arial"/>
                        </a:rPr>
                        <a:t>N40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n-US" sz="1200" b="0" i="0" u="none" strike="noStrike">
                          <a:effectLst/>
                          <a:latin typeface="Arial"/>
                        </a:rPr>
                        <a:t>Benign prostatic hypertrophy  -   female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ctr" fontAlgn="b"/>
                      <a:r>
                        <a:rPr lang="en-US" sz="12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31668">
                <a:tc gridSpan="2">
                  <a:txBody>
                    <a:bodyPr/>
                    <a:lstStyle/>
                    <a:p>
                      <a:pPr algn="l" fontAlgn="b"/>
                      <a:r>
                        <a:rPr lang="en-US" sz="1200" b="1" i="0" u="none" strike="noStrike">
                          <a:effectLst/>
                          <a:latin typeface="Arial"/>
                        </a:rPr>
                        <a:t>Pls check if sum is not equal to zero  ---&gt;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ctr" fontAlgn="b"/>
                      <a:r>
                        <a:rPr lang="en-US" sz="12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2290" name="Rectangle 2"/>
          <p:cNvSpPr>
            <a:spLocks noGrp="1" noChangeArrowheads="1"/>
          </p:cNvSpPr>
          <p:nvPr>
            <p:ph type="title"/>
          </p:nvPr>
        </p:nvSpPr>
        <p:spPr/>
        <p:txBody>
          <a:bodyPr/>
          <a:lstStyle/>
          <a:p>
            <a:r>
              <a:rPr lang="en-GB" dirty="0" err="1" smtClean="0"/>
              <a:t>ANACoD</a:t>
            </a:r>
            <a:r>
              <a:rPr lang="en-GB" dirty="0" smtClean="0"/>
              <a:t>  - PART I: INPUT DATA</a:t>
            </a:r>
            <a:br>
              <a:rPr lang="en-GB" dirty="0" smtClean="0"/>
            </a:br>
            <a:r>
              <a:rPr lang="en-US" sz="2800" i="1" dirty="0"/>
              <a:t>Step 1 - </a:t>
            </a:r>
            <a:r>
              <a:rPr lang="en-GB" sz="2800" i="1" dirty="0"/>
              <a:t>Basic check of input data</a:t>
            </a:r>
            <a:endParaRPr lang="en-GB" i="1" dirty="0" smtClean="0"/>
          </a:p>
        </p:txBody>
      </p:sp>
      <p:sp>
        <p:nvSpPr>
          <p:cNvPr id="10" name="TextBox 9"/>
          <p:cNvSpPr txBox="1"/>
          <p:nvPr/>
        </p:nvSpPr>
        <p:spPr>
          <a:xfrm>
            <a:off x="5929123" y="2640110"/>
            <a:ext cx="2978394" cy="3170099"/>
          </a:xfrm>
          <a:prstGeom prst="rect">
            <a:avLst/>
          </a:prstGeom>
          <a:noFill/>
        </p:spPr>
        <p:txBody>
          <a:bodyPr wrap="square" rtlCol="0">
            <a:spAutoFit/>
          </a:bodyPr>
          <a:lstStyle/>
          <a:p>
            <a:pPr algn="ctr"/>
            <a:r>
              <a:rPr lang="en-GB" sz="2000" b="1" i="1" dirty="0" smtClean="0">
                <a:solidFill>
                  <a:srgbClr val="C00000"/>
                </a:solidFill>
              </a:rPr>
              <a:t>An </a:t>
            </a:r>
            <a:r>
              <a:rPr lang="en-GB" sz="2000" b="1" i="1" dirty="0">
                <a:solidFill>
                  <a:srgbClr val="C00000"/>
                </a:solidFill>
              </a:rPr>
              <a:t>attempt should be made to query and correct </a:t>
            </a:r>
            <a:r>
              <a:rPr lang="en-GB" sz="2000" b="1" i="1" dirty="0" smtClean="0">
                <a:solidFill>
                  <a:srgbClr val="C00000"/>
                </a:solidFill>
              </a:rPr>
              <a:t>the death certificate for any deaths listed in these columns that indicate </a:t>
            </a:r>
            <a:r>
              <a:rPr lang="en-GB" sz="2000" b="1" i="1" u="sng" dirty="0" smtClean="0">
                <a:solidFill>
                  <a:srgbClr val="C00000"/>
                </a:solidFill>
              </a:rPr>
              <a:t>unlikely disease/sex combinations </a:t>
            </a:r>
            <a:r>
              <a:rPr lang="en-GB" sz="2000" b="1" i="1" dirty="0" smtClean="0">
                <a:solidFill>
                  <a:srgbClr val="C00000"/>
                </a:solidFill>
              </a:rPr>
              <a:t>or </a:t>
            </a:r>
            <a:r>
              <a:rPr lang="en-GB" sz="2000" b="1" i="1" u="sng" dirty="0" smtClean="0">
                <a:solidFill>
                  <a:srgbClr val="C00000"/>
                </a:solidFill>
              </a:rPr>
              <a:t>unlikely causes of death</a:t>
            </a:r>
            <a:r>
              <a:rPr lang="en-GB" sz="2000" b="1" i="1" dirty="0" smtClean="0">
                <a:solidFill>
                  <a:srgbClr val="C00000"/>
                </a:solidFill>
              </a:rPr>
              <a:t>.</a:t>
            </a:r>
            <a:endParaRPr lang="en-US" sz="2000" b="1" i="1" dirty="0">
              <a:solidFill>
                <a:srgbClr val="C00000"/>
              </a:solidFill>
            </a:endParaRPr>
          </a:p>
        </p:txBody>
      </p:sp>
      <p:sp>
        <p:nvSpPr>
          <p:cNvPr id="15" name="Rectangle 14"/>
          <p:cNvSpPr/>
          <p:nvPr/>
        </p:nvSpPr>
        <p:spPr bwMode="auto">
          <a:xfrm>
            <a:off x="4608786" y="2133600"/>
            <a:ext cx="1013604" cy="2000548"/>
          </a:xfrm>
          <a:prstGeom prst="rect">
            <a:avLst/>
          </a:prstGeom>
          <a:noFill/>
          <a:ln w="5715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07971" name="Picture 3" descr="ANACoD Screen Shot - Step 1, 2.5 Cause, age, sex specific check"/>
          <p:cNvPicPr>
            <a:picLocks noChangeAspect="1" noChangeArrowheads="1"/>
          </p:cNvPicPr>
          <p:nvPr/>
        </p:nvPicPr>
        <p:blipFill rotWithShape="1">
          <a:blip r:embed="rId3">
            <a:extLst>
              <a:ext uri="{28A0092B-C50C-407E-A947-70E740481C1C}">
                <a14:useLocalDpi xmlns:a14="http://schemas.microsoft.com/office/drawing/2010/main" val="0"/>
              </a:ext>
            </a:extLst>
          </a:blip>
          <a:srcRect r="23995"/>
          <a:stretch/>
        </p:blipFill>
        <p:spPr bwMode="auto">
          <a:xfrm>
            <a:off x="152400" y="1447800"/>
            <a:ext cx="8723586"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7972" name="Picture 4" descr="ANACoD Screen Shot - Step 1, 2.5 Cause, age, sex specific check"/>
          <p:cNvPicPr>
            <a:picLocks noChangeAspect="1" noChangeArrowheads="1"/>
          </p:cNvPicPr>
          <p:nvPr/>
        </p:nvPicPr>
        <p:blipFill rotWithShape="1">
          <a:blip r:embed="rId4">
            <a:extLst>
              <a:ext uri="{28A0092B-C50C-407E-A947-70E740481C1C}">
                <a14:useLocalDpi xmlns:a14="http://schemas.microsoft.com/office/drawing/2010/main" val="0"/>
              </a:ext>
            </a:extLst>
          </a:blip>
          <a:srcRect l="2446" t="4378" r="12830"/>
          <a:stretch/>
        </p:blipFill>
        <p:spPr bwMode="auto">
          <a:xfrm>
            <a:off x="-15766" y="4225160"/>
            <a:ext cx="5334000" cy="2676838"/>
          </a:xfrm>
          <a:prstGeom prst="rect">
            <a:avLst/>
          </a:prstGeom>
          <a:solidFill>
            <a:schemeClr val="bg1"/>
          </a:solidFill>
          <a:ln w="9525">
            <a:noFill/>
            <a:miter lim="800000"/>
            <a:headEnd/>
            <a:tailEnd/>
          </a:ln>
          <a:effectLst/>
        </p:spPr>
      </p:pic>
      <p:sp>
        <p:nvSpPr>
          <p:cNvPr id="12" name="Rectangle 11"/>
          <p:cNvSpPr/>
          <p:nvPr/>
        </p:nvSpPr>
        <p:spPr bwMode="auto">
          <a:xfrm>
            <a:off x="4254384" y="4419600"/>
            <a:ext cx="1013604" cy="2369880"/>
          </a:xfrm>
          <a:prstGeom prst="rect">
            <a:avLst/>
          </a:prstGeom>
          <a:noFill/>
          <a:ln w="5715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51899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of Vital Statistics</a:t>
            </a:r>
            <a:endParaRPr lang="en-US" dirty="0"/>
          </a:p>
        </p:txBody>
      </p:sp>
      <p:sp>
        <p:nvSpPr>
          <p:cNvPr id="3" name="Content Placeholder 2"/>
          <p:cNvSpPr>
            <a:spLocks noGrp="1"/>
          </p:cNvSpPr>
          <p:nvPr>
            <p:ph idx="1"/>
          </p:nvPr>
        </p:nvSpPr>
        <p:spPr>
          <a:xfrm>
            <a:off x="180974" y="1320800"/>
            <a:ext cx="8782051" cy="5029200"/>
          </a:xfrm>
        </p:spPr>
        <p:txBody>
          <a:bodyPr>
            <a:normAutofit/>
          </a:bodyPr>
          <a:lstStyle/>
          <a:p>
            <a:pPr marL="0" indent="0">
              <a:lnSpc>
                <a:spcPts val="3600"/>
              </a:lnSpc>
              <a:spcBef>
                <a:spcPts val="1200"/>
              </a:spcBef>
              <a:buNone/>
            </a:pPr>
            <a:r>
              <a:rPr lang="en-US" sz="2200" b="1" dirty="0" smtClean="0">
                <a:solidFill>
                  <a:srgbClr val="0070C0"/>
                </a:solidFill>
              </a:rPr>
              <a:t>Coverage Error</a:t>
            </a:r>
          </a:p>
          <a:p>
            <a:pPr marL="514350" indent="-514350">
              <a:lnSpc>
                <a:spcPts val="3600"/>
              </a:lnSpc>
              <a:spcBef>
                <a:spcPts val="1200"/>
              </a:spcBef>
              <a:buFont typeface="+mj-lt"/>
              <a:buAutoNum type="arabicPeriod"/>
            </a:pPr>
            <a:r>
              <a:rPr lang="en-US" sz="2200" b="1" dirty="0" smtClean="0"/>
              <a:t>Completeness / coverage</a:t>
            </a:r>
          </a:p>
          <a:p>
            <a:pPr marL="0" indent="0">
              <a:lnSpc>
                <a:spcPts val="3600"/>
              </a:lnSpc>
              <a:spcBef>
                <a:spcPts val="1200"/>
              </a:spcBef>
              <a:buNone/>
            </a:pPr>
            <a:r>
              <a:rPr lang="en-US" sz="2200" b="1" dirty="0">
                <a:solidFill>
                  <a:srgbClr val="0070C0"/>
                </a:solidFill>
              </a:rPr>
              <a:t>Content Error</a:t>
            </a:r>
          </a:p>
          <a:p>
            <a:pPr marL="514350" indent="-514350">
              <a:lnSpc>
                <a:spcPts val="3600"/>
              </a:lnSpc>
              <a:spcBef>
                <a:spcPts val="1200"/>
              </a:spcBef>
              <a:buFont typeface="+mj-lt"/>
              <a:buAutoNum type="arabicPeriod" startAt="2"/>
            </a:pPr>
            <a:r>
              <a:rPr lang="en-US" sz="2200" b="1" dirty="0"/>
              <a:t>Missing </a:t>
            </a:r>
            <a:r>
              <a:rPr lang="en-US" sz="2200" b="1" dirty="0" smtClean="0"/>
              <a:t>&amp; erroneous data</a:t>
            </a:r>
            <a:endParaRPr lang="en-US" sz="2200" b="1" dirty="0"/>
          </a:p>
          <a:p>
            <a:pPr marL="514350" indent="-514350">
              <a:lnSpc>
                <a:spcPts val="3600"/>
              </a:lnSpc>
              <a:spcBef>
                <a:spcPts val="1200"/>
              </a:spcBef>
              <a:buFont typeface="+mj-lt"/>
              <a:buAutoNum type="arabicPeriod" startAt="2"/>
            </a:pPr>
            <a:r>
              <a:rPr lang="en-US" sz="2200" b="1" dirty="0"/>
              <a:t>Use of ill-defined categories</a:t>
            </a:r>
          </a:p>
          <a:p>
            <a:pPr marL="514350" indent="-514350">
              <a:lnSpc>
                <a:spcPts val="3600"/>
              </a:lnSpc>
              <a:spcBef>
                <a:spcPts val="1200"/>
              </a:spcBef>
              <a:buFont typeface="+mj-lt"/>
              <a:buAutoNum type="arabicPeriod" startAt="2"/>
            </a:pPr>
            <a:r>
              <a:rPr lang="en-US" sz="2200" b="1" dirty="0"/>
              <a:t>Improbable classifications</a:t>
            </a:r>
          </a:p>
          <a:p>
            <a:pPr>
              <a:spcBef>
                <a:spcPts val="1600"/>
              </a:spcBef>
            </a:pPr>
            <a:r>
              <a:rPr lang="en-US" sz="2200" b="1" dirty="0" smtClean="0"/>
              <a:t>Evaluated by : analysis of trends &amp; frequency distributions</a:t>
            </a:r>
          </a:p>
          <a:p>
            <a:pPr>
              <a:spcBef>
                <a:spcPts val="1600"/>
              </a:spcBef>
            </a:pPr>
            <a:r>
              <a:rPr lang="en-US" sz="2200" b="1" dirty="0" smtClean="0"/>
              <a:t>Anomalies</a:t>
            </a:r>
            <a:r>
              <a:rPr lang="en-US" sz="2200" b="1" baseline="0" dirty="0" smtClean="0"/>
              <a:t> caused by reporting practices, i.e. digit preference</a:t>
            </a:r>
            <a:endParaRPr lang="en-US" sz="2200" b="1" dirty="0" smtClean="0"/>
          </a:p>
          <a:p>
            <a:pPr>
              <a:spcBef>
                <a:spcPts val="1200"/>
              </a:spcBef>
            </a:pPr>
            <a:endParaRPr lang="en-US" sz="2200" b="1" dirty="0"/>
          </a:p>
          <a:p>
            <a:pPr lvl="1"/>
            <a:endParaRPr lang="en-US" sz="500" b="1" dirty="0"/>
          </a:p>
        </p:txBody>
      </p:sp>
      <p:pic>
        <p:nvPicPr>
          <p:cNvPr id="4" name="Picture 2" descr="Line graph showing trends in infant mortality from 1948 to 2003.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355836"/>
            <a:ext cx="5029200" cy="215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99000" y="6350000"/>
            <a:ext cx="4038600" cy="307777"/>
          </a:xfrm>
          <a:prstGeom prst="rect">
            <a:avLst/>
          </a:prstGeom>
          <a:noFill/>
        </p:spPr>
        <p:txBody>
          <a:bodyPr wrap="square" rtlCol="0">
            <a:spAutoFit/>
          </a:bodyPr>
          <a:lstStyle/>
          <a:p>
            <a:r>
              <a:rPr lang="en-US" sz="1400" dirty="0"/>
              <a:t>SOURCES: NCHS, Unit 15, 18; PRVSS2, Ch. V</a:t>
            </a:r>
            <a:r>
              <a:rPr lang="en-US" sz="1400" dirty="0" smtClean="0"/>
              <a:t>.</a:t>
            </a:r>
            <a:endParaRPr lang="en-US" sz="14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err="1" smtClean="0"/>
              <a:t>ANACoD</a:t>
            </a:r>
            <a:r>
              <a:rPr lang="en-GB" dirty="0" smtClean="0"/>
              <a:t>  - PART I: INPUT DATA</a:t>
            </a:r>
            <a:br>
              <a:rPr lang="en-GB" dirty="0" smtClean="0"/>
            </a:br>
            <a:r>
              <a:rPr lang="en-US" sz="2800" i="1" dirty="0"/>
              <a:t>Step 1 - </a:t>
            </a:r>
            <a:r>
              <a:rPr lang="en-GB" sz="2800" i="1" dirty="0"/>
              <a:t>Basic check of input data</a:t>
            </a:r>
            <a:endParaRPr lang="en-GB" i="1" dirty="0" smtClean="0"/>
          </a:p>
        </p:txBody>
      </p:sp>
      <p:sp>
        <p:nvSpPr>
          <p:cNvPr id="10" name="TextBox 9"/>
          <p:cNvSpPr txBox="1"/>
          <p:nvPr/>
        </p:nvSpPr>
        <p:spPr>
          <a:xfrm>
            <a:off x="6324599" y="2640110"/>
            <a:ext cx="2582917" cy="3170099"/>
          </a:xfrm>
          <a:prstGeom prst="rect">
            <a:avLst/>
          </a:prstGeom>
          <a:noFill/>
        </p:spPr>
        <p:txBody>
          <a:bodyPr wrap="square" rtlCol="0">
            <a:spAutoFit/>
          </a:bodyPr>
          <a:lstStyle/>
          <a:p>
            <a:pPr algn="ctr"/>
            <a:r>
              <a:rPr lang="en-GB" sz="2000" b="1" i="1" dirty="0" smtClean="0">
                <a:solidFill>
                  <a:srgbClr val="C00000"/>
                </a:solidFill>
              </a:rPr>
              <a:t>An </a:t>
            </a:r>
            <a:r>
              <a:rPr lang="en-GB" sz="2000" b="1" i="1" dirty="0">
                <a:solidFill>
                  <a:srgbClr val="C00000"/>
                </a:solidFill>
              </a:rPr>
              <a:t>attempt should be made to query and correct </a:t>
            </a:r>
            <a:r>
              <a:rPr lang="en-GB" sz="2000" b="1" i="1" dirty="0" smtClean="0">
                <a:solidFill>
                  <a:srgbClr val="C00000"/>
                </a:solidFill>
              </a:rPr>
              <a:t>the death certificate for any deaths listed in this column that indicates an </a:t>
            </a:r>
            <a:r>
              <a:rPr lang="en-GB" sz="2000" b="1" i="1" u="sng" dirty="0" smtClean="0">
                <a:solidFill>
                  <a:srgbClr val="C00000"/>
                </a:solidFill>
              </a:rPr>
              <a:t>unlikely</a:t>
            </a:r>
            <a:r>
              <a:rPr lang="en-GB" sz="2000" b="1" i="1" dirty="0" smtClean="0">
                <a:solidFill>
                  <a:srgbClr val="C00000"/>
                </a:solidFill>
              </a:rPr>
              <a:t> </a:t>
            </a:r>
            <a:r>
              <a:rPr lang="en-GB" sz="2000" b="1" i="1" u="sng" dirty="0" smtClean="0">
                <a:solidFill>
                  <a:srgbClr val="C00000"/>
                </a:solidFill>
              </a:rPr>
              <a:t>disease/age combination</a:t>
            </a:r>
            <a:r>
              <a:rPr lang="en-GB" sz="2000" b="1" i="1" dirty="0" smtClean="0">
                <a:solidFill>
                  <a:srgbClr val="C00000"/>
                </a:solidFill>
              </a:rPr>
              <a:t>.</a:t>
            </a:r>
            <a:endParaRPr lang="en-US" sz="2000" b="1" i="1" dirty="0">
              <a:solidFill>
                <a:srgbClr val="C00000"/>
              </a:solidFill>
            </a:endParaRPr>
          </a:p>
        </p:txBody>
      </p:sp>
      <p:pic>
        <p:nvPicPr>
          <p:cNvPr id="1107971" name="Picture 3" descr="ANACoD Screen Shot - Step 1, 2.5 Cause, age, sex specific check, No of deaths by cause&#10;"/>
          <p:cNvPicPr>
            <a:picLocks noChangeAspect="1" noChangeArrowheads="1"/>
          </p:cNvPicPr>
          <p:nvPr/>
        </p:nvPicPr>
        <p:blipFill rotWithShape="1">
          <a:blip r:embed="rId3">
            <a:extLst>
              <a:ext uri="{28A0092B-C50C-407E-A947-70E740481C1C}">
                <a14:useLocalDpi xmlns:a14="http://schemas.microsoft.com/office/drawing/2010/main" val="0"/>
              </a:ext>
            </a:extLst>
          </a:blip>
          <a:srcRect r="23995"/>
          <a:stretch/>
        </p:blipFill>
        <p:spPr bwMode="auto">
          <a:xfrm>
            <a:off x="126124" y="1271915"/>
            <a:ext cx="8723586"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8994" name="Picture 2" descr="ANACoD Screen Shot - Step 1, 2.5 Cause, age, sex specific check, No of deaths by caus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8" y="1745005"/>
            <a:ext cx="6119648" cy="5112995"/>
          </a:xfrm>
          <a:prstGeom prst="rect">
            <a:avLst/>
          </a:prstGeom>
          <a:solidFill>
            <a:schemeClr val="bg1"/>
          </a:solidFill>
          <a:ln>
            <a:noFill/>
          </a:ln>
          <a:effectLst/>
        </p:spPr>
      </p:pic>
      <p:sp>
        <p:nvSpPr>
          <p:cNvPr id="11" name="Rectangle 10"/>
          <p:cNvSpPr/>
          <p:nvPr/>
        </p:nvSpPr>
        <p:spPr bwMode="auto">
          <a:xfrm>
            <a:off x="5237101" y="1745005"/>
            <a:ext cx="858899" cy="5109091"/>
          </a:xfrm>
          <a:prstGeom prst="rect">
            <a:avLst/>
          </a:prstGeom>
          <a:noFill/>
          <a:ln w="5715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9927380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611188" y="1371600"/>
            <a:ext cx="7926387" cy="4516438"/>
          </a:xfrm>
        </p:spPr>
        <p:txBody>
          <a:bodyPr/>
          <a:lstStyle/>
          <a:p>
            <a:pPr marL="285750" lvl="1">
              <a:buFontTx/>
              <a:buNone/>
            </a:pPr>
            <a:r>
              <a:rPr lang="en-GB" b="1" dirty="0" smtClean="0"/>
              <a:t>Steps 2-5</a:t>
            </a:r>
          </a:p>
          <a:p>
            <a:pPr marL="0" lvl="1" indent="1588">
              <a:buFontTx/>
              <a:buNone/>
            </a:pPr>
            <a:r>
              <a:rPr lang="en-GB" dirty="0" smtClean="0"/>
              <a:t>Focus on simple steps to assess the plausibility of the mortality levels. </a:t>
            </a:r>
          </a:p>
          <a:p>
            <a:pPr marL="0" lvl="1" indent="1588">
              <a:buFontTx/>
              <a:buNone/>
            </a:pPr>
            <a:endParaRPr lang="en-GB" dirty="0" smtClean="0"/>
          </a:p>
          <a:p>
            <a:pPr marL="0" lvl="1" indent="1588">
              <a:buFontTx/>
              <a:buNone/>
            </a:pPr>
            <a:r>
              <a:rPr lang="en-GB" dirty="0" smtClean="0"/>
              <a:t>The tool compiles and formats the raw data to enable the calculation of:</a:t>
            </a:r>
          </a:p>
          <a:p>
            <a:pPr lvl="1"/>
            <a:r>
              <a:rPr lang="en-GB" dirty="0" smtClean="0"/>
              <a:t> crude death rates</a:t>
            </a:r>
          </a:p>
          <a:p>
            <a:pPr lvl="1"/>
            <a:r>
              <a:rPr lang="en-GB" dirty="0" smtClean="0"/>
              <a:t> age-specific mortality rates</a:t>
            </a:r>
          </a:p>
          <a:p>
            <a:pPr lvl="1"/>
            <a:r>
              <a:rPr lang="en-GB" dirty="0" smtClean="0"/>
              <a:t> life expectancy at birth</a:t>
            </a:r>
          </a:p>
          <a:p>
            <a:pPr lvl="1"/>
            <a:r>
              <a:rPr lang="en-GB" dirty="0" smtClean="0"/>
              <a:t> child mortality </a:t>
            </a:r>
          </a:p>
          <a:p>
            <a:endParaRPr lang="en-GB" sz="2400" dirty="0" smtClean="0">
              <a:solidFill>
                <a:schemeClr val="bg2"/>
              </a:solidFill>
            </a:endParaRPr>
          </a:p>
        </p:txBody>
      </p:sp>
      <p:sp>
        <p:nvSpPr>
          <p:cNvPr id="13315" name="Rectangle 3"/>
          <p:cNvSpPr>
            <a:spLocks noGrp="1" noChangeArrowheads="1"/>
          </p:cNvSpPr>
          <p:nvPr>
            <p:ph type="title"/>
          </p:nvPr>
        </p:nvSpPr>
        <p:spPr/>
        <p:txBody>
          <a:bodyPr/>
          <a:lstStyle/>
          <a:p>
            <a:pPr>
              <a:lnSpc>
                <a:spcPts val="3300"/>
              </a:lnSpc>
            </a:pPr>
            <a:r>
              <a:rPr lang="en-GB" sz="2800" dirty="0" err="1" smtClean="0"/>
              <a:t>ANACoD</a:t>
            </a:r>
            <a:r>
              <a:rPr lang="en-GB" sz="2800" dirty="0" smtClean="0"/>
              <a:t>  - PART II:</a:t>
            </a:r>
            <a:br>
              <a:rPr lang="en-GB" sz="2800" dirty="0" smtClean="0"/>
            </a:br>
            <a:r>
              <a:rPr lang="en-GB" sz="2800" dirty="0" smtClean="0"/>
              <a:t>MORTALITY LEVELS ANALYSIS</a:t>
            </a:r>
          </a:p>
        </p:txBody>
      </p:sp>
    </p:spTree>
    <p:extLst>
      <p:ext uri="{BB962C8B-B14F-4D97-AF65-F5344CB8AC3E}">
        <p14:creationId xmlns:p14="http://schemas.microsoft.com/office/powerpoint/2010/main" val="339826259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2: Crude </a:t>
            </a:r>
            <a:r>
              <a:rPr lang="en-US" sz="2800" i="1" dirty="0" smtClean="0"/>
              <a:t>death </a:t>
            </a:r>
            <a:r>
              <a:rPr lang="en-US" sz="2800" i="1" dirty="0"/>
              <a:t>rates (CDR</a:t>
            </a:r>
            <a:r>
              <a:rPr lang="en-US" sz="2800" i="1" dirty="0" smtClean="0"/>
              <a:t>)</a:t>
            </a:r>
            <a:endParaRPr lang="en-GB" sz="2800" i="1" dirty="0" smtClean="0"/>
          </a:p>
        </p:txBody>
      </p:sp>
      <p:sp>
        <p:nvSpPr>
          <p:cNvPr id="2" name="Content Placeholder 1"/>
          <p:cNvSpPr>
            <a:spLocks noGrp="1"/>
          </p:cNvSpPr>
          <p:nvPr>
            <p:ph idx="4294967295"/>
          </p:nvPr>
        </p:nvSpPr>
        <p:spPr>
          <a:xfrm>
            <a:off x="355600" y="1295400"/>
            <a:ext cx="8407400" cy="4724400"/>
          </a:xfrm>
        </p:spPr>
        <p:txBody>
          <a:bodyPr/>
          <a:lstStyle/>
          <a:p>
            <a:pPr marL="0" indent="0">
              <a:buNone/>
            </a:pPr>
            <a:r>
              <a:rPr lang="en-US" i="1" dirty="0" smtClean="0"/>
              <a:t>Enables users to:</a:t>
            </a:r>
          </a:p>
          <a:p>
            <a:pPr marL="0" indent="0">
              <a:buNone/>
            </a:pPr>
            <a:endParaRPr lang="en-US" sz="900" i="1" dirty="0" smtClean="0"/>
          </a:p>
          <a:p>
            <a:pPr lvl="0">
              <a:spcBef>
                <a:spcPts val="1200"/>
              </a:spcBef>
            </a:pPr>
            <a:r>
              <a:rPr lang="en-GB" sz="2400" dirty="0"/>
              <a:t>C</a:t>
            </a:r>
            <a:r>
              <a:rPr lang="en-GB" sz="2400" dirty="0" smtClean="0"/>
              <a:t>alculate </a:t>
            </a:r>
            <a:r>
              <a:rPr lang="en-GB" sz="2400" dirty="0"/>
              <a:t>the </a:t>
            </a:r>
            <a:r>
              <a:rPr lang="en-GB" sz="2400" dirty="0" smtClean="0"/>
              <a:t>CDR</a:t>
            </a:r>
            <a:r>
              <a:rPr lang="en-US" sz="2400" dirty="0"/>
              <a:t> </a:t>
            </a:r>
            <a:r>
              <a:rPr lang="en-US" sz="2400" dirty="0" smtClean="0"/>
              <a:t>and use the  country’s </a:t>
            </a:r>
            <a:r>
              <a:rPr lang="en-GB" sz="2400" dirty="0" smtClean="0"/>
              <a:t>population </a:t>
            </a:r>
            <a:r>
              <a:rPr lang="en-GB" sz="2400" dirty="0"/>
              <a:t>pyramid </a:t>
            </a:r>
            <a:r>
              <a:rPr lang="en-GB" sz="2400" dirty="0" smtClean="0"/>
              <a:t>to helps </a:t>
            </a:r>
            <a:r>
              <a:rPr lang="en-GB" sz="2400" dirty="0"/>
              <a:t>in the interpretation of the </a:t>
            </a:r>
            <a:r>
              <a:rPr lang="en-GB" sz="2400" dirty="0" smtClean="0"/>
              <a:t>CDR</a:t>
            </a:r>
          </a:p>
          <a:p>
            <a:pPr marL="0" indent="0">
              <a:buNone/>
            </a:pPr>
            <a:r>
              <a:rPr lang="en-US" sz="2000" dirty="0">
                <a:solidFill>
                  <a:srgbClr val="0070C0"/>
                </a:solidFill>
              </a:rPr>
              <a:t> </a:t>
            </a:r>
            <a:r>
              <a:rPr lang="en-US" sz="2000" dirty="0" smtClean="0">
                <a:solidFill>
                  <a:srgbClr val="0070C0"/>
                </a:solidFill>
              </a:rPr>
              <a:t>     </a:t>
            </a:r>
            <a:r>
              <a:rPr lang="en-US" sz="1800" dirty="0" smtClean="0">
                <a:solidFill>
                  <a:srgbClr val="0070C0"/>
                </a:solidFill>
              </a:rPr>
              <a:t>Crude </a:t>
            </a:r>
            <a:r>
              <a:rPr lang="en-US" sz="1800" dirty="0">
                <a:solidFill>
                  <a:srgbClr val="0070C0"/>
                </a:solidFill>
              </a:rPr>
              <a:t>death rate = </a:t>
            </a:r>
            <a:r>
              <a:rPr lang="en-US" sz="1800" u="sng" dirty="0">
                <a:solidFill>
                  <a:srgbClr val="0070C0"/>
                </a:solidFill>
              </a:rPr>
              <a:t>Number of deaths in resident population in given year</a:t>
            </a:r>
            <a:r>
              <a:rPr lang="en-US" sz="1800" dirty="0">
                <a:solidFill>
                  <a:srgbClr val="0070C0"/>
                </a:solidFill>
              </a:rPr>
              <a:t>  X 1000</a:t>
            </a:r>
          </a:p>
          <a:p>
            <a:pPr marL="0" indent="0">
              <a:buNone/>
            </a:pPr>
            <a:r>
              <a:rPr lang="en-US" sz="1800" dirty="0">
                <a:solidFill>
                  <a:srgbClr val="0070C0"/>
                </a:solidFill>
              </a:rPr>
              <a:t>		    </a:t>
            </a:r>
            <a:r>
              <a:rPr lang="en-US" sz="1800" dirty="0" smtClean="0">
                <a:solidFill>
                  <a:srgbClr val="0070C0"/>
                </a:solidFill>
              </a:rPr>
              <a:t>       </a:t>
            </a:r>
            <a:r>
              <a:rPr lang="en-US" sz="1800" dirty="0">
                <a:solidFill>
                  <a:srgbClr val="0070C0"/>
                </a:solidFill>
              </a:rPr>
              <a:t>Size of the midyear resident population in that </a:t>
            </a:r>
            <a:r>
              <a:rPr lang="en-US" sz="1800" dirty="0" smtClean="0">
                <a:solidFill>
                  <a:srgbClr val="0070C0"/>
                </a:solidFill>
              </a:rPr>
              <a:t>year</a:t>
            </a:r>
            <a:endParaRPr lang="en-GB" sz="1800" dirty="0" smtClean="0"/>
          </a:p>
          <a:p>
            <a:pPr lvl="0">
              <a:spcBef>
                <a:spcPts val="1200"/>
              </a:spcBef>
            </a:pPr>
            <a:r>
              <a:rPr lang="en-GB" sz="2400" dirty="0" smtClean="0"/>
              <a:t>Use </a:t>
            </a:r>
            <a:r>
              <a:rPr lang="en-GB" sz="2400" dirty="0"/>
              <a:t>the CDR as an approximate indicator of completeness of death </a:t>
            </a:r>
            <a:r>
              <a:rPr lang="en-GB" sz="2400" dirty="0" smtClean="0"/>
              <a:t>registration</a:t>
            </a:r>
            <a:endParaRPr lang="en-US" sz="2400" dirty="0"/>
          </a:p>
          <a:p>
            <a:pPr lvl="0">
              <a:spcBef>
                <a:spcPts val="1200"/>
              </a:spcBef>
            </a:pPr>
            <a:r>
              <a:rPr lang="en-AU" sz="2400" dirty="0" smtClean="0"/>
              <a:t>Compare the CDR to the expected CRD based </a:t>
            </a:r>
            <a:r>
              <a:rPr lang="en-AU" sz="2400" dirty="0"/>
              <a:t>on </a:t>
            </a:r>
            <a:r>
              <a:rPr lang="en-AU" sz="2400" dirty="0" smtClean="0"/>
              <a:t>life </a:t>
            </a:r>
            <a:r>
              <a:rPr lang="en-AU" sz="2400" dirty="0"/>
              <a:t>expectancy and population growth </a:t>
            </a:r>
            <a:r>
              <a:rPr lang="en-AU" sz="2400" dirty="0" smtClean="0"/>
              <a:t>rates</a:t>
            </a:r>
            <a:endParaRPr lang="en-GB" sz="500" dirty="0" smtClean="0"/>
          </a:p>
          <a:p>
            <a:pPr lvl="0">
              <a:spcBef>
                <a:spcPts val="1200"/>
              </a:spcBef>
            </a:pPr>
            <a:endParaRPr lang="en-US" sz="2400" dirty="0"/>
          </a:p>
          <a:p>
            <a:pPr marL="0" indent="0">
              <a:buNone/>
            </a:pPr>
            <a:endParaRPr lang="en-US" dirty="0"/>
          </a:p>
          <a:p>
            <a:endParaRPr lang="en-US" dirty="0"/>
          </a:p>
        </p:txBody>
      </p:sp>
    </p:spTree>
    <p:extLst>
      <p:ext uri="{BB962C8B-B14F-4D97-AF65-F5344CB8AC3E}">
        <p14:creationId xmlns:p14="http://schemas.microsoft.com/office/powerpoint/2010/main" val="149684107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2: Crude </a:t>
            </a:r>
            <a:r>
              <a:rPr lang="en-US" sz="2800" i="1" dirty="0" smtClean="0"/>
              <a:t>death </a:t>
            </a:r>
            <a:r>
              <a:rPr lang="en-US" sz="2800" i="1" dirty="0"/>
              <a:t>rates</a:t>
            </a:r>
            <a:endParaRPr lang="en-GB" sz="2800" i="1" dirty="0" smtClean="0"/>
          </a:p>
        </p:txBody>
      </p:sp>
      <p:sp>
        <p:nvSpPr>
          <p:cNvPr id="2" name="Content Placeholder 1"/>
          <p:cNvSpPr>
            <a:spLocks noGrp="1"/>
          </p:cNvSpPr>
          <p:nvPr>
            <p:ph idx="4294967295"/>
          </p:nvPr>
        </p:nvSpPr>
        <p:spPr>
          <a:xfrm>
            <a:off x="355600" y="1295400"/>
            <a:ext cx="8407400" cy="4724400"/>
          </a:xfrm>
        </p:spPr>
        <p:txBody>
          <a:bodyPr/>
          <a:lstStyle/>
          <a:p>
            <a:pPr marL="0" indent="0">
              <a:buNone/>
            </a:pPr>
            <a:endParaRPr lang="en-US" dirty="0" smtClean="0"/>
          </a:p>
          <a:p>
            <a:pPr marL="0" indent="0">
              <a:buNone/>
            </a:pPr>
            <a:endParaRPr lang="en-US" dirty="0"/>
          </a:p>
        </p:txBody>
      </p:sp>
      <p:sp>
        <p:nvSpPr>
          <p:cNvPr id="9" name="TextBox 8"/>
          <p:cNvSpPr txBox="1"/>
          <p:nvPr/>
        </p:nvSpPr>
        <p:spPr>
          <a:xfrm>
            <a:off x="228600" y="1219200"/>
            <a:ext cx="8610600" cy="400110"/>
          </a:xfrm>
          <a:prstGeom prst="rect">
            <a:avLst/>
          </a:prstGeom>
          <a:noFill/>
        </p:spPr>
        <p:txBody>
          <a:bodyPr wrap="square" rtlCol="0">
            <a:spAutoFit/>
          </a:bodyPr>
          <a:lstStyle/>
          <a:p>
            <a:r>
              <a:rPr lang="en-US" sz="2000" b="1" dirty="0" smtClean="0"/>
              <a:t> Population data to aid in interpretation of crude death rates:</a:t>
            </a:r>
            <a:endParaRPr lang="en-US" sz="2000" b="1" dirty="0"/>
          </a:p>
        </p:txBody>
      </p:sp>
      <p:graphicFrame>
        <p:nvGraphicFramePr>
          <p:cNvPr id="4" name="Table 3" descr="ANACoD Screen Shot - Step  2, Crude death rates "/>
          <p:cNvGraphicFramePr>
            <a:graphicFrameLocks noGrp="1"/>
          </p:cNvGraphicFramePr>
          <p:nvPr>
            <p:extLst>
              <p:ext uri="{D42A27DB-BD31-4B8C-83A1-F6EECF244321}">
                <p14:modId xmlns:p14="http://schemas.microsoft.com/office/powerpoint/2010/main" val="4189758922"/>
              </p:ext>
            </p:extLst>
          </p:nvPr>
        </p:nvGraphicFramePr>
        <p:xfrm>
          <a:off x="-152398" y="1619314"/>
          <a:ext cx="9301574" cy="4491926"/>
        </p:xfrm>
        <a:graphic>
          <a:graphicData uri="http://schemas.openxmlformats.org/drawingml/2006/table">
            <a:tbl>
              <a:tblPr/>
              <a:tblGrid>
                <a:gridCol w="224988"/>
                <a:gridCol w="924952"/>
                <a:gridCol w="907458"/>
                <a:gridCol w="914400"/>
                <a:gridCol w="762000"/>
                <a:gridCol w="914400"/>
                <a:gridCol w="204677"/>
                <a:gridCol w="740587"/>
                <a:gridCol w="740587"/>
                <a:gridCol w="2276549"/>
                <a:gridCol w="457200"/>
                <a:gridCol w="76200"/>
                <a:gridCol w="157576"/>
              </a:tblGrid>
              <a:tr h="351858">
                <a:tc>
                  <a:txBody>
                    <a:bodyPr/>
                    <a:lstStyle/>
                    <a:p>
                      <a:pPr algn="l" fontAlgn="b"/>
                      <a:endParaRPr lang="en-US" sz="1100" b="0" i="0" u="none" strike="noStrike" dirty="0">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1050" b="0" i="0" u="none" strike="noStrike" dirty="0">
                          <a:solidFill>
                            <a:srgbClr val="0000FF"/>
                          </a:solidFill>
                          <a:effectLst/>
                          <a:latin typeface="Arial"/>
                        </a:rPr>
                        <a:t>Age-group (yrs)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fontAlgn="b"/>
                      <a:r>
                        <a:rPr lang="en-US" sz="1050" b="0" i="0" u="none" strike="noStrike">
                          <a:solidFill>
                            <a:srgbClr val="0000FF"/>
                          </a:solidFill>
                          <a:effectLst/>
                          <a:latin typeface="Arial"/>
                        </a:rPr>
                        <a:t>No of deaths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c gridSpan="2">
                  <a:txBody>
                    <a:bodyPr/>
                    <a:lstStyle/>
                    <a:p>
                      <a:pPr algn="ctr" fontAlgn="b"/>
                      <a:r>
                        <a:rPr lang="en-US" sz="1050" b="0" i="0" u="none" strike="noStrike" dirty="0">
                          <a:solidFill>
                            <a:srgbClr val="0000FF"/>
                          </a:solidFill>
                          <a:effectLst/>
                          <a:latin typeface="Arial"/>
                        </a:rPr>
                        <a:t>Population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c gridSpan="2">
                  <a:txBody>
                    <a:bodyPr/>
                    <a:lstStyle/>
                    <a:p>
                      <a:pPr algn="l" fontAlgn="b"/>
                      <a:r>
                        <a:rPr lang="en-US" sz="1100" b="0" i="0" u="none" strike="noStrike" dirty="0">
                          <a:solidFill>
                            <a:srgbClr val="FFFFFF"/>
                          </a:solidFill>
                          <a:effectLst/>
                          <a:latin typeface="Arial"/>
                        </a:rPr>
                        <a:t>Proportion </a:t>
                      </a:r>
                      <a:r>
                        <a:rPr lang="en-US" sz="1100" b="0" i="0" u="none" strike="noStrike" dirty="0" smtClean="0">
                          <a:solidFill>
                            <a:srgbClr val="FFFFFF"/>
                          </a:solidFill>
                          <a:effectLst/>
                          <a:latin typeface="Arial"/>
                        </a:rPr>
                        <a:t>of</a:t>
                      </a:r>
                      <a:endParaRPr lang="en-US" sz="1100" b="0" i="0" u="none" strike="noStrike" dirty="0">
                        <a:effectLst/>
                        <a:latin typeface="Arial"/>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0">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b"/>
                      <a:r>
                        <a:rPr lang="en-US" sz="1050" b="0" i="0" u="none" strike="noStrike" dirty="0">
                          <a:effectLst/>
                          <a:latin typeface="Arial"/>
                        </a:rPr>
                        <a:t>male</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50" b="0" i="0" u="none" strike="noStrike">
                          <a:effectLst/>
                          <a:latin typeface="Arial"/>
                        </a:rPr>
                        <a:t>female</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50" b="0" i="0" u="none" strike="noStrike" dirty="0">
                          <a:effectLst/>
                          <a:latin typeface="Arial"/>
                        </a:rPr>
                        <a:t>male</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50" b="0" i="0" u="none" strike="noStrike" dirty="0">
                          <a:effectLst/>
                          <a:latin typeface="Arial"/>
                        </a:rPr>
                        <a:t>female</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endParaRPr lang="en-US" sz="1100" b="0" i="0" u="none" strike="noStrike" dirty="0">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dirty="0">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All ages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fontAlgn="ctr"/>
                      <a:r>
                        <a:rPr lang="en-US" sz="1050" b="0" i="0" u="none" strike="noStrike">
                          <a:effectLst/>
                          <a:latin typeface="Arial"/>
                        </a:rPr>
                        <a:t>       113 327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050" b="0" i="0" u="none" strike="noStrike">
                          <a:effectLst/>
                          <a:latin typeface="Arial"/>
                        </a:rPr>
                        <a:t>          83 354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sz="1050" b="0" i="0" u="none" strike="noStrike">
                          <a:effectLst/>
                          <a:latin typeface="Arial"/>
                        </a:rPr>
                        <a:t>  22 464 882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050" b="0" i="0" u="none" strike="noStrike" dirty="0">
                          <a:effectLst/>
                          <a:latin typeface="Arial"/>
                        </a:rPr>
                        <a:t>  23 189 162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5 368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4 234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466 526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446 815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1 128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933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1 828 674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1 753 044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633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470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2 250 657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2 160 252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10-14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854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524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2 240 827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2 155 587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15-19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dirty="0">
                          <a:effectLst/>
                          <a:latin typeface="Arial"/>
                        </a:rPr>
                        <a:t>            3 628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dirty="0">
                          <a:effectLst/>
                          <a:latin typeface="Arial"/>
                        </a:rPr>
                        <a:t>            1 044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2 201 572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2 130 962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20-24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5 659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1 258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2 050 933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2 019 554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25-29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6 112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1 289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1 894 170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dirty="0">
                          <a:effectLst/>
                          <a:latin typeface="Arial"/>
                        </a:rPr>
                        <a:t>    1 912 832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30-34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4 863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1 361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1 707 701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dirty="0">
                          <a:effectLst/>
                          <a:latin typeface="Arial"/>
                        </a:rPr>
                        <a:t>    1 774 594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35-39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4 197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1 582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1 510 151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1 612 906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40-44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4 187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2 117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1 479 874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1 603 908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dirty="0">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45-49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dirty="0">
                          <a:effectLst/>
                          <a:latin typeface="Arial"/>
                        </a:rPr>
                        <a:t>            4 646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2 791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1 275 551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1 399 558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50-54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5 129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3 525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1 040 753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1 158 799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55-59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6 046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4 132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833 936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945 156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60-64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6 808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4 863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600 560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697 959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65-69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8 366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6 323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408 106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492 649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70-74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9 990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8 396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289 037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366 559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75-79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11 431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10 206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193 494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261 311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dirty="0">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50" b="0" i="0" u="none" strike="noStrike">
                          <a:effectLst/>
                          <a:latin typeface="Arial"/>
                        </a:rPr>
                        <a:t>          24 281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a:effectLst/>
                          <a:latin typeface="Arial"/>
                        </a:rPr>
                        <a:t>          28 307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a:effectLst/>
                          <a:latin typeface="Arial"/>
                        </a:rPr>
                        <a:t>       192 360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effectLst/>
                          <a:latin typeface="Arial"/>
                        </a:rPr>
                        <a:t>       296 717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dirty="0">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dirty="0">
                        <a:effectLst/>
                        <a:latin typeface="Arial"/>
                      </a:endParaRPr>
                    </a:p>
                  </a:txBody>
                  <a:tcPr marL="0" marR="0" marT="0" marB="0" anchor="b">
                    <a:lnL>
                      <a:noFill/>
                    </a:lnL>
                    <a:lnR>
                      <a:noFill/>
                    </a:lnR>
                    <a:lnT>
                      <a:noFill/>
                    </a:lnT>
                    <a:lnB>
                      <a:noFill/>
                    </a:lnB>
                  </a:tcPr>
                </a:tc>
              </a:tr>
              <a:tr h="385937">
                <a:tc>
                  <a:txBody>
                    <a:bodyPr/>
                    <a:lstStyle/>
                    <a:p>
                      <a:pPr algn="l" fontAlgn="b"/>
                      <a:endParaRPr lang="en-US" sz="11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smtClean="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FFFFFF"/>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FFFFFF"/>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223910">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9">
                  <a:txBody>
                    <a:bodyPr/>
                    <a:lstStyle/>
                    <a:p>
                      <a:pPr algn="l" fontAlgn="b"/>
                      <a:r>
                        <a:rPr lang="en-US" sz="1200" b="1" i="0" u="none" strike="noStrike" dirty="0">
                          <a:effectLst/>
                          <a:latin typeface="Arial"/>
                        </a:rPr>
                        <a:t>Completeness of civil registration data is estimated by dividing the reported deaths  by </a:t>
                      </a:r>
                      <a:r>
                        <a:rPr lang="en-US" sz="1200" b="1" i="0" u="none" strike="noStrike" dirty="0" smtClean="0">
                          <a:effectLst/>
                          <a:latin typeface="Arial"/>
                        </a:rPr>
                        <a:t>the UN </a:t>
                      </a:r>
                      <a:r>
                        <a:rPr lang="en-US" sz="1200" b="1" i="0" u="none" strike="noStrike" dirty="0">
                          <a:effectLst/>
                          <a:latin typeface="Arial"/>
                        </a:rPr>
                        <a:t>estimates</a:t>
                      </a:r>
                      <a:r>
                        <a:rPr lang="en-US" sz="1200" b="1" i="0" u="none" strike="noStrike" dirty="0" smtClean="0">
                          <a:effectLst/>
                          <a:latin typeface="Arial"/>
                        </a:rPr>
                        <a:t>*   =&gt;</a:t>
                      </a:r>
                      <a:endParaRPr lang="en-US" sz="1200" b="1" i="0" u="none" strike="noStrike" dirty="0">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b="1" i="0" u="none" strike="noStrike" dirty="0" smtClean="0">
                          <a:effectLst/>
                          <a:latin typeface="Arial"/>
                        </a:rPr>
                        <a:t>78%</a:t>
                      </a:r>
                      <a:endParaRPr lang="en-US" sz="1600" b="1"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100" b="1" i="0" u="none" strike="noStrike" dirty="0" smtClean="0">
                          <a:effectLst/>
                          <a:latin typeface="Arial"/>
                        </a:rPr>
                        <a:t> </a:t>
                      </a:r>
                      <a:endParaRPr lang="en-US" sz="1100" b="1"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100" b="1" i="0" u="none" strike="noStrike" dirty="0">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1274889035"/>
              </p:ext>
            </p:extLst>
          </p:nvPr>
        </p:nvGraphicFramePr>
        <p:xfrm>
          <a:off x="5029200" y="1629820"/>
          <a:ext cx="4114800" cy="294218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572000" y="4572000"/>
            <a:ext cx="4495800" cy="1323439"/>
          </a:xfrm>
          <a:prstGeom prst="rect">
            <a:avLst/>
          </a:prstGeom>
          <a:noFill/>
        </p:spPr>
        <p:txBody>
          <a:bodyPr wrap="square" rtlCol="0">
            <a:spAutoFit/>
          </a:bodyPr>
          <a:lstStyle/>
          <a:p>
            <a:r>
              <a:rPr lang="en-US" sz="2000" b="1" dirty="0" smtClean="0"/>
              <a:t>CDR as approximate indicator of completeness of death registration: </a:t>
            </a:r>
            <a:r>
              <a:rPr lang="en-US" sz="2000" b="1" i="1" dirty="0" smtClean="0">
                <a:solidFill>
                  <a:srgbClr val="C00000"/>
                </a:solidFill>
              </a:rPr>
              <a:t>≥ 90% is defined as “good” by UN standards.</a:t>
            </a:r>
            <a:endParaRPr lang="en-US" sz="2000" b="1" i="1" dirty="0">
              <a:solidFill>
                <a:srgbClr val="C00000"/>
              </a:solidFill>
            </a:endParaRPr>
          </a:p>
        </p:txBody>
      </p:sp>
    </p:spTree>
    <p:extLst>
      <p:ext uri="{BB962C8B-B14F-4D97-AF65-F5344CB8AC3E}">
        <p14:creationId xmlns:p14="http://schemas.microsoft.com/office/powerpoint/2010/main" val="419023867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NACoD Screen Shot - Step 2, Observed and expected crude death rates"/>
          <p:cNvGraphicFramePr>
            <a:graphicFrameLocks noGrp="1"/>
          </p:cNvGraphicFramePr>
          <p:nvPr>
            <p:ph idx="4294967295"/>
            <p:extLst>
              <p:ext uri="{D42A27DB-BD31-4B8C-83A1-F6EECF244321}">
                <p14:modId xmlns:p14="http://schemas.microsoft.com/office/powerpoint/2010/main" val="2209180270"/>
              </p:ext>
            </p:extLst>
          </p:nvPr>
        </p:nvGraphicFramePr>
        <p:xfrm>
          <a:off x="355472" y="1239838"/>
          <a:ext cx="8407528" cy="5969372"/>
        </p:xfrm>
        <a:graphic>
          <a:graphicData uri="http://schemas.openxmlformats.org/drawingml/2006/table">
            <a:tbl>
              <a:tblPr/>
              <a:tblGrid>
                <a:gridCol w="857260"/>
                <a:gridCol w="686388"/>
                <a:gridCol w="686388"/>
                <a:gridCol w="686388"/>
                <a:gridCol w="296740"/>
                <a:gridCol w="389648"/>
                <a:gridCol w="686388"/>
                <a:gridCol w="686388"/>
                <a:gridCol w="686388"/>
                <a:gridCol w="686388"/>
                <a:gridCol w="686388"/>
                <a:gridCol w="686388"/>
                <a:gridCol w="686388"/>
              </a:tblGrid>
              <a:tr h="124367">
                <a:tc gridSpan="2">
                  <a:txBody>
                    <a:bodyPr/>
                    <a:lstStyle/>
                    <a:p>
                      <a:pPr algn="l" fontAlgn="b"/>
                      <a:r>
                        <a:rPr lang="en-US" sz="1600" b="1" i="0" u="none" strike="noStrike" dirty="0" smtClean="0">
                          <a:effectLst/>
                          <a:latin typeface="Arial"/>
                        </a:rPr>
                        <a:t>Observed</a:t>
                      </a:r>
                      <a:endParaRPr lang="en-US" sz="1600" b="1" i="0" u="none" strike="noStrike" dirty="0">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pPr algn="l" fontAlgn="b"/>
                      <a:endParaRPr lang="en-US" sz="14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400" b="0" i="0" u="none" strike="noStrike" dirty="0">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gridSpan="2">
                  <a:txBody>
                    <a:bodyPr/>
                    <a:lstStyle/>
                    <a:p>
                      <a:pPr algn="l" fontAlgn="b"/>
                      <a:r>
                        <a:rPr lang="en-US" sz="1400" b="0" i="0" u="none" strike="noStrike">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000" b="0" i="0" u="none" strike="noStrike" dirty="0">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000" b="0" i="0" u="none" strike="noStrike" dirty="0">
                          <a:solidFill>
                            <a:srgbClr val="FFFFFF"/>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000" b="0" i="0" u="none" strike="noStrike">
                          <a:solidFill>
                            <a:srgbClr val="FFFFFF"/>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000" b="0" i="0" u="none" strike="noStrike" dirty="0">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000" b="0" i="0" u="none" strike="noStrike">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000" b="0" i="0" u="none" strike="noStrike">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000" b="0" i="0" u="none" strike="noStrike">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0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124367">
                <a:tc gridSpan="3">
                  <a:txBody>
                    <a:bodyPr/>
                    <a:lstStyle/>
                    <a:p>
                      <a:pPr algn="l" fontAlgn="ctr"/>
                      <a:r>
                        <a:rPr lang="en-US" sz="1200" b="1" i="0" u="none" strike="noStrike" dirty="0">
                          <a:effectLst/>
                          <a:latin typeface="Arial"/>
                        </a:rPr>
                        <a:t>Crude death rate per 1000 population</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FF"/>
                    </a:solidFill>
                  </a:tcPr>
                </a:tc>
                <a:tc hMerge="1">
                  <a:txBody>
                    <a:bodyPr/>
                    <a:lstStyle/>
                    <a:p>
                      <a:endParaRPr lang="en-US"/>
                    </a:p>
                  </a:txBody>
                  <a:tcPr/>
                </a:tc>
                <a:tc hMerge="1">
                  <a:txBody>
                    <a:bodyPr/>
                    <a:lstStyle/>
                    <a:p>
                      <a:endParaRPr lang="en-US"/>
                    </a:p>
                  </a:txBody>
                  <a:tcPr/>
                </a:tc>
                <a:tc gridSpan="2">
                  <a:txBody>
                    <a:bodyPr/>
                    <a:lstStyle/>
                    <a:p>
                      <a:pPr algn="l" fontAlgn="ctr"/>
                      <a:r>
                        <a:rPr lang="en-US" sz="1400" b="1" i="0" u="none" strike="noStrike" dirty="0">
                          <a:effectLst/>
                          <a:latin typeface="Arial"/>
                        </a:rPr>
                        <a:t>Both sexes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hMerge="1">
                  <a:txBody>
                    <a:bodyPr/>
                    <a:lstStyle/>
                    <a:p>
                      <a:pPr algn="l" fontAlgn="ctr"/>
                      <a:endParaRPr lang="en-US" sz="1000" b="0" i="0" u="none" strike="noStrike" dirty="0">
                        <a:effectLst/>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rowSpan="2">
                  <a:txBody>
                    <a:bodyPr/>
                    <a:lstStyle/>
                    <a:p>
                      <a:endParaRPr lang="en-US"/>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en-US" sz="1800" b="1" i="0" u="none" strike="noStrike" dirty="0">
                          <a:effectLst/>
                          <a:latin typeface="Arial"/>
                        </a:rPr>
                        <a:t> </a:t>
                      </a:r>
                      <a:r>
                        <a:rPr lang="en-US" sz="1800" b="1" i="0" u="none" strike="noStrike" dirty="0" smtClean="0">
                          <a:effectLst/>
                          <a:latin typeface="Arial"/>
                        </a:rPr>
                        <a:t> 4.3</a:t>
                      </a:r>
                      <a:endParaRPr lang="en-US" sz="1800" b="1" i="0" u="none" strike="noStrike" dirty="0">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gridSpan="3">
                  <a:txBody>
                    <a:bodyPr/>
                    <a:lstStyle/>
                    <a:p>
                      <a:pPr algn="l" fontAlgn="ctr"/>
                      <a:r>
                        <a:rPr lang="en-US" sz="1000" b="1" i="0" u="none" strike="noStrike">
                          <a:effectLst/>
                          <a:latin typeface="Arial"/>
                        </a:rPr>
                        <a:t>Life expectancy at birth (years)</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99CC"/>
                    </a:solidFill>
                  </a:tcPr>
                </a:tc>
                <a:tc hMerge="1">
                  <a:txBody>
                    <a:bodyPr/>
                    <a:lstStyle/>
                    <a:p>
                      <a:endParaRPr lang="en-US"/>
                    </a:p>
                  </a:txBody>
                  <a:tcPr/>
                </a:tc>
                <a:tc hMerge="1">
                  <a:txBody>
                    <a:bodyPr/>
                    <a:lstStyle/>
                    <a:p>
                      <a:endParaRPr lang="en-US"/>
                    </a:p>
                  </a:txBody>
                  <a:tcPr/>
                </a:tc>
                <a:tc>
                  <a:txBody>
                    <a:bodyPr/>
                    <a:lstStyle/>
                    <a:p>
                      <a:pPr algn="l" fontAlgn="ctr"/>
                      <a:r>
                        <a:rPr lang="en-US" sz="1000" b="1" i="0" u="none" strike="noStrike">
                          <a:effectLst/>
                          <a:latin typeface="Arial"/>
                        </a:rPr>
                        <a:t>Both sexes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l" fontAlgn="b"/>
                      <a:r>
                        <a:rPr lang="en-US" sz="1000" b="0" i="0" u="none" strike="noStrike">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l" fontAlgn="ctr"/>
                      <a:r>
                        <a:rPr lang="en-US" sz="1000" b="1" i="0" u="none" strike="noStrike" dirty="0">
                          <a:effectLst/>
                          <a:latin typeface="Arial"/>
                        </a:rPr>
                        <a:t>           77.2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tr>
              <a:tr h="274320">
                <a:tc>
                  <a:txBody>
                    <a:bodyPr/>
                    <a:lstStyle/>
                    <a:p>
                      <a:pPr algn="l" fontAlgn="ctr"/>
                      <a:r>
                        <a:rPr lang="en-US" sz="1000" b="1" i="0" u="none" strike="noStrike" dirty="0">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ctr"/>
                      <a:r>
                        <a:rPr lang="en-US" sz="1400" b="0" i="0" u="none" strike="noStrike">
                          <a:effectLst/>
                          <a:latin typeface="Arial"/>
                        </a:rPr>
                        <a:t> </a:t>
                      </a:r>
                    </a:p>
                  </a:txBody>
                  <a:tcPr marL="0" marR="0" marT="0" marB="0" anchor="ctr">
                    <a:lnL>
                      <a:noFill/>
                    </a:lnL>
                    <a:lnR>
                      <a:noFill/>
                    </a:lnR>
                    <a:lnT>
                      <a:noFill/>
                    </a:lnT>
                    <a:lnB>
                      <a:noFill/>
                    </a:lnB>
                    <a:solidFill>
                      <a:srgbClr val="CCFFFF"/>
                    </a:solidFill>
                  </a:tcPr>
                </a:tc>
                <a:tc>
                  <a:txBody>
                    <a:bodyPr/>
                    <a:lstStyle/>
                    <a:p>
                      <a:pPr algn="l" fontAlgn="ctr"/>
                      <a:r>
                        <a:rPr lang="en-US" sz="1400" b="0" i="0" u="none" strike="noStrike" dirty="0">
                          <a:effectLst/>
                          <a:latin typeface="Arial"/>
                        </a:rPr>
                        <a:t> </a:t>
                      </a:r>
                    </a:p>
                  </a:txBody>
                  <a:tcPr marL="0" marR="0" marT="0" marB="0" anchor="ctr">
                    <a:lnL>
                      <a:noFill/>
                    </a:lnL>
                    <a:lnR>
                      <a:noFill/>
                    </a:lnR>
                    <a:lnT>
                      <a:noFill/>
                    </a:lnT>
                    <a:lnB>
                      <a:noFill/>
                    </a:lnB>
                    <a:solidFill>
                      <a:srgbClr val="CCFFFF"/>
                    </a:solidFill>
                  </a:tcPr>
                </a:tc>
                <a:tc gridSpan="2">
                  <a:txBody>
                    <a:bodyPr/>
                    <a:lstStyle/>
                    <a:p>
                      <a:pPr algn="l" fontAlgn="ctr"/>
                      <a:r>
                        <a:rPr lang="en-US" sz="1400" b="0" i="0" u="none" strike="noStrike" dirty="0">
                          <a:effectLst/>
                          <a:latin typeface="Arial"/>
                        </a:rPr>
                        <a:t>Males</a:t>
                      </a:r>
                    </a:p>
                  </a:txBody>
                  <a:tcPr marL="0" marR="0" marT="0" marB="0" anchor="ctr">
                    <a:lnL>
                      <a:noFill/>
                    </a:lnL>
                    <a:lnR>
                      <a:noFill/>
                    </a:lnR>
                    <a:lnT>
                      <a:noFill/>
                    </a:lnT>
                    <a:lnB>
                      <a:noFill/>
                    </a:lnB>
                    <a:solidFill>
                      <a:srgbClr val="CCFFFF"/>
                    </a:solidFill>
                  </a:tcPr>
                </a:tc>
                <a:tc hMerge="1">
                  <a:txBody>
                    <a:bodyPr/>
                    <a:lstStyle/>
                    <a:p>
                      <a:endParaRPr lang="en-US"/>
                    </a:p>
                  </a:txBody>
                  <a:tcPr/>
                </a:tc>
                <a:tc vMerge="1">
                  <a:txBody>
                    <a:bodyPr/>
                    <a:lstStyle/>
                    <a:p>
                      <a:endParaRPr lang="en-US"/>
                    </a:p>
                  </a:txBody>
                  <a:tcPr/>
                </a:tc>
                <a:tc>
                  <a:txBody>
                    <a:bodyPr/>
                    <a:lstStyle/>
                    <a:p>
                      <a:pPr algn="ctr" fontAlgn="ctr"/>
                      <a:r>
                        <a:rPr lang="en-US" sz="1800" b="1" i="1" u="none" strike="noStrike" dirty="0" smtClean="0">
                          <a:solidFill>
                            <a:srgbClr val="0000FF"/>
                          </a:solidFill>
                          <a:effectLst/>
                          <a:latin typeface="Arial"/>
                        </a:rPr>
                        <a:t> 5.0 </a:t>
                      </a:r>
                      <a:endParaRPr lang="en-US" sz="1800" b="1" i="1" u="none" strike="noStrike" dirty="0">
                        <a:solidFill>
                          <a:srgbClr val="0000FF"/>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ctr"/>
                      <a:r>
                        <a:rPr lang="en-US" sz="10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ctr"/>
                      <a:r>
                        <a:rPr lang="en-US" sz="1000" b="0" i="0" u="none" strike="noStrike">
                          <a:effectLst/>
                          <a:latin typeface="Arial"/>
                        </a:rPr>
                        <a:t> </a:t>
                      </a:r>
                    </a:p>
                  </a:txBody>
                  <a:tcPr marL="0" marR="0" marT="0" marB="0" anchor="ctr">
                    <a:lnL>
                      <a:noFill/>
                    </a:lnL>
                    <a:lnR>
                      <a:noFill/>
                    </a:lnR>
                    <a:lnT>
                      <a:noFill/>
                    </a:lnT>
                    <a:lnB>
                      <a:noFill/>
                    </a:lnB>
                    <a:solidFill>
                      <a:srgbClr val="FF99CC"/>
                    </a:solidFill>
                  </a:tcPr>
                </a:tc>
                <a:tc>
                  <a:txBody>
                    <a:bodyPr/>
                    <a:lstStyle/>
                    <a:p>
                      <a:pPr algn="l" fontAlgn="ctr"/>
                      <a:r>
                        <a:rPr lang="en-US" sz="1000" b="0" i="0" u="none" strike="noStrike">
                          <a:effectLst/>
                          <a:latin typeface="Arial"/>
                        </a:rPr>
                        <a:t> </a:t>
                      </a:r>
                    </a:p>
                  </a:txBody>
                  <a:tcPr marL="0" marR="0" marT="0" marB="0" anchor="ctr">
                    <a:lnL>
                      <a:noFill/>
                    </a:lnL>
                    <a:lnR>
                      <a:noFill/>
                    </a:lnR>
                    <a:lnT>
                      <a:noFill/>
                    </a:lnT>
                    <a:lnB>
                      <a:noFill/>
                    </a:lnB>
                    <a:solidFill>
                      <a:srgbClr val="FF99CC"/>
                    </a:solidFill>
                  </a:tcPr>
                </a:tc>
                <a:tc>
                  <a:txBody>
                    <a:bodyPr/>
                    <a:lstStyle/>
                    <a:p>
                      <a:pPr algn="l" fontAlgn="ctr"/>
                      <a:r>
                        <a:rPr lang="en-US" sz="1000" b="0" i="0" u="none" strike="noStrike">
                          <a:effectLst/>
                          <a:latin typeface="Arial"/>
                        </a:rPr>
                        <a:t>Males</a:t>
                      </a:r>
                    </a:p>
                  </a:txBody>
                  <a:tcPr marL="0" marR="0" marT="0" marB="0" anchor="ctr">
                    <a:lnL>
                      <a:noFill/>
                    </a:lnL>
                    <a:lnR>
                      <a:noFill/>
                    </a:lnR>
                    <a:lnT>
                      <a:noFill/>
                    </a:lnT>
                    <a:lnB>
                      <a:noFill/>
                    </a:lnB>
                    <a:solidFill>
                      <a:srgbClr val="FF99CC"/>
                    </a:solidFill>
                  </a:tcPr>
                </a:tc>
                <a:tc>
                  <a:txBody>
                    <a:bodyPr/>
                    <a:lstStyle/>
                    <a:p>
                      <a:pPr algn="l" fontAlgn="ctr"/>
                      <a:r>
                        <a:rPr lang="en-US" sz="1000" b="0" i="0" u="none" strike="noStrike">
                          <a:effectLst/>
                          <a:latin typeface="Arial"/>
                        </a:rPr>
                        <a:t> </a:t>
                      </a:r>
                    </a:p>
                  </a:txBody>
                  <a:tcPr marL="0" marR="0" marT="0" marB="0" anchor="ctr">
                    <a:lnL>
                      <a:noFill/>
                    </a:lnL>
                    <a:lnR>
                      <a:noFill/>
                    </a:lnR>
                    <a:lnT>
                      <a:noFill/>
                    </a:lnT>
                    <a:lnB>
                      <a:noFill/>
                    </a:lnB>
                    <a:solidFill>
                      <a:srgbClr val="FF99CC"/>
                    </a:solidFill>
                  </a:tcPr>
                </a:tc>
                <a:tc>
                  <a:txBody>
                    <a:bodyPr/>
                    <a:lstStyle/>
                    <a:p>
                      <a:pPr algn="l" fontAlgn="ctr"/>
                      <a:r>
                        <a:rPr lang="en-US" sz="1000" b="1" i="0" u="none" strike="noStrike" dirty="0">
                          <a:effectLst/>
                          <a:latin typeface="Arial"/>
                        </a:rPr>
                        <a:t>           73.6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FF99CC"/>
                    </a:solidFill>
                  </a:tcPr>
                </a:tc>
              </a:tr>
              <a:tr h="259080">
                <a:tc>
                  <a:txBody>
                    <a:bodyPr/>
                    <a:lstStyle/>
                    <a:p>
                      <a:pPr algn="l" fontAlgn="ctr"/>
                      <a:r>
                        <a:rPr lang="en-US" sz="10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sz="1400" b="0" i="0" u="none" strike="noStrike" dirty="0">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sz="1400" b="0" i="0" u="none" strike="noStrike" dirty="0">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CFFFF"/>
                    </a:solidFill>
                  </a:tcPr>
                </a:tc>
                <a:tc gridSpan="2">
                  <a:txBody>
                    <a:bodyPr/>
                    <a:lstStyle/>
                    <a:p>
                      <a:pPr algn="l" fontAlgn="ctr"/>
                      <a:r>
                        <a:rPr lang="en-US" sz="1400" b="0" i="0" u="none" strike="noStrike" dirty="0">
                          <a:effectLst/>
                          <a:latin typeface="Arial"/>
                        </a:rPr>
                        <a:t>Females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CFFFF"/>
                    </a:solidFill>
                  </a:tcPr>
                </a:tc>
                <a:tc hMerge="1">
                  <a:txBody>
                    <a:bodyPr/>
                    <a:lstStyle/>
                    <a:p>
                      <a:pPr algn="l" fontAlgn="b"/>
                      <a:endParaRPr lang="en-US" sz="1000" b="0" i="0" u="none" strike="noStrike">
                        <a:effectLst/>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000" b="0" i="0" u="none" strike="noStrike">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800" b="1" i="1" u="none" strike="noStrike" dirty="0" smtClean="0">
                          <a:solidFill>
                            <a:srgbClr val="FF0000"/>
                          </a:solidFill>
                          <a:effectLst/>
                          <a:latin typeface="Arial"/>
                        </a:rPr>
                        <a:t>3.6 </a:t>
                      </a:r>
                      <a:endParaRPr lang="en-US" sz="1800" b="1" i="1" u="none" strike="noStrike" dirty="0">
                        <a:solidFill>
                          <a:srgbClr val="FF0000"/>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l" fontAlgn="ctr"/>
                      <a:r>
                        <a:rPr lang="en-US" sz="10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99CC"/>
                    </a:solidFill>
                  </a:tcPr>
                </a:tc>
                <a:tc>
                  <a:txBody>
                    <a:bodyPr/>
                    <a:lstStyle/>
                    <a:p>
                      <a:pPr algn="l" fontAlgn="ctr"/>
                      <a:r>
                        <a:rPr lang="en-US" sz="1000" b="0" i="0" u="none" strike="noStrike">
                          <a:effectLst/>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99CC"/>
                    </a:solidFill>
                  </a:tcPr>
                </a:tc>
                <a:tc>
                  <a:txBody>
                    <a:bodyPr/>
                    <a:lstStyle/>
                    <a:p>
                      <a:pPr algn="l" fontAlgn="ctr"/>
                      <a:r>
                        <a:rPr lang="en-US" sz="1000" b="0" i="0" u="none" strike="noStrike">
                          <a:effectLst/>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99CC"/>
                    </a:solidFill>
                  </a:tcPr>
                </a:tc>
                <a:tc>
                  <a:txBody>
                    <a:bodyPr/>
                    <a:lstStyle/>
                    <a:p>
                      <a:pPr algn="l" fontAlgn="ctr"/>
                      <a:r>
                        <a:rPr lang="en-US" sz="1000" b="0" i="0" u="none" strike="noStrike">
                          <a:effectLst/>
                          <a:latin typeface="Arial"/>
                        </a:rPr>
                        <a:t>Females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99CC"/>
                    </a:solidFill>
                  </a:tcPr>
                </a:tc>
                <a:tc>
                  <a:txBody>
                    <a:bodyPr/>
                    <a:lstStyle/>
                    <a:p>
                      <a:pPr algn="l" fontAlgn="ctr"/>
                      <a:r>
                        <a:rPr lang="en-US" sz="1000" b="0" i="0" u="none" strike="noStrike">
                          <a:effectLst/>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99CC"/>
                    </a:solidFill>
                  </a:tcPr>
                </a:tc>
                <a:tc>
                  <a:txBody>
                    <a:bodyPr/>
                    <a:lstStyle/>
                    <a:p>
                      <a:pPr algn="l" fontAlgn="ctr"/>
                      <a:r>
                        <a:rPr lang="en-US" sz="1000" b="1" i="0" u="none" strike="noStrike" dirty="0">
                          <a:effectLst/>
                          <a:latin typeface="Arial"/>
                        </a:rPr>
                        <a:t>           80.8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9CC"/>
                    </a:solidFill>
                  </a:tcPr>
                </a:tc>
              </a:tr>
              <a:tr h="248734">
                <a:tc gridSpan="3">
                  <a:txBody>
                    <a:bodyPr/>
                    <a:lstStyle/>
                    <a:p>
                      <a:pPr algn="l" fontAlgn="b"/>
                      <a:r>
                        <a:rPr lang="en-US" sz="1000" b="1" i="0" u="none" strike="noStrike">
                          <a:effectLst/>
                          <a:latin typeface="Arial"/>
                        </a:rPr>
                        <a:t>% Annual rate of population growth (UN*)</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hMerge="1">
                  <a:txBody>
                    <a:bodyPr/>
                    <a:lstStyle/>
                    <a:p>
                      <a:endParaRPr lang="en-US"/>
                    </a:p>
                  </a:txBody>
                  <a:tcPr/>
                </a:tc>
                <a:tc hMerge="1">
                  <a:txBody>
                    <a:bodyPr/>
                    <a:lstStyle/>
                    <a:p>
                      <a:endParaRPr lang="en-US"/>
                    </a:p>
                  </a:txBody>
                  <a:tcPr/>
                </a:tc>
                <a:tc gridSpan="2">
                  <a:txBody>
                    <a:bodyPr/>
                    <a:lstStyle/>
                    <a:p>
                      <a:pPr algn="l" fontAlgn="ctr"/>
                      <a:r>
                        <a:rPr lang="en-US" sz="1000" b="1" i="0" u="none" strike="noStrike">
                          <a:effectLst/>
                          <a:latin typeface="Arial"/>
                        </a:rPr>
                        <a:t>Both sexes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CC"/>
                    </a:solidFill>
                  </a:tcPr>
                </a:tc>
                <a:tc hMerge="1">
                  <a:txBody>
                    <a:bodyPr/>
                    <a:lstStyle/>
                    <a:p>
                      <a:pPr algn="l" fontAlgn="ctr"/>
                      <a:endParaRPr lang="en-US" sz="1000" b="0" i="0" u="none" strike="noStrike">
                        <a:effectLst/>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en-US" sz="1000" b="0" i="0" u="none" strike="noStrike">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r" fontAlgn="b"/>
                      <a:r>
                        <a:rPr lang="en-US" sz="1000" b="1" i="0" u="none" strike="noStrike">
                          <a:effectLst/>
                          <a:latin typeface="Arial"/>
                        </a:rPr>
                        <a:t>1.46</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b"/>
                      <a:endParaRPr lang="en-US" sz="10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124367">
                <a:tc>
                  <a:txBody>
                    <a:bodyPr/>
                    <a:lstStyle/>
                    <a:p>
                      <a:pPr algn="l" fontAlgn="b"/>
                      <a:r>
                        <a:rPr lang="en-US" sz="10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l" fontAlgn="b"/>
                      <a:r>
                        <a:rPr lang="en-US" sz="1000" b="0" i="0" u="none" strike="noStrike">
                          <a:effectLst/>
                          <a:latin typeface="Arial"/>
                        </a:rPr>
                        <a:t> </a:t>
                      </a:r>
                    </a:p>
                  </a:txBody>
                  <a:tcPr marL="0" marR="0" marT="0" marB="0" anchor="b">
                    <a:lnL>
                      <a:noFill/>
                    </a:lnL>
                    <a:lnR>
                      <a:noFill/>
                    </a:lnR>
                    <a:lnT>
                      <a:noFill/>
                    </a:lnT>
                    <a:lnB>
                      <a:noFill/>
                    </a:lnB>
                    <a:solidFill>
                      <a:srgbClr val="CCFFCC"/>
                    </a:solidFill>
                  </a:tcPr>
                </a:tc>
                <a:tc>
                  <a:txBody>
                    <a:bodyPr/>
                    <a:lstStyle/>
                    <a:p>
                      <a:pPr algn="l" fontAlgn="b"/>
                      <a:r>
                        <a:rPr lang="en-US" sz="1000" b="0" i="0" u="none" strike="noStrike">
                          <a:effectLst/>
                          <a:latin typeface="Arial"/>
                        </a:rPr>
                        <a:t> </a:t>
                      </a:r>
                    </a:p>
                  </a:txBody>
                  <a:tcPr marL="0" marR="0" marT="0" marB="0" anchor="b">
                    <a:lnL>
                      <a:noFill/>
                    </a:lnL>
                    <a:lnR>
                      <a:noFill/>
                    </a:lnR>
                    <a:lnT>
                      <a:noFill/>
                    </a:lnT>
                    <a:lnB>
                      <a:noFill/>
                    </a:lnB>
                    <a:solidFill>
                      <a:srgbClr val="CCFFCC"/>
                    </a:solidFill>
                  </a:tcPr>
                </a:tc>
                <a:tc gridSpan="2">
                  <a:txBody>
                    <a:bodyPr/>
                    <a:lstStyle/>
                    <a:p>
                      <a:pPr algn="l" fontAlgn="ctr"/>
                      <a:r>
                        <a:rPr lang="en-US" sz="1000" b="0" i="0" u="none" strike="noStrike">
                          <a:effectLst/>
                          <a:latin typeface="Arial"/>
                        </a:rPr>
                        <a:t>Males</a:t>
                      </a:r>
                    </a:p>
                  </a:txBody>
                  <a:tcPr marL="0" marR="0" marT="0" marB="0" anchor="ctr">
                    <a:lnL>
                      <a:noFill/>
                    </a:lnL>
                    <a:lnR>
                      <a:noFill/>
                    </a:lnR>
                    <a:lnT>
                      <a:noFill/>
                    </a:lnT>
                    <a:lnB>
                      <a:noFill/>
                    </a:lnB>
                    <a:solidFill>
                      <a:srgbClr val="CCFFCC"/>
                    </a:solidFill>
                  </a:tcPr>
                </a:tc>
                <a:tc hMerge="1">
                  <a:txBody>
                    <a:bodyPr/>
                    <a:lstStyle/>
                    <a:p>
                      <a:pPr algn="l" fontAlgn="ctr"/>
                      <a:endParaRPr lang="en-US" sz="1000" b="0" i="0" u="none" strike="noStrike">
                        <a:effectLst/>
                        <a:latin typeface="Arial"/>
                      </a:endParaRPr>
                    </a:p>
                  </a:txBody>
                  <a:tcPr marL="0" marR="0" marT="0" marB="0" anchor="ctr">
                    <a:lnL>
                      <a:noFill/>
                    </a:lnL>
                    <a:lnR>
                      <a:noFill/>
                    </a:lnR>
                    <a:lnT>
                      <a:noFill/>
                    </a:lnT>
                    <a:lnB>
                      <a:noFill/>
                    </a:lnB>
                    <a:solidFill>
                      <a:srgbClr val="CCFFCC"/>
                    </a:solidFill>
                  </a:tcPr>
                </a:tc>
                <a:tc>
                  <a:txBody>
                    <a:bodyPr/>
                    <a:lstStyle/>
                    <a:p>
                      <a:pPr algn="l" fontAlgn="ctr"/>
                      <a:r>
                        <a:rPr lang="en-US" sz="1000" b="0" i="0" u="none" strike="noStrike">
                          <a:effectLst/>
                          <a:latin typeface="Arial"/>
                        </a:rPr>
                        <a:t> </a:t>
                      </a:r>
                    </a:p>
                  </a:txBody>
                  <a:tcPr marL="0" marR="0" marT="0" marB="0" anchor="ctr">
                    <a:lnL>
                      <a:noFill/>
                    </a:lnL>
                    <a:lnR>
                      <a:noFill/>
                    </a:lnR>
                    <a:lnT>
                      <a:noFill/>
                    </a:lnT>
                    <a:lnB>
                      <a:noFill/>
                    </a:lnB>
                    <a:solidFill>
                      <a:srgbClr val="CCFFCC"/>
                    </a:solidFill>
                  </a:tcPr>
                </a:tc>
                <a:tc>
                  <a:txBody>
                    <a:bodyPr/>
                    <a:lstStyle/>
                    <a:p>
                      <a:pPr algn="r" fontAlgn="b"/>
                      <a:r>
                        <a:rPr lang="en-US" sz="1000" b="1" i="0" u="none" strike="noStrike">
                          <a:effectLst/>
                          <a:latin typeface="Arial"/>
                        </a:rPr>
                        <a:t>1.43</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endParaRPr lang="en-US" sz="10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24367">
                <a:tc>
                  <a:txBody>
                    <a:bodyPr/>
                    <a:lstStyle/>
                    <a:p>
                      <a:pPr algn="l" fontAlgn="b"/>
                      <a:r>
                        <a:rPr lang="en-US" sz="800" b="0" i="1"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CFFCC"/>
                    </a:solidFill>
                  </a:tcPr>
                </a:tc>
                <a:tc gridSpan="2">
                  <a:txBody>
                    <a:bodyPr/>
                    <a:lstStyle/>
                    <a:p>
                      <a:pPr algn="l" fontAlgn="ctr"/>
                      <a:r>
                        <a:rPr lang="en-US" sz="1000" b="0" i="0" u="none" strike="noStrike">
                          <a:effectLst/>
                          <a:latin typeface="Arial"/>
                        </a:rPr>
                        <a:t>Females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CC"/>
                    </a:solidFill>
                  </a:tcPr>
                </a:tc>
                <a:tc hMerge="1">
                  <a:txBody>
                    <a:bodyPr/>
                    <a:lstStyle/>
                    <a:p>
                      <a:pPr algn="l" fontAlgn="b"/>
                      <a:endParaRPr lang="en-US" sz="1000" b="0" i="0" u="none" strike="noStrike">
                        <a:effectLst/>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a:effectLst/>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000" b="1" i="0" u="none" strike="noStrike">
                          <a:effectLst/>
                          <a:latin typeface="Arial"/>
                        </a:rPr>
                        <a:t>1.48</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endParaRPr lang="en-US" sz="10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24367">
                <a:tc gridSpan="7">
                  <a:txBody>
                    <a:bodyPr/>
                    <a:lstStyle/>
                    <a:p>
                      <a:pPr algn="l" fontAlgn="b"/>
                      <a:r>
                        <a:rPr lang="en-US" sz="900" b="0" i="1" u="none" strike="noStrike" dirty="0">
                          <a:effectLst/>
                          <a:latin typeface="Arial"/>
                        </a:rPr>
                        <a:t>*UN source: United Nations, World Population Prospects the 2010 revision</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900" b="0" i="0" u="none" strike="noStrike" dirty="0">
                        <a:solidFill>
                          <a:srgbClr val="FF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FFFFFF"/>
                        </a:solidFill>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61332">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400" b="0" i="0" u="none" strike="noStrike">
                        <a:solidFill>
                          <a:srgbClr val="FFFFFF"/>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FFFFFF"/>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147686">
                <a:tc gridSpan="13">
                  <a:txBody>
                    <a:bodyPr/>
                    <a:lstStyle/>
                    <a:p>
                      <a:pPr algn="l" fontAlgn="b"/>
                      <a:r>
                        <a:rPr lang="en-US" sz="1400" b="1" i="0" u="none" strike="noStrike" dirty="0">
                          <a:effectLst/>
                          <a:latin typeface="Arial"/>
                        </a:rPr>
                        <a:t>Expected crude death rates </a:t>
                      </a:r>
                      <a:r>
                        <a:rPr lang="en-US" sz="1000" b="1" i="0" u="none" strike="noStrike" dirty="0">
                          <a:effectLst/>
                          <a:latin typeface="Arial"/>
                        </a:rPr>
                        <a:t>at different levels of life expectancy and population growth (based on Coale-Demeny West model</a:t>
                      </a:r>
                      <a:r>
                        <a:rPr lang="en-US" sz="1000" b="1" i="0" u="none" strike="noStrike" dirty="0" smtClean="0">
                          <a:effectLst/>
                          <a:latin typeface="Arial"/>
                        </a:rPr>
                        <a:t>)</a:t>
                      </a:r>
                      <a:endParaRPr lang="en-US" sz="1000" b="0" i="0" u="none" strike="noStrike" dirty="0">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pPr algn="l" fontAlgn="b"/>
                      <a:endParaRPr lang="en-US" sz="1000" b="0" i="0" u="none" strike="noStrike" dirty="0">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0">
                <a:tc>
                  <a:txBody>
                    <a:bodyPr/>
                    <a:lstStyle/>
                    <a:p>
                      <a:pPr algn="l" fontAlgn="b"/>
                      <a:endParaRPr lang="en-US" sz="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endParaRPr lang="en-US" sz="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00" b="0" i="0" u="none" strike="noStrike">
                        <a:solidFill>
                          <a:srgbClr val="FFFFFF"/>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a:solidFill>
                          <a:srgbClr val="FFFFFF"/>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367">
                <a:tc>
                  <a:txBody>
                    <a:bodyPr/>
                    <a:lstStyle/>
                    <a:p>
                      <a:pPr algn="l" fontAlgn="b"/>
                      <a:r>
                        <a:rPr lang="en-US" sz="1000" b="1" i="0" u="none" strike="noStrike">
                          <a:effectLst/>
                          <a:latin typeface="Arial"/>
                        </a:rPr>
                        <a:t>Male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en-US" sz="1000" b="0" i="0" u="none" strike="noStrike">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9CCFF"/>
                    </a:solidFill>
                  </a:tcPr>
                </a:tc>
                <a:tc gridSpan="11">
                  <a:txBody>
                    <a:bodyPr/>
                    <a:lstStyle/>
                    <a:p>
                      <a:pPr algn="ctr" fontAlgn="b"/>
                      <a:r>
                        <a:rPr lang="en-US" sz="1000" b="0" i="0" u="none" strike="noStrike" dirty="0">
                          <a:effectLst/>
                          <a:latin typeface="Arial"/>
                        </a:rPr>
                        <a:t>Annual rate of population growth (percent)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4367">
                <a:tc>
                  <a:txBody>
                    <a:bodyPr/>
                    <a:lstStyle/>
                    <a:p>
                      <a:pPr algn="l" fontAlgn="b"/>
                      <a:r>
                        <a:rPr lang="en-US" sz="10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000" b="0" i="0" u="none" strike="noStrike">
                          <a:solidFill>
                            <a:srgbClr val="99CCFF"/>
                          </a:solidFill>
                          <a:effectLst/>
                          <a:latin typeface="Arial"/>
                        </a:rPr>
                        <a:t>10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000" b="0" i="0" u="none" strike="noStrike">
                          <a:effectLst/>
                          <a:latin typeface="Arial"/>
                        </a:rPr>
                        <a:t>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gridSpan="2">
                  <a:txBody>
                    <a:bodyPr/>
                    <a:lstStyle/>
                    <a:p>
                      <a:pPr algn="r" fontAlgn="b"/>
                      <a:r>
                        <a:rPr lang="en-US" sz="1000" b="0" i="0" u="none" strike="noStrike">
                          <a:effectLst/>
                          <a:latin typeface="Arial"/>
                        </a:rPr>
                        <a:t>2.5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r" fontAlgn="b"/>
                      <a:r>
                        <a:rPr lang="en-US" sz="1000" b="0" i="0" u="none" strike="noStrike">
                          <a:effectLst/>
                          <a:latin typeface="Arial"/>
                        </a:rPr>
                        <a:t>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dirty="0">
                          <a:effectLst/>
                          <a:latin typeface="Arial"/>
                        </a:rPr>
                        <a:t>1.5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dirty="0">
                          <a:effectLst/>
                          <a:latin typeface="Arial"/>
                        </a:rPr>
                        <a:t>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0.5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-0.5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-1</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r>
              <a:tr h="124367">
                <a:tc rowSpan="8">
                  <a:txBody>
                    <a:bodyPr/>
                    <a:lstStyle/>
                    <a:p>
                      <a:pPr algn="r" fontAlgn="ctr"/>
                      <a:r>
                        <a:rPr lang="en-US" sz="1000" b="0" i="0" u="none" strike="noStrike">
                          <a:effectLst/>
                          <a:latin typeface="Arial"/>
                        </a:rPr>
                        <a:t>Life expectancy at birth </a:t>
                      </a:r>
                      <a:br>
                        <a:rPr lang="en-US" sz="1000" b="0" i="0" u="none" strike="noStrike">
                          <a:effectLst/>
                          <a:latin typeface="Arial"/>
                        </a:rPr>
                      </a:br>
                      <a:r>
                        <a:rPr lang="en-US" sz="1000" b="0" i="0" u="none" strike="noStrike">
                          <a:effectLst/>
                          <a:latin typeface="Arial"/>
                        </a:rPr>
                        <a:t>(years)</a:t>
                      </a:r>
                    </a:p>
                  </a:txBody>
                  <a:tcPr marL="0" marR="0" marT="0" marB="0" vert="vert27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r" fontAlgn="ctr"/>
                      <a:r>
                        <a:rPr lang="en-US" sz="1000" b="0" i="0" u="none" strike="noStrike">
                          <a:effectLst/>
                          <a:latin typeface="Arial"/>
                        </a:rPr>
                        <a:t>40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r" fontAlgn="ctr"/>
                      <a:r>
                        <a:rPr lang="en-US" sz="1000" b="0" i="0" u="none" strike="noStrike">
                          <a:effectLst/>
                          <a:latin typeface="Arial"/>
                        </a:rPr>
                        <a:t>26.7</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23.6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gridSpan="2">
                  <a:txBody>
                    <a:bodyPr/>
                    <a:lstStyle/>
                    <a:p>
                      <a:pPr algn="r" fontAlgn="ctr"/>
                      <a:r>
                        <a:rPr lang="en-US" sz="1000" b="0" i="0" u="none" strike="noStrike">
                          <a:effectLst/>
                          <a:latin typeface="Arial"/>
                        </a:rPr>
                        <a:t>23.2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23.1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23.1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23.4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24.1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25.0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26.3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27.9</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45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20.8</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19.0</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18.9</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19.1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19.4</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20.1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21.0</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22.2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23.8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25.7</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50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16.0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15.2</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15.4</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15.8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16.4</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17.3</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18.5</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20.0</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21.8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24.0</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55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12.0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12.1</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12.5</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13.1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14.0</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15.1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16.5</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18.2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20.2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22.6</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60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8.7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9.5</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10.1</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10.9</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11.9</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13.2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14.8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16.7</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18.9</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21.4</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65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5.9</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7.3</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8.0</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9.0</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10.2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11.6</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13.3</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15.4</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17.7</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20.4</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97797">
                <a:tc vMerge="1">
                  <a:txBody>
                    <a:bodyPr/>
                    <a:lstStyle/>
                    <a:p>
                      <a:endParaRPr lang="en-US"/>
                    </a:p>
                  </a:txBody>
                  <a:tcPr/>
                </a:tc>
                <a:tc>
                  <a:txBody>
                    <a:bodyPr/>
                    <a:lstStyle/>
                    <a:p>
                      <a:pPr algn="r" fontAlgn="ctr"/>
                      <a:r>
                        <a:rPr lang="en-US" sz="1000" b="0" i="0" u="none" strike="noStrike">
                          <a:effectLst/>
                          <a:latin typeface="Arial"/>
                        </a:rPr>
                        <a:t>70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3.8</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5.6</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6.4</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7.4</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8.7</a:t>
                      </a:r>
                    </a:p>
                  </a:txBody>
                  <a:tcPr marL="0" marR="0" marT="0" marB="0" anchor="ctr">
                    <a:lnL>
                      <a:noFill/>
                    </a:lnL>
                    <a:lnR>
                      <a:noFill/>
                    </a:lnR>
                    <a:lnT>
                      <a:noFill/>
                    </a:lnT>
                    <a:lnB>
                      <a:noFill/>
                    </a:lnB>
                    <a:solidFill>
                      <a:srgbClr val="CCFFFF"/>
                    </a:solidFill>
                  </a:tcPr>
                </a:tc>
                <a:tc>
                  <a:txBody>
                    <a:bodyPr/>
                    <a:lstStyle/>
                    <a:p>
                      <a:pPr algn="r" fontAlgn="ctr"/>
                      <a:r>
                        <a:rPr lang="en-US" sz="1400" b="1" i="1" u="none" strike="noStrike" dirty="0">
                          <a:solidFill>
                            <a:srgbClr val="0000FF"/>
                          </a:solidFill>
                          <a:effectLst/>
                          <a:latin typeface="Arial"/>
                        </a:rPr>
                        <a:t>10.2</a:t>
                      </a:r>
                    </a:p>
                  </a:txBody>
                  <a:tcPr marL="0" marR="0" marT="0" marB="0" anchor="ctr">
                    <a:lnL>
                      <a:noFill/>
                    </a:lnL>
                    <a:lnR>
                      <a:noFill/>
                    </a:lnR>
                    <a:lnT>
                      <a:noFill/>
                    </a:lnT>
                    <a:lnB>
                      <a:noFill/>
                    </a:lnB>
                    <a:solidFill>
                      <a:srgbClr val="FFFF00"/>
                    </a:solidFill>
                  </a:tcPr>
                </a:tc>
                <a:tc>
                  <a:txBody>
                    <a:bodyPr/>
                    <a:lstStyle/>
                    <a:p>
                      <a:pPr algn="r" fontAlgn="ctr"/>
                      <a:r>
                        <a:rPr lang="en-US" sz="1000" b="0" i="0" u="none" strike="noStrike">
                          <a:effectLst/>
                          <a:latin typeface="Arial"/>
                        </a:rPr>
                        <a:t>12.1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14.3</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19.6</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75</a:t>
                      </a:r>
                    </a:p>
                  </a:txBody>
                  <a:tcPr marL="0" marR="0" marT="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9CC"/>
                    </a:solidFill>
                  </a:tcPr>
                </a:tc>
                <a:tc>
                  <a:txBody>
                    <a:bodyPr/>
                    <a:lstStyle/>
                    <a:p>
                      <a:pPr algn="r" fontAlgn="ctr"/>
                      <a:r>
                        <a:rPr lang="en-US" sz="1000" b="0" i="0" u="none" strike="noStrike">
                          <a:effectLst/>
                          <a:latin typeface="Arial"/>
                        </a:rPr>
                        <a:t>2.3</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4.2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gridSpan="2">
                  <a:txBody>
                    <a:bodyPr/>
                    <a:lstStyle/>
                    <a:p>
                      <a:pPr algn="r" fontAlgn="ctr"/>
                      <a:r>
                        <a:rPr lang="en-US" sz="1000" b="0" i="0" u="none" strike="noStrike">
                          <a:effectLst/>
                          <a:latin typeface="Arial"/>
                        </a:rPr>
                        <a:t>5.1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6.2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7.6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9.2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11.1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13.3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15.9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18.8</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36837">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FFFFFF"/>
                          </a:solidFill>
                          <a:effectLst/>
                          <a:latin typeface="Arial"/>
                        </a:rPr>
                        <a:t>85</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367">
                <a:tc>
                  <a:txBody>
                    <a:bodyPr/>
                    <a:lstStyle/>
                    <a:p>
                      <a:pPr algn="l" fontAlgn="b"/>
                      <a:r>
                        <a:rPr lang="en-US" sz="1000" b="1" i="0" u="none" strike="noStrike">
                          <a:effectLst/>
                          <a:latin typeface="Arial"/>
                        </a:rPr>
                        <a:t>Female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en-US" sz="1000" b="0" i="0" u="none" strike="noStrike">
                          <a:solidFill>
                            <a:srgbClr val="99CCFF"/>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9CCFF"/>
                    </a:solidFill>
                  </a:tcPr>
                </a:tc>
                <a:tc gridSpan="11">
                  <a:txBody>
                    <a:bodyPr/>
                    <a:lstStyle/>
                    <a:p>
                      <a:pPr algn="ctr" fontAlgn="b"/>
                      <a:r>
                        <a:rPr lang="en-US" sz="1000" b="0" i="0" u="none" strike="noStrike" dirty="0">
                          <a:effectLst/>
                          <a:latin typeface="Arial"/>
                        </a:rPr>
                        <a:t>Annual rate of population growth (percent)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4367">
                <a:tc>
                  <a:txBody>
                    <a:bodyPr/>
                    <a:lstStyle/>
                    <a:p>
                      <a:pPr algn="l" fontAlgn="b"/>
                      <a:r>
                        <a:rPr lang="en-US" sz="1000" b="0" i="0" u="none" strike="noStrike">
                          <a:solidFill>
                            <a:srgbClr val="99CCFF"/>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000" b="0" i="0" u="none" strike="noStrike">
                          <a:solidFill>
                            <a:srgbClr val="99CCFF"/>
                          </a:solidFill>
                          <a:effectLst/>
                          <a:latin typeface="Arial"/>
                        </a:rPr>
                        <a:t>10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000" b="0" i="0" u="none" strike="noStrike">
                          <a:effectLst/>
                          <a:latin typeface="Arial"/>
                        </a:rPr>
                        <a:t>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gridSpan="2">
                  <a:txBody>
                    <a:bodyPr/>
                    <a:lstStyle/>
                    <a:p>
                      <a:pPr algn="r" fontAlgn="b"/>
                      <a:r>
                        <a:rPr lang="en-US" sz="1000" b="0" i="0" u="none" strike="noStrike">
                          <a:effectLst/>
                          <a:latin typeface="Arial"/>
                        </a:rPr>
                        <a:t>2.5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r" fontAlgn="b"/>
                      <a:r>
                        <a:rPr lang="en-US" sz="1000" b="0" i="0" u="none" strike="noStrike">
                          <a:effectLst/>
                          <a:latin typeface="Arial"/>
                        </a:rPr>
                        <a:t>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1.5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0.5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-0.5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dirty="0">
                          <a:effectLst/>
                          <a:latin typeface="Arial"/>
                        </a:rPr>
                        <a:t>-1</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r>
              <a:tr h="124367">
                <a:tc rowSpan="9">
                  <a:txBody>
                    <a:bodyPr/>
                    <a:lstStyle/>
                    <a:p>
                      <a:pPr algn="r" fontAlgn="ctr"/>
                      <a:r>
                        <a:rPr lang="en-US" sz="1000" b="0" i="0" u="none" strike="noStrike">
                          <a:effectLst/>
                          <a:latin typeface="Arial"/>
                        </a:rPr>
                        <a:t>Life expectancy at birth </a:t>
                      </a:r>
                      <a:br>
                        <a:rPr lang="en-US" sz="1000" b="0" i="0" u="none" strike="noStrike">
                          <a:effectLst/>
                          <a:latin typeface="Arial"/>
                        </a:rPr>
                      </a:br>
                      <a:r>
                        <a:rPr lang="en-US" sz="1000" b="0" i="0" u="none" strike="noStrike">
                          <a:effectLst/>
                          <a:latin typeface="Arial"/>
                        </a:rPr>
                        <a:t>(years)</a:t>
                      </a:r>
                    </a:p>
                  </a:txBody>
                  <a:tcPr marL="0" marR="0" marT="0" marB="0" vert="vert27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r" fontAlgn="ctr"/>
                      <a:r>
                        <a:rPr lang="en-US" sz="1000" b="0" i="0" u="none" strike="noStrike">
                          <a:effectLst/>
                          <a:latin typeface="Arial"/>
                        </a:rPr>
                        <a:t>40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r" fontAlgn="ctr"/>
                      <a:r>
                        <a:rPr lang="en-US" sz="1000" b="0" i="0" u="none" strike="noStrike">
                          <a:effectLst/>
                          <a:latin typeface="Arial"/>
                        </a:rPr>
                        <a:t>27.4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24.1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gridSpan="2">
                  <a:txBody>
                    <a:bodyPr/>
                    <a:lstStyle/>
                    <a:p>
                      <a:pPr algn="r" fontAlgn="ctr"/>
                      <a:r>
                        <a:rPr lang="en-US" sz="1000" b="0" i="0" u="none" strike="noStrike">
                          <a:effectLst/>
                          <a:latin typeface="Arial"/>
                        </a:rPr>
                        <a:t>23.6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23.4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23.6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24.1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24.1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25.0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26.2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27.8</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45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21.6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19.5</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19.3</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19.4</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19.6</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20.2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21.1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22.2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23.7</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25.6</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50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16.8</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15.7</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15.8</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16.1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16.7</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17.5</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18.6</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20.0</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21.8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23.9</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55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12.7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12.5</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12.9</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13.4</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14.2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15.2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16.5</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18.2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20.2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22.5</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60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9.4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9.9</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10.4</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11.1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12.1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13.3</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14.8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16.7</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18.8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21.3</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65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6.6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7.7</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8.4</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9.2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10.3</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11.7</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13.4</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14.8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16.7</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19.5</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70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4.3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5.8</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6.6</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7.6</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8.8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10.4</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12.2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14.3</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16.7</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19.5</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75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2.6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4.4</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5.2</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6.3</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7.6</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9.2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11.1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13.3</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15.9</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18.8</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80</a:t>
                      </a:r>
                    </a:p>
                  </a:txBody>
                  <a:tcPr marL="0" marR="0" marT="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9CC"/>
                    </a:solidFill>
                  </a:tcPr>
                </a:tc>
                <a:tc>
                  <a:txBody>
                    <a:bodyPr/>
                    <a:lstStyle/>
                    <a:p>
                      <a:pPr algn="r" fontAlgn="ctr"/>
                      <a:r>
                        <a:rPr lang="en-US" sz="1000" b="0" i="0" u="none" strike="noStrike">
                          <a:effectLst/>
                          <a:latin typeface="Arial"/>
                        </a:rPr>
                        <a:t>1.5</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dirty="0">
                          <a:effectLst/>
                          <a:latin typeface="Arial"/>
                        </a:rPr>
                        <a:t>3.4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gridSpan="2">
                  <a:txBody>
                    <a:bodyPr/>
                    <a:lstStyle/>
                    <a:p>
                      <a:pPr algn="r" fontAlgn="ctr"/>
                      <a:r>
                        <a:rPr lang="en-US" sz="1000" b="0" i="0" u="none" strike="noStrike">
                          <a:effectLst/>
                          <a:latin typeface="Arial"/>
                        </a:rPr>
                        <a:t>4.2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5.3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6.7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400" b="1" i="1" u="none" strike="noStrike" dirty="0">
                          <a:solidFill>
                            <a:srgbClr val="FF0000"/>
                          </a:solidFill>
                          <a:effectLst/>
                          <a:latin typeface="Arial"/>
                        </a:rPr>
                        <a:t>8.3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00FF00"/>
                    </a:solidFill>
                  </a:tcPr>
                </a:tc>
                <a:tc>
                  <a:txBody>
                    <a:bodyPr/>
                    <a:lstStyle/>
                    <a:p>
                      <a:pPr algn="r" fontAlgn="ctr"/>
                      <a:r>
                        <a:rPr lang="en-US" sz="1000" b="0" i="0" u="none" strike="noStrike">
                          <a:effectLst/>
                          <a:latin typeface="Arial"/>
                        </a:rPr>
                        <a:t>10.2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12.5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15.1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18.1</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49843">
                <a:tc>
                  <a:txBody>
                    <a:bodyPr/>
                    <a:lstStyle/>
                    <a:p>
                      <a:pPr algn="l" fontAlgn="b"/>
                      <a:endParaRPr lang="en-US" sz="3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en-US" sz="900" b="0" i="0" u="none" strike="noStrike" dirty="0">
                        <a:solidFill>
                          <a:srgbClr val="FFFF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65083">
                <a:tc gridSpan="13">
                  <a:txBody>
                    <a:bodyPr/>
                    <a:lstStyle/>
                    <a:p>
                      <a:pPr algn="l" fontAlgn="b"/>
                      <a:endParaRPr lang="en-US" sz="600" b="0" i="0" u="none" strike="noStrike" dirty="0">
                        <a:effectLst/>
                        <a:latin typeface="Arial"/>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4367">
                <a:tc gridSpan="11">
                  <a:txBody>
                    <a:bodyPr/>
                    <a:lstStyle/>
                    <a:p>
                      <a:pPr algn="l" fontAlgn="b"/>
                      <a:endParaRPr lang="en-US" sz="600" b="0" i="0" u="none" strike="noStrike" dirty="0">
                        <a:effectLst/>
                        <a:latin typeface="Arial"/>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dirty="0">
                        <a:effectLst/>
                        <a:latin typeface="Arial"/>
                      </a:endParaRPr>
                    </a:p>
                  </a:txBody>
                  <a:tcPr marL="0" marR="0" marT="0" marB="0" anchor="b">
                    <a:lnL>
                      <a:noFill/>
                    </a:lnL>
                    <a:lnR>
                      <a:noFill/>
                    </a:lnR>
                    <a:lnT>
                      <a:noFill/>
                    </a:lnT>
                    <a:lnB>
                      <a:noFill/>
                    </a:lnB>
                  </a:tcPr>
                </a:tc>
              </a:tr>
            </a:tbl>
          </a:graphicData>
        </a:graphic>
      </p:graphicFrame>
      <p:sp>
        <p:nvSpPr>
          <p:cNvPr id="14338" name="Rectangle 2"/>
          <p:cNvSpPr>
            <a:spLocks noGrp="1" noChangeArrowheads="1"/>
          </p:cNvSpPr>
          <p:nvPr>
            <p:ph type="title" idx="4294967295"/>
          </p:nvPr>
        </p:nvSpPr>
        <p:spPr>
          <a:xfrm>
            <a:off x="381000" y="228600"/>
            <a:ext cx="8382000" cy="838200"/>
          </a:xfrm>
        </p:spPr>
        <p:txBody>
          <a:bodyPr/>
          <a:lstStyle/>
          <a:p>
            <a:r>
              <a:rPr lang="en-GB" sz="2800" dirty="0" err="1" smtClean="0"/>
              <a:t>ANACoD</a:t>
            </a:r>
            <a:r>
              <a:rPr lang="en-GB" sz="2800" dirty="0" smtClean="0"/>
              <a:t>  - PART II: MORTALITY LEVELS ANALYSIS</a:t>
            </a:r>
            <a:br>
              <a:rPr lang="en-GB" sz="2800" dirty="0" smtClean="0"/>
            </a:br>
            <a:r>
              <a:rPr lang="en-US" sz="2800" i="1" dirty="0"/>
              <a:t>Step 2: Crude deaths </a:t>
            </a:r>
            <a:r>
              <a:rPr lang="en-US" sz="2800" i="1" dirty="0" smtClean="0"/>
              <a:t>rates</a:t>
            </a:r>
            <a:endParaRPr lang="en-GB" sz="2800" i="1" dirty="0" smtClean="0"/>
          </a:p>
        </p:txBody>
      </p:sp>
      <p:sp>
        <p:nvSpPr>
          <p:cNvPr id="2" name="TextBox 1"/>
          <p:cNvSpPr txBox="1"/>
          <p:nvPr/>
        </p:nvSpPr>
        <p:spPr>
          <a:xfrm>
            <a:off x="93259" y="685800"/>
            <a:ext cx="4572000" cy="554704"/>
          </a:xfrm>
          <a:prstGeom prst="rect">
            <a:avLst/>
          </a:prstGeom>
          <a:noFill/>
        </p:spPr>
        <p:txBody>
          <a:bodyPr wrap="square" rtlCol="0">
            <a:spAutoFit/>
          </a:bodyPr>
          <a:lstStyle/>
          <a:p>
            <a:pPr lvl="0">
              <a:lnSpc>
                <a:spcPts val="1800"/>
              </a:lnSpc>
            </a:pPr>
            <a:r>
              <a:rPr lang="en-GB" sz="2000" b="1" i="1" dirty="0" smtClean="0">
                <a:solidFill>
                  <a:srgbClr val="C00000"/>
                </a:solidFill>
              </a:rPr>
              <a:t>CDRs &lt; 5.0 are suspiciously low and indicate under-reporting.</a:t>
            </a:r>
            <a:endParaRPr lang="en-GB" sz="2000" b="1" i="1" dirty="0">
              <a:solidFill>
                <a:srgbClr val="C00000"/>
              </a:solidFill>
            </a:endParaRPr>
          </a:p>
        </p:txBody>
      </p:sp>
      <p:sp>
        <p:nvSpPr>
          <p:cNvPr id="5" name="Rectangle 4"/>
          <p:cNvSpPr/>
          <p:nvPr/>
        </p:nvSpPr>
        <p:spPr bwMode="auto">
          <a:xfrm>
            <a:off x="228600" y="1491018"/>
            <a:ext cx="4359322" cy="892552"/>
          </a:xfrm>
          <a:prstGeom prst="rect">
            <a:avLst/>
          </a:prstGeom>
          <a:noFill/>
          <a:ln w="3810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1600" dirty="0"/>
          </a:p>
        </p:txBody>
      </p:sp>
      <p:sp>
        <p:nvSpPr>
          <p:cNvPr id="6" name="TextBox 5"/>
          <p:cNvSpPr txBox="1"/>
          <p:nvPr/>
        </p:nvSpPr>
        <p:spPr>
          <a:xfrm>
            <a:off x="4677769" y="2473558"/>
            <a:ext cx="4572000" cy="784830"/>
          </a:xfrm>
          <a:prstGeom prst="rect">
            <a:avLst/>
          </a:prstGeom>
          <a:noFill/>
        </p:spPr>
        <p:txBody>
          <a:bodyPr wrap="square" rtlCol="0">
            <a:spAutoFit/>
          </a:bodyPr>
          <a:lstStyle/>
          <a:p>
            <a:pPr lvl="0">
              <a:lnSpc>
                <a:spcPts val="1800"/>
              </a:lnSpc>
            </a:pPr>
            <a:r>
              <a:rPr lang="en-AU" b="1" dirty="0"/>
              <a:t>Compare the </a:t>
            </a:r>
            <a:r>
              <a:rPr lang="en-AU" b="1" dirty="0" smtClean="0"/>
              <a:t>observed CDR </a:t>
            </a:r>
            <a:r>
              <a:rPr lang="en-AU" b="1" dirty="0"/>
              <a:t>to the expected CRD based on life expectancy and population growth </a:t>
            </a:r>
            <a:r>
              <a:rPr lang="en-AU" b="1" dirty="0" smtClean="0"/>
              <a:t>rates</a:t>
            </a:r>
            <a:endParaRPr lang="en-GB" sz="300" b="1" dirty="0"/>
          </a:p>
        </p:txBody>
      </p:sp>
    </p:spTree>
    <p:extLst>
      <p:ext uri="{BB962C8B-B14F-4D97-AF65-F5344CB8AC3E}">
        <p14:creationId xmlns:p14="http://schemas.microsoft.com/office/powerpoint/2010/main" val="313073288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3. Age and sex-specific </a:t>
            </a:r>
            <a:r>
              <a:rPr lang="en-US" sz="2800" i="1" dirty="0" smtClean="0"/>
              <a:t>death </a:t>
            </a:r>
            <a:r>
              <a:rPr lang="en-US" sz="2800" i="1" dirty="0"/>
              <a:t>rates</a:t>
            </a:r>
            <a:endParaRPr lang="en-GB" sz="2800" dirty="0" smtClean="0"/>
          </a:p>
        </p:txBody>
      </p:sp>
      <p:sp>
        <p:nvSpPr>
          <p:cNvPr id="2" name="Content Placeholder 1"/>
          <p:cNvSpPr>
            <a:spLocks noGrp="1"/>
          </p:cNvSpPr>
          <p:nvPr>
            <p:ph idx="4294967295"/>
          </p:nvPr>
        </p:nvSpPr>
        <p:spPr>
          <a:xfrm>
            <a:off x="152400" y="1295400"/>
            <a:ext cx="8839200" cy="4572000"/>
          </a:xfrm>
        </p:spPr>
        <p:txBody>
          <a:bodyPr/>
          <a:lstStyle/>
          <a:p>
            <a:pPr marL="0" indent="0">
              <a:spcBef>
                <a:spcPts val="0"/>
              </a:spcBef>
              <a:buNone/>
            </a:pPr>
            <a:r>
              <a:rPr lang="en-US" sz="2400" i="1" dirty="0" smtClean="0"/>
              <a:t>Enables users to:</a:t>
            </a:r>
          </a:p>
          <a:p>
            <a:pPr lvl="0">
              <a:spcBef>
                <a:spcPts val="600"/>
              </a:spcBef>
            </a:pPr>
            <a:r>
              <a:rPr lang="en-AU" sz="2000" dirty="0" smtClean="0"/>
              <a:t>Calculate </a:t>
            </a:r>
            <a:r>
              <a:rPr lang="en-AU" sz="2000" dirty="0"/>
              <a:t>the mortality rate specific to a population age group (usually a five-year grouping), known as the </a:t>
            </a:r>
            <a:r>
              <a:rPr lang="en-AU" sz="2000" b="1" i="1" dirty="0">
                <a:solidFill>
                  <a:srgbClr val="0070C0"/>
                </a:solidFill>
              </a:rPr>
              <a:t>age-specific mortality rate</a:t>
            </a:r>
            <a:r>
              <a:rPr lang="en-AU" sz="2000" dirty="0">
                <a:solidFill>
                  <a:srgbClr val="0070C0"/>
                </a:solidFill>
              </a:rPr>
              <a:t> (ASMR)</a:t>
            </a:r>
          </a:p>
          <a:p>
            <a:pPr marL="0" lvl="0" indent="0">
              <a:spcBef>
                <a:spcPts val="0"/>
              </a:spcBef>
              <a:buNone/>
            </a:pPr>
            <a:r>
              <a:rPr lang="en-US" sz="2000" dirty="0" smtClean="0">
                <a:solidFill>
                  <a:srgbClr val="0070C0"/>
                </a:solidFill>
              </a:rPr>
              <a:t>	 	</a:t>
            </a:r>
            <a:r>
              <a:rPr lang="en-US" sz="1800" dirty="0" smtClean="0">
                <a:solidFill>
                  <a:srgbClr val="0070C0"/>
                </a:solidFill>
              </a:rPr>
              <a:t>        deaths </a:t>
            </a:r>
            <a:r>
              <a:rPr lang="en-US" sz="1800" dirty="0">
                <a:solidFill>
                  <a:srgbClr val="0070C0"/>
                </a:solidFill>
              </a:rPr>
              <a:t>in a specific age group in a                                                                                         	ASMR =  </a:t>
            </a:r>
            <a:r>
              <a:rPr lang="en-US" sz="1800" u="sng" dirty="0">
                <a:solidFill>
                  <a:srgbClr val="0070C0"/>
                </a:solidFill>
              </a:rPr>
              <a:t>population during a specified time period </a:t>
            </a:r>
            <a:r>
              <a:rPr lang="en-US" sz="1800" dirty="0">
                <a:solidFill>
                  <a:srgbClr val="0070C0"/>
                </a:solidFill>
              </a:rPr>
              <a:t>  × 100 000</a:t>
            </a:r>
            <a:r>
              <a:rPr lang="en-US" sz="1800" u="sng" dirty="0">
                <a:solidFill>
                  <a:srgbClr val="0070C0"/>
                </a:solidFill>
              </a:rPr>
              <a:t>                              </a:t>
            </a:r>
            <a:r>
              <a:rPr lang="en-US" sz="1800" dirty="0">
                <a:solidFill>
                  <a:srgbClr val="0070C0"/>
                </a:solidFill>
              </a:rPr>
              <a:t>		 total mid-year population in the same age                                                                          		       group, population and time period </a:t>
            </a:r>
            <a:endParaRPr lang="en-US" sz="2000" dirty="0"/>
          </a:p>
          <a:p>
            <a:pPr lvl="0">
              <a:spcBef>
                <a:spcPts val="1200"/>
              </a:spcBef>
              <a:spcAft>
                <a:spcPts val="1200"/>
              </a:spcAft>
            </a:pPr>
            <a:r>
              <a:rPr lang="en-US" sz="2000" dirty="0" smtClean="0"/>
              <a:t>Compare relative age patterns in ASMR for country to expected global patterns to identify potential under registration at certain ages</a:t>
            </a:r>
          </a:p>
          <a:p>
            <a:pPr lvl="0">
              <a:spcBef>
                <a:spcPts val="1200"/>
              </a:spcBef>
              <a:spcAft>
                <a:spcPts val="1200"/>
              </a:spcAft>
            </a:pPr>
            <a:r>
              <a:rPr lang="en-GB" sz="2000" dirty="0" smtClean="0"/>
              <a:t>Compare patterns in </a:t>
            </a:r>
            <a:r>
              <a:rPr lang="en-GB" sz="2000" dirty="0" err="1" smtClean="0"/>
              <a:t>male:female</a:t>
            </a:r>
            <a:r>
              <a:rPr lang="en-GB" sz="2000" dirty="0" smtClean="0"/>
              <a:t> </a:t>
            </a:r>
            <a:r>
              <a:rPr lang="en-GB" sz="2000" dirty="0"/>
              <a:t>ASMR ratio </a:t>
            </a:r>
            <a:r>
              <a:rPr lang="en-GB" sz="2000" dirty="0" smtClean="0"/>
              <a:t>to countries with </a:t>
            </a:r>
            <a:r>
              <a:rPr lang="en-GB" sz="2000" dirty="0"/>
              <a:t>various infant mortality </a:t>
            </a:r>
            <a:r>
              <a:rPr lang="en-GB" sz="2000" dirty="0" smtClean="0"/>
              <a:t>rates to identify issues with completeness of registration</a:t>
            </a:r>
            <a:endParaRPr lang="en-US" sz="2000" dirty="0"/>
          </a:p>
          <a:p>
            <a:pPr lvl="0">
              <a:spcBef>
                <a:spcPts val="1200"/>
              </a:spcBef>
              <a:spcAft>
                <a:spcPts val="1200"/>
              </a:spcAft>
            </a:pPr>
            <a:r>
              <a:rPr lang="en-GB" sz="2000" dirty="0" smtClean="0"/>
              <a:t>Look for deviations in expected patterns of the log ASMR to indicate under-reporting at certain ages or </a:t>
            </a:r>
            <a:r>
              <a:rPr lang="en-GB" sz="2000" dirty="0" err="1" smtClean="0"/>
              <a:t>mis</a:t>
            </a:r>
            <a:r>
              <a:rPr lang="en-GB" sz="2000" dirty="0" smtClean="0"/>
              <a:t>-reporting of correct age of death</a:t>
            </a:r>
          </a:p>
          <a:p>
            <a:pPr marL="0" indent="0">
              <a:spcBef>
                <a:spcPts val="600"/>
              </a:spcBef>
              <a:buNone/>
            </a:pPr>
            <a:r>
              <a:rPr lang="en-US" sz="1800" dirty="0"/>
              <a:t>	</a:t>
            </a:r>
          </a:p>
        </p:txBody>
      </p:sp>
    </p:spTree>
    <p:extLst>
      <p:ext uri="{BB962C8B-B14F-4D97-AF65-F5344CB8AC3E}">
        <p14:creationId xmlns:p14="http://schemas.microsoft.com/office/powerpoint/2010/main" val="387941292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152400"/>
            <a:ext cx="7850372" cy="990600"/>
          </a:xfrm>
        </p:spPr>
        <p:txBody>
          <a:bodyPr/>
          <a:lstStyle/>
          <a:p>
            <a:pPr>
              <a:lnSpc>
                <a:spcPts val="2900"/>
              </a:lnSpc>
            </a:pPr>
            <a:r>
              <a:rPr lang="en-GB" sz="2400" dirty="0" err="1" smtClean="0"/>
              <a:t>ANACoD</a:t>
            </a:r>
            <a:r>
              <a:rPr lang="en-GB" sz="2400" dirty="0" smtClean="0"/>
              <a:t>  - PART II: MORTALITY LEVELS ANALYSIS</a:t>
            </a:r>
            <a:br>
              <a:rPr lang="en-GB" sz="2400" dirty="0" smtClean="0"/>
            </a:br>
            <a:r>
              <a:rPr lang="en-US" sz="2400" i="1" dirty="0"/>
              <a:t>Step </a:t>
            </a:r>
            <a:r>
              <a:rPr lang="en-US" sz="2400" i="1" dirty="0" smtClean="0"/>
              <a:t>3. </a:t>
            </a:r>
            <a:r>
              <a:rPr lang="en-US" sz="2400" i="1" dirty="0"/>
              <a:t>Age and sex-specific </a:t>
            </a:r>
            <a:r>
              <a:rPr lang="en-US" sz="2400" i="1" dirty="0" smtClean="0"/>
              <a:t>death </a:t>
            </a:r>
            <a:r>
              <a:rPr lang="en-US" sz="2400" i="1" dirty="0"/>
              <a:t>rates </a:t>
            </a:r>
            <a:endParaRPr lang="en-GB" sz="2400" i="1" dirty="0" smtClean="0"/>
          </a:p>
        </p:txBody>
      </p:sp>
      <p:sp>
        <p:nvSpPr>
          <p:cNvPr id="9" name="TextBox 8"/>
          <p:cNvSpPr txBox="1"/>
          <p:nvPr/>
        </p:nvSpPr>
        <p:spPr>
          <a:xfrm>
            <a:off x="152400" y="1414502"/>
            <a:ext cx="4724399" cy="1631216"/>
          </a:xfrm>
          <a:prstGeom prst="rect">
            <a:avLst/>
          </a:prstGeom>
          <a:noFill/>
        </p:spPr>
        <p:txBody>
          <a:bodyPr wrap="square" rtlCol="0">
            <a:spAutoFit/>
          </a:bodyPr>
          <a:lstStyle/>
          <a:p>
            <a:r>
              <a:rPr lang="en-US" sz="2000" dirty="0" smtClean="0"/>
              <a:t>Compare relative age patterns to expected patterns in ASMR: </a:t>
            </a:r>
            <a:r>
              <a:rPr lang="en-GB" sz="2000" b="1" i="1" dirty="0">
                <a:solidFill>
                  <a:srgbClr val="C00000"/>
                </a:solidFill>
              </a:rPr>
              <a:t>Deviations </a:t>
            </a:r>
            <a:r>
              <a:rPr lang="en-GB" sz="2000" b="1" i="1" dirty="0" smtClean="0">
                <a:solidFill>
                  <a:srgbClr val="C00000"/>
                </a:solidFill>
              </a:rPr>
              <a:t>may </a:t>
            </a:r>
            <a:r>
              <a:rPr lang="en-GB" sz="2000" b="1" i="1" dirty="0">
                <a:solidFill>
                  <a:srgbClr val="C00000"/>
                </a:solidFill>
              </a:rPr>
              <a:t>indicate </a:t>
            </a:r>
            <a:r>
              <a:rPr lang="en-GB" sz="2000" b="1" i="1" dirty="0" smtClean="0">
                <a:solidFill>
                  <a:srgbClr val="C00000"/>
                </a:solidFill>
              </a:rPr>
              <a:t>under-registration in </a:t>
            </a:r>
            <a:r>
              <a:rPr lang="en-GB" sz="2000" b="1" i="1" dirty="0">
                <a:solidFill>
                  <a:srgbClr val="C00000"/>
                </a:solidFill>
              </a:rPr>
              <a:t>certain age groups and/or missing age or sex </a:t>
            </a:r>
            <a:r>
              <a:rPr lang="en-GB" sz="2000" b="1" i="1" dirty="0" smtClean="0">
                <a:solidFill>
                  <a:srgbClr val="C00000"/>
                </a:solidFill>
              </a:rPr>
              <a:t>information.</a:t>
            </a:r>
            <a:endParaRPr lang="en-US" sz="2800" i="1" dirty="0"/>
          </a:p>
        </p:txBody>
      </p:sp>
      <p:sp>
        <p:nvSpPr>
          <p:cNvPr id="5" name="Rectangle 2"/>
          <p:cNvSpPr>
            <a:spLocks noChangeArrowheads="1"/>
          </p:cNvSpPr>
          <p:nvPr/>
        </p:nvSpPr>
        <p:spPr bwMode="auto">
          <a:xfrm>
            <a:off x="125681" y="3065502"/>
            <a:ext cx="4751118" cy="52322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114300" marR="0" lvl="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F</a:t>
            </a:r>
            <a:r>
              <a:rPr kumimoji="0" lang="en-US" sz="1400" b="1" i="0" u="none" strike="noStrike" cap="none" normalizeH="0" baseline="0" dirty="0" smtClean="0" bmk="">
                <a:ln>
                  <a:noFill/>
                </a:ln>
                <a:solidFill>
                  <a:schemeClr val="tx1"/>
                </a:solidFill>
                <a:effectLst/>
                <a:latin typeface="Calibri" pitchFamily="34" charset="0"/>
                <a:ea typeface="SimSun" pitchFamily="2" charset="-122"/>
                <a:cs typeface="Arial" pitchFamily="34" charset="0"/>
              </a:rPr>
              <a:t>igure </a:t>
            </a:r>
            <a:r>
              <a:rPr kumimoji="0" lang="en-US" sz="1400" b="1" i="0" u="none" strike="noStrike" cap="none" normalizeH="0" baseline="0" dirty="0" smtClean="0" bmk="_Ref296584696">
                <a:ln>
                  <a:noFill/>
                </a:ln>
                <a:solidFill>
                  <a:schemeClr val="tx1"/>
                </a:solidFill>
                <a:effectLst/>
                <a:latin typeface="Calibri" pitchFamily="34" charset="0"/>
                <a:ea typeface="SimSun" pitchFamily="2" charset="-122"/>
                <a:cs typeface="Arial" pitchFamily="34" charset="0"/>
              </a:rPr>
              <a:t>3</a:t>
            </a:r>
            <a:r>
              <a:rPr kumimoji="0" lang="en-AU" sz="14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 ASMR for Australia, Russia and South Africa, males and females, 2000 (</a:t>
            </a:r>
            <a:r>
              <a:rPr kumimoji="0" lang="en-AU" sz="1400" b="1" i="0" u="none" strike="noStrike" cap="none" normalizeH="0" baseline="0" dirty="0" err="1" smtClean="0">
                <a:ln>
                  <a:noFill/>
                </a:ln>
                <a:solidFill>
                  <a:schemeClr val="tx1"/>
                </a:solidFill>
                <a:effectLst/>
                <a:latin typeface="Calibri" pitchFamily="34" charset="0"/>
                <a:ea typeface="SimSun" pitchFamily="2" charset="-122"/>
                <a:cs typeface="Arial" pitchFamily="34" charset="0"/>
              </a:rPr>
              <a:t>ANACoD</a:t>
            </a:r>
            <a:r>
              <a:rPr kumimoji="0" lang="en-AU" sz="14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 descr="ANACoD Screen Shot - Step 3, age and sex-specific death rates, observed and expected "/>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19500"/>
            <a:ext cx="6172200" cy="3238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Chart 7" descr="ANACoD Screen Shot - Step 3, age and sex-specific death rates "/>
          <p:cNvGraphicFramePr>
            <a:graphicFrameLocks/>
          </p:cNvGraphicFramePr>
          <p:nvPr>
            <p:extLst>
              <p:ext uri="{D42A27DB-BD31-4B8C-83A1-F6EECF244321}">
                <p14:modId xmlns:p14="http://schemas.microsoft.com/office/powerpoint/2010/main" val="3944175626"/>
              </p:ext>
            </p:extLst>
          </p:nvPr>
        </p:nvGraphicFramePr>
        <p:xfrm>
          <a:off x="4876800" y="1219200"/>
          <a:ext cx="409575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728599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a:t>ANACoD</a:t>
            </a:r>
            <a:r>
              <a:rPr lang="en-GB" sz="2800" dirty="0"/>
              <a:t>  - PART II: MORTALITY LEVELS ANALYSIS</a:t>
            </a:r>
            <a:br>
              <a:rPr lang="en-GB" sz="2800" dirty="0"/>
            </a:br>
            <a:r>
              <a:rPr lang="en-US" sz="2800" i="1" dirty="0"/>
              <a:t>Step 3. Age and sex-specific </a:t>
            </a:r>
            <a:r>
              <a:rPr lang="en-US" sz="2800" i="1" dirty="0" smtClean="0"/>
              <a:t>death </a:t>
            </a:r>
            <a:r>
              <a:rPr lang="en-US" sz="2800" i="1" dirty="0"/>
              <a:t>rates </a:t>
            </a:r>
            <a:endParaRPr lang="en-GB" sz="2800" dirty="0" smtClean="0"/>
          </a:p>
        </p:txBody>
      </p:sp>
      <p:sp>
        <p:nvSpPr>
          <p:cNvPr id="9" name="TextBox 8"/>
          <p:cNvSpPr txBox="1"/>
          <p:nvPr/>
        </p:nvSpPr>
        <p:spPr>
          <a:xfrm>
            <a:off x="198128" y="1246233"/>
            <a:ext cx="8869323" cy="707886"/>
          </a:xfrm>
          <a:prstGeom prst="rect">
            <a:avLst/>
          </a:prstGeom>
          <a:noFill/>
        </p:spPr>
        <p:txBody>
          <a:bodyPr wrap="square" rtlCol="0">
            <a:spAutoFit/>
          </a:bodyPr>
          <a:lstStyle/>
          <a:p>
            <a:r>
              <a:rPr lang="en-US" sz="2000" dirty="0" smtClean="0"/>
              <a:t>Compare patterns in ratio of male:female ASMR: </a:t>
            </a:r>
            <a:r>
              <a:rPr lang="en-US" sz="2000" b="1" i="1" dirty="0" smtClean="0">
                <a:solidFill>
                  <a:srgbClr val="C00000"/>
                </a:solidFill>
              </a:rPr>
              <a:t>Deviations may indicate country abnormalities or under-registration.  </a:t>
            </a:r>
            <a:endParaRPr lang="en-US" sz="2000" dirty="0">
              <a:solidFill>
                <a:srgbClr val="C00000"/>
              </a:solidFill>
            </a:endParaRPr>
          </a:p>
        </p:txBody>
      </p:sp>
      <p:graphicFrame>
        <p:nvGraphicFramePr>
          <p:cNvPr id="10" name="Chart 9" descr="ANACoD Screen Shot - Step 3, ratio of male to female age-specific mortality rates"/>
          <p:cNvGraphicFramePr>
            <a:graphicFrameLocks/>
          </p:cNvGraphicFramePr>
          <p:nvPr>
            <p:extLst>
              <p:ext uri="{D42A27DB-BD31-4B8C-83A1-F6EECF244321}">
                <p14:modId xmlns:p14="http://schemas.microsoft.com/office/powerpoint/2010/main" val="4076246326"/>
              </p:ext>
            </p:extLst>
          </p:nvPr>
        </p:nvGraphicFramePr>
        <p:xfrm>
          <a:off x="0" y="3467100"/>
          <a:ext cx="4791075" cy="3390900"/>
        </p:xfrm>
        <a:graphic>
          <a:graphicData uri="http://schemas.openxmlformats.org/drawingml/2006/chart">
            <c:chart xmlns:c="http://schemas.openxmlformats.org/drawingml/2006/chart" xmlns:r="http://schemas.openxmlformats.org/officeDocument/2006/relationships" r:id="rId3"/>
          </a:graphicData>
        </a:graphic>
      </p:graphicFrame>
      <p:pic>
        <p:nvPicPr>
          <p:cNvPr id="10229763" name="Picture 3" descr="ANACoD Screen Shot - Step 3, ratio of male to female age-specific mortality rates"/>
          <p:cNvPicPr>
            <a:picLocks noChangeArrowheads="1"/>
          </p:cNvPicPr>
          <p:nvPr/>
        </p:nvPicPr>
        <p:blipFill>
          <a:blip r:embed="rId4">
            <a:extLst>
              <a:ext uri="{28A0092B-C50C-407E-A947-70E740481C1C}">
                <a14:useLocalDpi xmlns:a14="http://schemas.microsoft.com/office/drawing/2010/main" val="0"/>
              </a:ext>
            </a:extLst>
          </a:blip>
          <a:srcRect b="-119"/>
          <a:stretch>
            <a:fillRect/>
          </a:stretch>
        </p:blipFill>
        <p:spPr bwMode="auto">
          <a:xfrm>
            <a:off x="3462897" y="2388751"/>
            <a:ext cx="57054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19976" y="1942245"/>
            <a:ext cx="5710791" cy="461665"/>
          </a:xfrm>
          <a:prstGeom prst="rect">
            <a:avLst/>
          </a:prstGeom>
        </p:spPr>
        <p:txBody>
          <a:bodyPr wrap="square">
            <a:spAutoFit/>
          </a:bodyPr>
          <a:lstStyle/>
          <a:p>
            <a:r>
              <a:rPr lang="en-US" sz="1200" b="1" dirty="0"/>
              <a:t>Figure 5</a:t>
            </a:r>
            <a:r>
              <a:rPr lang="en-US" sz="1200" dirty="0"/>
              <a:t>: Ratio of male to female </a:t>
            </a:r>
            <a:r>
              <a:rPr lang="en-AU" sz="1200" dirty="0"/>
              <a:t>age-specific mortality rates at different levels of infant </a:t>
            </a:r>
            <a:r>
              <a:rPr lang="en-AU" sz="1200" dirty="0" smtClean="0"/>
              <a:t>mortality </a:t>
            </a:r>
            <a:r>
              <a:rPr lang="en-AU" sz="1200" i="1" dirty="0" smtClean="0"/>
              <a:t>(expected patterns)</a:t>
            </a:r>
            <a:endParaRPr lang="en-US" sz="1200" b="1" i="1" dirty="0"/>
          </a:p>
        </p:txBody>
      </p:sp>
      <p:sp>
        <p:nvSpPr>
          <p:cNvPr id="2" name="TextBox 1"/>
          <p:cNvSpPr txBox="1"/>
          <p:nvPr/>
        </p:nvSpPr>
        <p:spPr>
          <a:xfrm>
            <a:off x="4800600" y="5105400"/>
            <a:ext cx="4295551" cy="1046440"/>
          </a:xfrm>
          <a:prstGeom prst="rect">
            <a:avLst/>
          </a:prstGeom>
          <a:noFill/>
        </p:spPr>
        <p:txBody>
          <a:bodyPr wrap="square" rtlCol="0">
            <a:spAutoFit/>
          </a:bodyPr>
          <a:lstStyle/>
          <a:p>
            <a:r>
              <a:rPr lang="en-US" sz="2000" dirty="0" smtClean="0">
                <a:solidFill>
                  <a:srgbClr val="0070C0"/>
                </a:solidFill>
              </a:rPr>
              <a:t>IMR* = 16.0 per 1 000 live births </a:t>
            </a:r>
          </a:p>
          <a:p>
            <a:r>
              <a:rPr lang="en-US" sz="1400" dirty="0" smtClean="0">
                <a:solidFill>
                  <a:srgbClr val="0070C0"/>
                </a:solidFill>
              </a:rPr>
              <a:t>(WHO Global Health Observatory; 2010)</a:t>
            </a:r>
          </a:p>
          <a:p>
            <a:r>
              <a:rPr lang="en-US" sz="1400" dirty="0" smtClean="0">
                <a:solidFill>
                  <a:srgbClr val="0070C0"/>
                </a:solidFill>
              </a:rPr>
              <a:t>* From a source independent of the value from the data being assessed.</a:t>
            </a:r>
          </a:p>
        </p:txBody>
      </p:sp>
    </p:spTree>
    <p:extLst>
      <p:ext uri="{BB962C8B-B14F-4D97-AF65-F5344CB8AC3E}">
        <p14:creationId xmlns:p14="http://schemas.microsoft.com/office/powerpoint/2010/main" val="65166742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3. Age and sex-specific deaths rates</a:t>
            </a:r>
            <a:endParaRPr lang="en-GB" sz="2800" dirty="0" smtClean="0"/>
          </a:p>
        </p:txBody>
      </p:sp>
      <p:sp>
        <p:nvSpPr>
          <p:cNvPr id="9" name="TextBox 8"/>
          <p:cNvSpPr txBox="1"/>
          <p:nvPr/>
        </p:nvSpPr>
        <p:spPr>
          <a:xfrm>
            <a:off x="194441" y="1447800"/>
            <a:ext cx="8610600" cy="707886"/>
          </a:xfrm>
          <a:prstGeom prst="rect">
            <a:avLst/>
          </a:prstGeom>
          <a:noFill/>
        </p:spPr>
        <p:txBody>
          <a:bodyPr wrap="square" rtlCol="0">
            <a:spAutoFit/>
          </a:bodyPr>
          <a:lstStyle/>
          <a:p>
            <a:r>
              <a:rPr lang="en-GB" sz="2000" dirty="0"/>
              <a:t>Look for deviations in the expected patterns of the log </a:t>
            </a:r>
            <a:r>
              <a:rPr lang="en-GB" sz="2000" dirty="0" smtClean="0"/>
              <a:t>ASMR: </a:t>
            </a:r>
            <a:r>
              <a:rPr lang="en-GB" sz="2000" b="1" i="1" dirty="0" smtClean="0">
                <a:solidFill>
                  <a:srgbClr val="C00000"/>
                </a:solidFill>
              </a:rPr>
              <a:t>Deviations may indicate systematic underreporting at a given age.</a:t>
            </a:r>
            <a:endParaRPr lang="en-US" sz="2000" dirty="0"/>
          </a:p>
        </p:txBody>
      </p:sp>
      <p:graphicFrame>
        <p:nvGraphicFramePr>
          <p:cNvPr id="14" name="Chart 13" descr="ANACoD Screen Shot - Step 3, Log of age-specific mortality rates for males and females "/>
          <p:cNvGraphicFramePr>
            <a:graphicFrameLocks/>
          </p:cNvGraphicFramePr>
          <p:nvPr>
            <p:extLst>
              <p:ext uri="{D42A27DB-BD31-4B8C-83A1-F6EECF244321}">
                <p14:modId xmlns:p14="http://schemas.microsoft.com/office/powerpoint/2010/main" val="1022241010"/>
              </p:ext>
            </p:extLst>
          </p:nvPr>
        </p:nvGraphicFramePr>
        <p:xfrm>
          <a:off x="305686" y="2209800"/>
          <a:ext cx="8456428" cy="4507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992268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4: Review the age distribution of </a:t>
            </a:r>
            <a:r>
              <a:rPr lang="en-US" sz="2800" i="1" dirty="0" smtClean="0"/>
              <a:t>deaths</a:t>
            </a:r>
            <a:endParaRPr lang="en-GB" sz="2800" i="1" dirty="0" smtClean="0"/>
          </a:p>
        </p:txBody>
      </p:sp>
      <p:sp>
        <p:nvSpPr>
          <p:cNvPr id="2" name="Content Placeholder 1"/>
          <p:cNvSpPr>
            <a:spLocks noGrp="1"/>
          </p:cNvSpPr>
          <p:nvPr>
            <p:ph idx="4294967295"/>
          </p:nvPr>
        </p:nvSpPr>
        <p:spPr>
          <a:xfrm>
            <a:off x="457200" y="1485900"/>
            <a:ext cx="8407400" cy="3886200"/>
          </a:xfrm>
        </p:spPr>
        <p:txBody>
          <a:bodyPr/>
          <a:lstStyle/>
          <a:p>
            <a:pPr marL="0" indent="0">
              <a:spcBef>
                <a:spcPts val="0"/>
              </a:spcBef>
              <a:buNone/>
            </a:pPr>
            <a:r>
              <a:rPr lang="en-US" i="1" dirty="0" smtClean="0"/>
              <a:t>Enables users to:</a:t>
            </a:r>
          </a:p>
          <a:p>
            <a:pPr lvl="0">
              <a:spcBef>
                <a:spcPts val="1200"/>
              </a:spcBef>
            </a:pPr>
            <a:r>
              <a:rPr lang="en-US" sz="2400" dirty="0" smtClean="0"/>
              <a:t>Examine the </a:t>
            </a:r>
            <a:r>
              <a:rPr lang="en-US" sz="2400" i="1" dirty="0" smtClean="0"/>
              <a:t>age distribution</a:t>
            </a:r>
            <a:r>
              <a:rPr lang="en-US" sz="2400" dirty="0" smtClean="0"/>
              <a:t> of reported deaths</a:t>
            </a:r>
          </a:p>
          <a:p>
            <a:pPr lvl="0">
              <a:spcBef>
                <a:spcPts val="1200"/>
              </a:spcBef>
            </a:pPr>
            <a:r>
              <a:rPr lang="en-US" sz="2400" dirty="0" smtClean="0"/>
              <a:t>Compare the calculated distribution of deaths to expected distributions corresponding to:</a:t>
            </a:r>
          </a:p>
          <a:p>
            <a:pPr lvl="1">
              <a:spcBef>
                <a:spcPts val="600"/>
              </a:spcBef>
            </a:pPr>
            <a:r>
              <a:rPr lang="en-US" dirty="0" smtClean="0"/>
              <a:t>Country income group (ANACoD guidance)</a:t>
            </a:r>
          </a:p>
          <a:p>
            <a:pPr lvl="1">
              <a:spcBef>
                <a:spcPts val="600"/>
              </a:spcBef>
            </a:pPr>
            <a:r>
              <a:rPr lang="en-US" dirty="0" smtClean="0"/>
              <a:t>Country infant mortality rate (UQ Working Paper 13)</a:t>
            </a:r>
          </a:p>
          <a:p>
            <a:pPr lvl="1">
              <a:spcBef>
                <a:spcPts val="600"/>
              </a:spcBef>
            </a:pPr>
            <a:endParaRPr lang="en-GB" sz="2000" dirty="0" smtClean="0"/>
          </a:p>
          <a:p>
            <a:pPr marL="0" indent="0">
              <a:spcBef>
                <a:spcPts val="600"/>
              </a:spcBef>
              <a:buNone/>
            </a:pPr>
            <a:r>
              <a:rPr lang="en-US" sz="1800" dirty="0"/>
              <a:t>	</a:t>
            </a:r>
          </a:p>
        </p:txBody>
      </p:sp>
    </p:spTree>
    <p:extLst>
      <p:ext uri="{BB962C8B-B14F-4D97-AF65-F5344CB8AC3E}">
        <p14:creationId xmlns:p14="http://schemas.microsoft.com/office/powerpoint/2010/main" val="206296753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Accuracy of Vital Statistics</a:t>
            </a:r>
          </a:p>
        </p:txBody>
      </p:sp>
      <p:sp>
        <p:nvSpPr>
          <p:cNvPr id="3" name="Content Placeholder 2"/>
          <p:cNvSpPr>
            <a:spLocks noGrp="1"/>
          </p:cNvSpPr>
          <p:nvPr>
            <p:ph idx="1"/>
          </p:nvPr>
        </p:nvSpPr>
        <p:spPr>
          <a:xfrm>
            <a:off x="152400" y="1371600"/>
            <a:ext cx="8839200" cy="4876800"/>
          </a:xfrm>
        </p:spPr>
        <p:txBody>
          <a:bodyPr>
            <a:normAutofit fontScale="32500" lnSpcReduction="20000"/>
          </a:bodyPr>
          <a:lstStyle/>
          <a:p>
            <a:pPr marL="457200" indent="-457200">
              <a:lnSpc>
                <a:spcPts val="2800"/>
              </a:lnSpc>
              <a:spcBef>
                <a:spcPts val="1200"/>
              </a:spcBef>
              <a:buFont typeface="+mj-lt"/>
              <a:buAutoNum type="arabicPeriod"/>
            </a:pPr>
            <a:r>
              <a:rPr lang="en-US" sz="8600" b="1" dirty="0"/>
              <a:t>Completeness </a:t>
            </a:r>
            <a:r>
              <a:rPr lang="en-US" sz="8600" b="1" dirty="0" smtClean="0"/>
              <a:t>/ coverage</a:t>
            </a:r>
          </a:p>
          <a:p>
            <a:pPr marL="285750" indent="-228600">
              <a:lnSpc>
                <a:spcPts val="2800"/>
              </a:lnSpc>
              <a:spcBef>
                <a:spcPts val="1800"/>
              </a:spcBef>
            </a:pPr>
            <a:r>
              <a:rPr lang="en-US" sz="7400" b="1" dirty="0" smtClean="0">
                <a:solidFill>
                  <a:srgbClr val="C00000"/>
                </a:solidFill>
              </a:rPr>
              <a:t>Civil registration systems</a:t>
            </a:r>
            <a:r>
              <a:rPr lang="en-US" sz="7400" b="1" dirty="0" smtClean="0"/>
              <a:t>: every vital event that has occurred is registered in system</a:t>
            </a:r>
          </a:p>
          <a:p>
            <a:pPr marL="1143000" lvl="1" indent="-228600">
              <a:lnSpc>
                <a:spcPts val="2800"/>
              </a:lnSpc>
              <a:spcBef>
                <a:spcPts val="900"/>
              </a:spcBef>
              <a:buFont typeface="Arial" pitchFamily="34" charset="0"/>
              <a:buChar char="•"/>
            </a:pPr>
            <a:r>
              <a:rPr lang="en-US" sz="7400" b="1" dirty="0"/>
              <a:t>Complete : </a:t>
            </a:r>
            <a:r>
              <a:rPr lang="en-US" sz="7400" b="1" dirty="0">
                <a:solidFill>
                  <a:srgbClr val="0070C0"/>
                </a:solidFill>
              </a:rPr>
              <a:t>≥ 90% </a:t>
            </a:r>
            <a:r>
              <a:rPr lang="en-US" sz="7400" b="1" dirty="0"/>
              <a:t>of events registered </a:t>
            </a:r>
          </a:p>
          <a:p>
            <a:pPr marL="1143000" lvl="1" indent="-228600">
              <a:lnSpc>
                <a:spcPts val="2800"/>
              </a:lnSpc>
              <a:spcBef>
                <a:spcPts val="900"/>
              </a:spcBef>
              <a:buFont typeface="Arial" pitchFamily="34" charset="0"/>
              <a:buChar char="•"/>
            </a:pPr>
            <a:r>
              <a:rPr lang="en-US" sz="7400" b="1" dirty="0"/>
              <a:t>Incomplete: </a:t>
            </a:r>
            <a:r>
              <a:rPr lang="en-US" sz="7400" b="1" dirty="0">
                <a:solidFill>
                  <a:srgbClr val="0070C0"/>
                </a:solidFill>
              </a:rPr>
              <a:t>&lt; 90% </a:t>
            </a:r>
            <a:r>
              <a:rPr lang="en-US" sz="7400" b="1" dirty="0"/>
              <a:t>of events </a:t>
            </a:r>
            <a:r>
              <a:rPr lang="en-US" sz="7400" b="1" dirty="0" smtClean="0"/>
              <a:t>registered</a:t>
            </a:r>
            <a:endParaRPr lang="en-US" sz="7400" b="1" dirty="0"/>
          </a:p>
          <a:p>
            <a:pPr marL="285750" indent="-228600">
              <a:lnSpc>
                <a:spcPts val="2800"/>
              </a:lnSpc>
              <a:spcBef>
                <a:spcPts val="3000"/>
              </a:spcBef>
            </a:pPr>
            <a:r>
              <a:rPr lang="en-US" sz="7400" b="1" dirty="0" smtClean="0">
                <a:solidFill>
                  <a:srgbClr val="C00000"/>
                </a:solidFill>
              </a:rPr>
              <a:t>Vital statistics</a:t>
            </a:r>
            <a:r>
              <a:rPr lang="en-US" sz="7400" b="1" dirty="0" smtClean="0"/>
              <a:t>: all registered events are forwarded to agency to compile &amp; produce vital statistics </a:t>
            </a:r>
            <a:endParaRPr lang="en-US" sz="7400" b="1" i="1" dirty="0" smtClean="0"/>
          </a:p>
          <a:p>
            <a:pPr marL="285750" indent="-228600">
              <a:lnSpc>
                <a:spcPts val="2800"/>
              </a:lnSpc>
              <a:spcBef>
                <a:spcPts val="1800"/>
              </a:spcBef>
            </a:pPr>
            <a:r>
              <a:rPr lang="en-US" sz="7400" b="1" dirty="0" smtClean="0"/>
              <a:t>Coverage error (various measures)</a:t>
            </a:r>
          </a:p>
          <a:p>
            <a:pPr marL="285750" indent="-228600">
              <a:lnSpc>
                <a:spcPts val="2800"/>
              </a:lnSpc>
              <a:spcBef>
                <a:spcPts val="1800"/>
              </a:spcBef>
            </a:pPr>
            <a:r>
              <a:rPr lang="en-US" sz="7400" b="1" dirty="0" smtClean="0"/>
              <a:t>Explore reasons for under-coverage</a:t>
            </a:r>
          </a:p>
          <a:p>
            <a:pPr marL="741362" lvl="1" indent="-228600"/>
            <a:endParaRPr lang="en-US" sz="3600" b="1" dirty="0" smtClean="0"/>
          </a:p>
        </p:txBody>
      </p:sp>
      <p:sp>
        <p:nvSpPr>
          <p:cNvPr id="4" name="TextBox 3"/>
          <p:cNvSpPr txBox="1"/>
          <p:nvPr/>
        </p:nvSpPr>
        <p:spPr>
          <a:xfrm>
            <a:off x="4648200" y="6248400"/>
            <a:ext cx="4343400" cy="523220"/>
          </a:xfrm>
          <a:prstGeom prst="rect">
            <a:avLst/>
          </a:prstGeom>
          <a:noFill/>
        </p:spPr>
        <p:txBody>
          <a:bodyPr wrap="square" rtlCol="0">
            <a:spAutoFit/>
          </a:bodyPr>
          <a:lstStyle/>
          <a:p>
            <a:r>
              <a:rPr lang="en-US" sz="1400" dirty="0"/>
              <a:t>SOURCES: NCHS, Unit 15, 18; </a:t>
            </a:r>
            <a:r>
              <a:rPr lang="en-US" sz="1400" dirty="0" err="1"/>
              <a:t>Mahapatra</a:t>
            </a:r>
            <a:r>
              <a:rPr lang="en-US" sz="1400" dirty="0"/>
              <a:t>; PRVSS2, Ch. V, Glossary; WHO/HMN, Box 1</a:t>
            </a:r>
            <a:r>
              <a:rPr lang="en-US" sz="1400" dirty="0" smtClean="0"/>
              <a:t>.</a:t>
            </a:r>
            <a:endParaRPr lang="en-US" sz="1400" dirty="0"/>
          </a:p>
        </p:txBody>
      </p:sp>
    </p:spTree>
    <p:extLst>
      <p:ext uri="{BB962C8B-B14F-4D97-AF65-F5344CB8AC3E}">
        <p14:creationId xmlns:p14="http://schemas.microsoft.com/office/powerpoint/2010/main" val="33029042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7568"/>
            <a:ext cx="2590800" cy="4724370"/>
          </a:xfrm>
          <a:prstGeom prst="rect">
            <a:avLst/>
          </a:prstGeom>
          <a:solidFill>
            <a:schemeClr val="bg1"/>
          </a:solidFill>
        </p:spPr>
        <p:txBody>
          <a:bodyPr wrap="square" rtlCol="0">
            <a:spAutoFit/>
          </a:bodyPr>
          <a:lstStyle/>
          <a:p>
            <a:pPr marL="179388" indent="-165100">
              <a:spcBef>
                <a:spcPts val="1800"/>
              </a:spcBef>
              <a:buFont typeface="Wingdings" panose="05000000000000000000" pitchFamily="2" charset="2"/>
              <a:buChar char="§"/>
            </a:pPr>
            <a:r>
              <a:rPr lang="en-US" sz="2000" dirty="0">
                <a:solidFill>
                  <a:srgbClr val="C00000"/>
                </a:solidFill>
              </a:rPr>
              <a:t>Peak in overall mortality in: </a:t>
            </a:r>
          </a:p>
          <a:p>
            <a:pPr marL="396875" lvl="1" indent="-287338">
              <a:spcBef>
                <a:spcPts val="600"/>
              </a:spcBef>
              <a:buFont typeface="Wingdings" panose="05000000000000000000" pitchFamily="2" charset="2"/>
              <a:buChar char="Ø"/>
            </a:pPr>
            <a:r>
              <a:rPr lang="en-US" sz="2000" dirty="0">
                <a:solidFill>
                  <a:srgbClr val="C00000"/>
                </a:solidFill>
              </a:rPr>
              <a:t>0-4 </a:t>
            </a:r>
            <a:r>
              <a:rPr lang="en-US" sz="2000" dirty="0" smtClean="0">
                <a:solidFill>
                  <a:srgbClr val="C00000"/>
                </a:solidFill>
              </a:rPr>
              <a:t>years        </a:t>
            </a:r>
            <a:r>
              <a:rPr lang="en-US" sz="1600" dirty="0" smtClean="0">
                <a:solidFill>
                  <a:srgbClr val="C00000"/>
                </a:solidFill>
              </a:rPr>
              <a:t>(less so in countries with </a:t>
            </a:r>
            <a:r>
              <a:rPr lang="en-US" sz="1600" i="1" dirty="0" smtClean="0">
                <a:solidFill>
                  <a:srgbClr val="C00000"/>
                </a:solidFill>
              </a:rPr>
              <a:t>high income/low infant mortality</a:t>
            </a:r>
            <a:r>
              <a:rPr lang="en-US" sz="1600" dirty="0" smtClean="0">
                <a:solidFill>
                  <a:srgbClr val="C00000"/>
                </a:solidFill>
              </a:rPr>
              <a:t>)</a:t>
            </a:r>
            <a:endParaRPr lang="en-US" sz="1600" dirty="0">
              <a:solidFill>
                <a:srgbClr val="C00000"/>
              </a:solidFill>
            </a:endParaRPr>
          </a:p>
          <a:p>
            <a:pPr marL="396875" lvl="1" indent="-287338">
              <a:spcBef>
                <a:spcPts val="600"/>
              </a:spcBef>
              <a:buFont typeface="Wingdings" panose="05000000000000000000" pitchFamily="2" charset="2"/>
              <a:buChar char="Ø"/>
            </a:pPr>
            <a:r>
              <a:rPr lang="en-US" sz="2000" dirty="0">
                <a:solidFill>
                  <a:srgbClr val="C00000"/>
                </a:solidFill>
              </a:rPr>
              <a:t>Oldest age </a:t>
            </a:r>
            <a:r>
              <a:rPr lang="en-US" sz="2000" dirty="0" smtClean="0">
                <a:solidFill>
                  <a:srgbClr val="C00000"/>
                </a:solidFill>
              </a:rPr>
              <a:t>groups             </a:t>
            </a:r>
            <a:r>
              <a:rPr lang="en-US" sz="1600" dirty="0" smtClean="0">
                <a:solidFill>
                  <a:srgbClr val="C00000"/>
                </a:solidFill>
              </a:rPr>
              <a:t>(</a:t>
            </a:r>
            <a:r>
              <a:rPr lang="en-US" sz="1600" dirty="0">
                <a:solidFill>
                  <a:srgbClr val="C00000"/>
                </a:solidFill>
              </a:rPr>
              <a:t>less so in countries </a:t>
            </a:r>
            <a:r>
              <a:rPr lang="en-US" sz="1600" dirty="0" smtClean="0">
                <a:solidFill>
                  <a:srgbClr val="C00000"/>
                </a:solidFill>
              </a:rPr>
              <a:t>with </a:t>
            </a:r>
            <a:r>
              <a:rPr lang="en-US" sz="1600" i="1" dirty="0" smtClean="0">
                <a:solidFill>
                  <a:srgbClr val="C00000"/>
                </a:solidFill>
              </a:rPr>
              <a:t>low income/high </a:t>
            </a:r>
            <a:r>
              <a:rPr lang="en-US" sz="1600" i="1" dirty="0">
                <a:solidFill>
                  <a:srgbClr val="C00000"/>
                </a:solidFill>
              </a:rPr>
              <a:t>infant mortality</a:t>
            </a:r>
            <a:r>
              <a:rPr lang="en-US" sz="1600" dirty="0" smtClean="0">
                <a:solidFill>
                  <a:srgbClr val="C00000"/>
                </a:solidFill>
              </a:rPr>
              <a:t>)</a:t>
            </a:r>
          </a:p>
          <a:p>
            <a:pPr marL="179388" indent="-165100">
              <a:spcBef>
                <a:spcPts val="1200"/>
              </a:spcBef>
              <a:buFont typeface="Wingdings" panose="05000000000000000000" pitchFamily="2" charset="2"/>
              <a:buChar char="§"/>
            </a:pPr>
            <a:r>
              <a:rPr lang="en-US" sz="2000" dirty="0" smtClean="0">
                <a:solidFill>
                  <a:srgbClr val="C00000"/>
                </a:solidFill>
              </a:rPr>
              <a:t>Peak in male mortality between 15-44 years due to external causes</a:t>
            </a:r>
          </a:p>
        </p:txBody>
      </p:sp>
      <p:sp>
        <p:nvSpPr>
          <p:cNvPr id="2" name="Title 1"/>
          <p:cNvSpPr>
            <a:spLocks noGrp="1"/>
          </p:cNvSpPr>
          <p:nvPr>
            <p:ph type="title"/>
          </p:nvPr>
        </p:nvSpPr>
        <p:spPr>
          <a:xfrm>
            <a:off x="381000" y="-76200"/>
            <a:ext cx="8382000" cy="685800"/>
          </a:xfrm>
        </p:spPr>
        <p:txBody>
          <a:bodyPr/>
          <a:lstStyle/>
          <a:p>
            <a:r>
              <a:rPr lang="en-US" sz="2800" i="1" dirty="0" smtClean="0"/>
              <a:t>Step </a:t>
            </a:r>
            <a:r>
              <a:rPr lang="en-US" sz="2800" i="1" dirty="0"/>
              <a:t>4: Review the age distribution of deaths</a:t>
            </a:r>
            <a:endParaRPr lang="en-US" dirty="0"/>
          </a:p>
        </p:txBody>
      </p:sp>
      <p:sp>
        <p:nvSpPr>
          <p:cNvPr id="3" name="Content Placeholder 2"/>
          <p:cNvSpPr>
            <a:spLocks noGrp="1"/>
          </p:cNvSpPr>
          <p:nvPr>
            <p:ph idx="4294967295"/>
          </p:nvPr>
        </p:nvSpPr>
        <p:spPr>
          <a:xfrm>
            <a:off x="95250" y="457200"/>
            <a:ext cx="8953500" cy="1600200"/>
          </a:xfrm>
        </p:spPr>
        <p:txBody>
          <a:bodyPr/>
          <a:lstStyle/>
          <a:p>
            <a:pPr marL="0" indent="0">
              <a:lnSpc>
                <a:spcPts val="2300"/>
              </a:lnSpc>
              <a:spcBef>
                <a:spcPts val="0"/>
              </a:spcBef>
              <a:buNone/>
            </a:pPr>
            <a:r>
              <a:rPr lang="en-US" sz="2400" b="1" i="1" dirty="0" smtClean="0">
                <a:solidFill>
                  <a:srgbClr val="C00000"/>
                </a:solidFill>
              </a:rPr>
              <a:t>Look for expected patterns in age-specific mortality:</a:t>
            </a:r>
          </a:p>
          <a:p>
            <a:pPr marL="0" indent="0">
              <a:lnSpc>
                <a:spcPts val="2300"/>
              </a:lnSpc>
              <a:spcBef>
                <a:spcPts val="0"/>
              </a:spcBef>
              <a:buNone/>
            </a:pPr>
            <a:r>
              <a:rPr lang="en-GB" sz="2000" b="1" i="1" dirty="0" smtClean="0">
                <a:solidFill>
                  <a:srgbClr val="C00000"/>
                </a:solidFill>
              </a:rPr>
              <a:t>Deviations may </a:t>
            </a:r>
            <a:r>
              <a:rPr lang="en-GB" sz="2000" b="1" i="1" dirty="0">
                <a:solidFill>
                  <a:srgbClr val="C00000"/>
                </a:solidFill>
              </a:rPr>
              <a:t>indicate selective bias in age-specific death </a:t>
            </a:r>
            <a:r>
              <a:rPr lang="en-GB" sz="2000" b="1" i="1" dirty="0" smtClean="0">
                <a:solidFill>
                  <a:srgbClr val="C00000"/>
                </a:solidFill>
              </a:rPr>
              <a:t>reporting.</a:t>
            </a:r>
            <a:endParaRPr lang="en-US" sz="2000" b="1" i="1" dirty="0" smtClean="0">
              <a:solidFill>
                <a:srgbClr val="C00000"/>
              </a:solidFill>
            </a:endParaRPr>
          </a:p>
          <a:p>
            <a:pPr marL="0" indent="0">
              <a:lnSpc>
                <a:spcPts val="2300"/>
              </a:lnSpc>
              <a:spcBef>
                <a:spcPts val="0"/>
              </a:spcBef>
              <a:buNone/>
            </a:pPr>
            <a:endParaRPr lang="en-US" sz="600" b="1" i="1" dirty="0" smtClean="0">
              <a:solidFill>
                <a:srgbClr val="C00000"/>
              </a:solidFill>
            </a:endParaRPr>
          </a:p>
          <a:p>
            <a:pPr marL="233363" indent="-179388">
              <a:lnSpc>
                <a:spcPts val="2300"/>
              </a:lnSpc>
              <a:spcBef>
                <a:spcPts val="0"/>
              </a:spcBef>
              <a:buClr>
                <a:srgbClr val="C00000"/>
              </a:buClr>
            </a:pPr>
            <a:r>
              <a:rPr lang="en-US" sz="2400" b="1" dirty="0" smtClean="0">
                <a:solidFill>
                  <a:srgbClr val="C00000"/>
                </a:solidFill>
              </a:rPr>
              <a:t>MALE </a:t>
            </a:r>
            <a:r>
              <a:rPr lang="en-US" sz="2400" b="1" dirty="0">
                <a:solidFill>
                  <a:srgbClr val="C00000"/>
                </a:solidFill>
              </a:rPr>
              <a:t>&gt;</a:t>
            </a:r>
            <a:r>
              <a:rPr lang="en-US" sz="2400" dirty="0">
                <a:solidFill>
                  <a:srgbClr val="C00000"/>
                </a:solidFill>
              </a:rPr>
              <a:t> female mortality, except in oldest age </a:t>
            </a:r>
            <a:r>
              <a:rPr lang="en-US" sz="2400" dirty="0" smtClean="0">
                <a:solidFill>
                  <a:srgbClr val="C00000"/>
                </a:solidFill>
              </a:rPr>
              <a:t>groups</a:t>
            </a:r>
          </a:p>
          <a:p>
            <a:pPr marL="395288" lvl="2">
              <a:lnSpc>
                <a:spcPts val="2300"/>
              </a:lnSpc>
              <a:spcBef>
                <a:spcPts val="0"/>
              </a:spcBef>
              <a:buFont typeface="Wingdings" panose="05000000000000000000" pitchFamily="2" charset="2"/>
              <a:buChar char="Ø"/>
            </a:pPr>
            <a:r>
              <a:rPr lang="en-US" sz="1800" dirty="0" smtClean="0">
                <a:solidFill>
                  <a:srgbClr val="C00000"/>
                </a:solidFill>
              </a:rPr>
              <a:t>In </a:t>
            </a:r>
            <a:r>
              <a:rPr lang="en-US" sz="1800" dirty="0">
                <a:solidFill>
                  <a:srgbClr val="C00000"/>
                </a:solidFill>
              </a:rPr>
              <a:t>countries with </a:t>
            </a:r>
            <a:r>
              <a:rPr lang="en-US" sz="1800" i="1" dirty="0">
                <a:solidFill>
                  <a:srgbClr val="C00000"/>
                </a:solidFill>
              </a:rPr>
              <a:t>low income/high infant mortality</a:t>
            </a:r>
            <a:r>
              <a:rPr lang="en-US" sz="1800" dirty="0">
                <a:solidFill>
                  <a:srgbClr val="C00000"/>
                </a:solidFill>
              </a:rPr>
              <a:t>, female rates may be comparable to male rates</a:t>
            </a:r>
            <a:r>
              <a:rPr lang="en-US" sz="2400" b="1" dirty="0" smtClean="0">
                <a:solidFill>
                  <a:srgbClr val="C00000"/>
                </a:solidFill>
              </a:rPr>
              <a:t>.</a:t>
            </a:r>
            <a:endParaRPr lang="en-US" sz="2400" dirty="0">
              <a:solidFill>
                <a:srgbClr val="C00000"/>
              </a:solidFill>
            </a:endParaRPr>
          </a:p>
          <a:p>
            <a:pPr marL="0" indent="0">
              <a:lnSpc>
                <a:spcPts val="2300"/>
              </a:lnSpc>
              <a:spcBef>
                <a:spcPts val="0"/>
              </a:spcBef>
              <a:buNone/>
            </a:pPr>
            <a:endParaRPr lang="en-US" sz="2400" b="1" i="1" dirty="0">
              <a:solidFill>
                <a:srgbClr val="C00000"/>
              </a:solidFill>
            </a:endParaRPr>
          </a:p>
          <a:p>
            <a:pPr marL="0" indent="0">
              <a:lnSpc>
                <a:spcPts val="2300"/>
              </a:lnSpc>
              <a:spcBef>
                <a:spcPts val="0"/>
              </a:spcBef>
              <a:buNone/>
            </a:pPr>
            <a:endParaRPr lang="en-US" sz="2400" b="1" i="1" dirty="0">
              <a:solidFill>
                <a:srgbClr val="C00000"/>
              </a:solidFill>
            </a:endParaRPr>
          </a:p>
        </p:txBody>
      </p:sp>
      <p:pic>
        <p:nvPicPr>
          <p:cNvPr id="1026" name="Picture 2" descr="ANACoD Screen Shot - Step 4, Age-specific mortality distribution by income group&#10;"/>
          <p:cNvPicPr>
            <a:picLocks noChangeAspect="1" noChangeArrowheads="1"/>
          </p:cNvPicPr>
          <p:nvPr/>
        </p:nvPicPr>
        <p:blipFill rotWithShape="1">
          <a:blip r:embed="rId3">
            <a:extLst>
              <a:ext uri="{28A0092B-C50C-407E-A947-70E740481C1C}">
                <a14:useLocalDpi xmlns:a14="http://schemas.microsoft.com/office/drawing/2010/main" val="0"/>
              </a:ext>
            </a:extLst>
          </a:blip>
          <a:srcRect l="2154" r="3781"/>
          <a:stretch/>
        </p:blipFill>
        <p:spPr bwMode="auto">
          <a:xfrm>
            <a:off x="2502082" y="2362200"/>
            <a:ext cx="6657684" cy="4662248"/>
          </a:xfrm>
          <a:prstGeom prst="rect">
            <a:avLst/>
          </a:prstGeom>
          <a:solidFill>
            <a:schemeClr val="bg1"/>
          </a:solidFill>
          <a:ln>
            <a:noFill/>
          </a:ln>
          <a:effectLst/>
        </p:spPr>
      </p:pic>
    </p:spTree>
    <p:extLst>
      <p:ext uri="{BB962C8B-B14F-4D97-AF65-F5344CB8AC3E}">
        <p14:creationId xmlns:p14="http://schemas.microsoft.com/office/powerpoint/2010/main" val="289209435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descr="ANACoD Screen Shot - Step 4, age distribution of reported deaths for country and upper middle income countries&#10; "/>
          <p:cNvGraphicFramePr>
            <a:graphicFrameLocks/>
          </p:cNvGraphicFramePr>
          <p:nvPr>
            <p:extLst>
              <p:ext uri="{D42A27DB-BD31-4B8C-83A1-F6EECF244321}">
                <p14:modId xmlns:p14="http://schemas.microsoft.com/office/powerpoint/2010/main" val="1710600756"/>
              </p:ext>
            </p:extLst>
          </p:nvPr>
        </p:nvGraphicFramePr>
        <p:xfrm>
          <a:off x="228600" y="2209800"/>
          <a:ext cx="5086350" cy="3248025"/>
        </p:xfrm>
        <a:graphic>
          <a:graphicData uri="http://schemas.openxmlformats.org/drawingml/2006/chart">
            <c:chart xmlns:c="http://schemas.openxmlformats.org/drawingml/2006/chart" xmlns:r="http://schemas.openxmlformats.org/officeDocument/2006/relationships" r:id="rId3"/>
          </a:graphicData>
        </a:graphic>
      </p:graphicFrame>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4: Review the age distribution of </a:t>
            </a:r>
            <a:r>
              <a:rPr lang="en-US" sz="2800" i="1" dirty="0" smtClean="0"/>
              <a:t>deaths</a:t>
            </a:r>
            <a:endParaRPr lang="en-GB" sz="2800" i="1" dirty="0" smtClean="0"/>
          </a:p>
        </p:txBody>
      </p:sp>
      <p:sp>
        <p:nvSpPr>
          <p:cNvPr id="2" name="Content Placeholder 1"/>
          <p:cNvSpPr>
            <a:spLocks noGrp="1"/>
          </p:cNvSpPr>
          <p:nvPr>
            <p:ph idx="4294967295"/>
          </p:nvPr>
        </p:nvSpPr>
        <p:spPr>
          <a:xfrm>
            <a:off x="431800" y="1295400"/>
            <a:ext cx="8407400" cy="3886200"/>
          </a:xfrm>
        </p:spPr>
        <p:txBody>
          <a:bodyPr/>
          <a:lstStyle/>
          <a:p>
            <a:pPr marL="0" lvl="0" indent="0">
              <a:spcBef>
                <a:spcPts val="1200"/>
              </a:spcBef>
              <a:buNone/>
            </a:pPr>
            <a:r>
              <a:rPr lang="en-US" sz="2400" i="1" dirty="0" smtClean="0"/>
              <a:t>Compare the calculated distribution of deaths to expected distributions corresponding to: </a:t>
            </a:r>
            <a:r>
              <a:rPr lang="en-US" i="1" dirty="0">
                <a:solidFill>
                  <a:srgbClr val="C00000"/>
                </a:solidFill>
              </a:rPr>
              <a:t>c</a:t>
            </a:r>
            <a:r>
              <a:rPr lang="en-US" i="1" dirty="0" smtClean="0">
                <a:solidFill>
                  <a:srgbClr val="C00000"/>
                </a:solidFill>
              </a:rPr>
              <a:t>ountry </a:t>
            </a:r>
            <a:r>
              <a:rPr lang="en-US" i="1" dirty="0">
                <a:solidFill>
                  <a:srgbClr val="C00000"/>
                </a:solidFill>
              </a:rPr>
              <a:t>i</a:t>
            </a:r>
            <a:r>
              <a:rPr lang="en-US" i="1" dirty="0" smtClean="0">
                <a:solidFill>
                  <a:srgbClr val="C00000"/>
                </a:solidFill>
              </a:rPr>
              <a:t>ncome group</a:t>
            </a:r>
          </a:p>
          <a:p>
            <a:pPr marL="457200" lvl="1" indent="0">
              <a:spcBef>
                <a:spcPts val="600"/>
              </a:spcBef>
              <a:buNone/>
            </a:pPr>
            <a:endParaRPr lang="en-GB" sz="2000" dirty="0" smtClean="0"/>
          </a:p>
          <a:p>
            <a:pPr marL="0" indent="0">
              <a:spcBef>
                <a:spcPts val="600"/>
              </a:spcBef>
              <a:buNone/>
            </a:pPr>
            <a:r>
              <a:rPr lang="en-US" sz="1800" dirty="0"/>
              <a:t>	</a:t>
            </a:r>
          </a:p>
        </p:txBody>
      </p:sp>
      <p:graphicFrame>
        <p:nvGraphicFramePr>
          <p:cNvPr id="5" name="Chart 4" descr="ANACoD Screen Shot - Step 4, age distribution of reported deaths for country and upper middle income countries&#10; "/>
          <p:cNvGraphicFramePr>
            <a:graphicFrameLocks/>
          </p:cNvGraphicFramePr>
          <p:nvPr>
            <p:extLst>
              <p:ext uri="{D42A27DB-BD31-4B8C-83A1-F6EECF244321}">
                <p14:modId xmlns:p14="http://schemas.microsoft.com/office/powerpoint/2010/main" val="3576004635"/>
              </p:ext>
            </p:extLst>
          </p:nvPr>
        </p:nvGraphicFramePr>
        <p:xfrm>
          <a:off x="4724400" y="3581400"/>
          <a:ext cx="4400266" cy="3276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694496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descr="ANACoD Screen Shot - Step 4, Age distribution of reported deaths for countries and countries with infant mortality group &lt; 20 per 1000&#10;"/>
          <p:cNvGraphicFramePr>
            <a:graphicFrameLocks/>
          </p:cNvGraphicFramePr>
          <p:nvPr>
            <p:extLst>
              <p:ext uri="{D42A27DB-BD31-4B8C-83A1-F6EECF244321}">
                <p14:modId xmlns:p14="http://schemas.microsoft.com/office/powerpoint/2010/main" val="3728334043"/>
              </p:ext>
            </p:extLst>
          </p:nvPr>
        </p:nvGraphicFramePr>
        <p:xfrm>
          <a:off x="152400" y="2109787"/>
          <a:ext cx="5086350" cy="3248025"/>
        </p:xfrm>
        <a:graphic>
          <a:graphicData uri="http://schemas.openxmlformats.org/drawingml/2006/chart">
            <c:chart xmlns:c="http://schemas.openxmlformats.org/drawingml/2006/chart" xmlns:r="http://schemas.openxmlformats.org/officeDocument/2006/relationships" r:id="rId3"/>
          </a:graphicData>
        </a:graphic>
      </p:graphicFrame>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4: Review the age distribution of </a:t>
            </a:r>
            <a:r>
              <a:rPr lang="en-US" sz="2800" i="1" dirty="0" smtClean="0"/>
              <a:t>deaths</a:t>
            </a:r>
            <a:endParaRPr lang="en-GB" sz="2800" i="1" dirty="0" smtClean="0"/>
          </a:p>
        </p:txBody>
      </p:sp>
      <p:sp>
        <p:nvSpPr>
          <p:cNvPr id="2" name="Content Placeholder 1"/>
          <p:cNvSpPr>
            <a:spLocks noGrp="1"/>
          </p:cNvSpPr>
          <p:nvPr>
            <p:ph idx="4294967295"/>
          </p:nvPr>
        </p:nvSpPr>
        <p:spPr>
          <a:xfrm>
            <a:off x="457200" y="1295400"/>
            <a:ext cx="8407400" cy="3886200"/>
          </a:xfrm>
        </p:spPr>
        <p:txBody>
          <a:bodyPr/>
          <a:lstStyle/>
          <a:p>
            <a:pPr marL="0" lvl="0" indent="0">
              <a:spcBef>
                <a:spcPts val="1200"/>
              </a:spcBef>
              <a:buNone/>
            </a:pPr>
            <a:r>
              <a:rPr lang="en-US" sz="2400" i="1" dirty="0" smtClean="0"/>
              <a:t>Compare the calculated distribution of deaths to expected distributions corresponding to: </a:t>
            </a:r>
            <a:r>
              <a:rPr lang="en-US" i="1" dirty="0" smtClean="0">
                <a:solidFill>
                  <a:srgbClr val="C00000"/>
                </a:solidFill>
              </a:rPr>
              <a:t>infant mortality group</a:t>
            </a:r>
          </a:p>
          <a:p>
            <a:pPr marL="457200" lvl="1" indent="0">
              <a:spcBef>
                <a:spcPts val="600"/>
              </a:spcBef>
              <a:buNone/>
            </a:pPr>
            <a:endParaRPr lang="en-GB" sz="2000" dirty="0" smtClean="0"/>
          </a:p>
          <a:p>
            <a:pPr marL="0" indent="0">
              <a:spcBef>
                <a:spcPts val="600"/>
              </a:spcBef>
              <a:buNone/>
            </a:pPr>
            <a:r>
              <a:rPr lang="en-US" sz="1800" dirty="0"/>
              <a:t>	</a:t>
            </a:r>
          </a:p>
        </p:txBody>
      </p:sp>
      <p:pic>
        <p:nvPicPr>
          <p:cNvPr id="10542082" name="Picture 2" descr="ANACoD Screen Shot - Step 4, Age distribution of reported deaths for countries and countries with infant mortality group &lt; 20 per 100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33800"/>
            <a:ext cx="457200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5420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181475"/>
            <a:ext cx="14478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003405"/>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5: Child mortality </a:t>
            </a:r>
            <a:r>
              <a:rPr lang="en-US" sz="2800" i="1" dirty="0" smtClean="0"/>
              <a:t>rates</a:t>
            </a:r>
            <a:endParaRPr lang="en-GB" sz="2800" i="1" dirty="0" smtClean="0"/>
          </a:p>
        </p:txBody>
      </p:sp>
      <p:sp>
        <p:nvSpPr>
          <p:cNvPr id="2" name="Content Placeholder 1"/>
          <p:cNvSpPr>
            <a:spLocks noGrp="1"/>
          </p:cNvSpPr>
          <p:nvPr>
            <p:ph idx="4294967295"/>
          </p:nvPr>
        </p:nvSpPr>
        <p:spPr>
          <a:xfrm>
            <a:off x="152400" y="1219200"/>
            <a:ext cx="8991600" cy="4191000"/>
          </a:xfrm>
        </p:spPr>
        <p:txBody>
          <a:bodyPr/>
          <a:lstStyle/>
          <a:p>
            <a:pPr marL="0" indent="0">
              <a:spcBef>
                <a:spcPts val="1200"/>
              </a:spcBef>
              <a:buNone/>
            </a:pPr>
            <a:r>
              <a:rPr lang="en-US" i="1" dirty="0" smtClean="0"/>
              <a:t>Enables users to:</a:t>
            </a:r>
          </a:p>
          <a:p>
            <a:pPr lvl="0">
              <a:spcBef>
                <a:spcPts val="1200"/>
              </a:spcBef>
            </a:pPr>
            <a:r>
              <a:rPr lang="en-GB" sz="2400" dirty="0" smtClean="0"/>
              <a:t>Calculate &amp; interpret </a:t>
            </a:r>
            <a:r>
              <a:rPr lang="en-GB" sz="2400" dirty="0"/>
              <a:t>indicators of under-five </a:t>
            </a:r>
            <a:r>
              <a:rPr lang="en-GB" sz="2400" dirty="0" smtClean="0"/>
              <a:t>mortality</a:t>
            </a:r>
          </a:p>
          <a:p>
            <a:pPr lvl="1">
              <a:spcBef>
                <a:spcPts val="600"/>
              </a:spcBef>
            </a:pPr>
            <a:r>
              <a:rPr lang="en-US" sz="2000" dirty="0" smtClean="0"/>
              <a:t>Infant mortality rate (ANACoD, UQWP13)</a:t>
            </a:r>
          </a:p>
          <a:p>
            <a:pPr lvl="1" indent="0">
              <a:spcBef>
                <a:spcPts val="600"/>
              </a:spcBef>
              <a:buNone/>
            </a:pPr>
            <a:r>
              <a:rPr lang="en-GB" sz="1800" i="1" dirty="0">
                <a:solidFill>
                  <a:srgbClr val="0070C0"/>
                </a:solidFill>
              </a:rPr>
              <a:t>P</a:t>
            </a:r>
            <a:r>
              <a:rPr lang="en-GB" sz="1800" i="1" dirty="0" smtClean="0">
                <a:solidFill>
                  <a:srgbClr val="0070C0"/>
                </a:solidFill>
              </a:rPr>
              <a:t>robability (per </a:t>
            </a:r>
            <a:r>
              <a:rPr lang="en-GB" sz="1800" i="1" dirty="0">
                <a:solidFill>
                  <a:srgbClr val="0070C0"/>
                </a:solidFill>
              </a:rPr>
              <a:t>1,000 live births) of a child born in a specified year dying before reaching the age of </a:t>
            </a:r>
            <a:r>
              <a:rPr lang="en-GB" sz="1800" i="1" dirty="0" smtClean="0">
                <a:solidFill>
                  <a:srgbClr val="0070C0"/>
                </a:solidFill>
              </a:rPr>
              <a:t>1 </a:t>
            </a:r>
            <a:r>
              <a:rPr lang="en-GB" sz="1800" i="1" dirty="0">
                <a:solidFill>
                  <a:srgbClr val="0070C0"/>
                </a:solidFill>
              </a:rPr>
              <a:t>if subject to current </a:t>
            </a:r>
            <a:r>
              <a:rPr lang="en-US" sz="1800" i="1" dirty="0" smtClean="0">
                <a:solidFill>
                  <a:srgbClr val="0070C0"/>
                </a:solidFill>
              </a:rPr>
              <a:t>ASMRs</a:t>
            </a:r>
          </a:p>
          <a:p>
            <a:pPr lvl="1">
              <a:spcBef>
                <a:spcPts val="1200"/>
              </a:spcBef>
            </a:pPr>
            <a:r>
              <a:rPr lang="en-US" sz="2000" dirty="0" smtClean="0"/>
              <a:t>Under 5 mortality rate (ANACoD, UQWP13)</a:t>
            </a:r>
          </a:p>
          <a:p>
            <a:pPr marL="730250" lvl="1" indent="0">
              <a:spcBef>
                <a:spcPts val="600"/>
              </a:spcBef>
              <a:buNone/>
            </a:pPr>
            <a:r>
              <a:rPr lang="en-GB" sz="1800" i="1" dirty="0">
                <a:solidFill>
                  <a:srgbClr val="0070C0"/>
                </a:solidFill>
              </a:rPr>
              <a:t>Probability </a:t>
            </a:r>
            <a:r>
              <a:rPr lang="en-GB" sz="1800" i="1" dirty="0" smtClean="0">
                <a:solidFill>
                  <a:srgbClr val="0070C0"/>
                </a:solidFill>
              </a:rPr>
              <a:t>(1,000 </a:t>
            </a:r>
            <a:r>
              <a:rPr lang="en-GB" sz="1800" i="1" dirty="0">
                <a:solidFill>
                  <a:srgbClr val="0070C0"/>
                </a:solidFill>
              </a:rPr>
              <a:t>live births) of a child born in a specified year dying before reaching the age of 5</a:t>
            </a:r>
            <a:r>
              <a:rPr lang="en-GB" sz="1800" i="1" dirty="0" smtClean="0">
                <a:solidFill>
                  <a:srgbClr val="0070C0"/>
                </a:solidFill>
              </a:rPr>
              <a:t> </a:t>
            </a:r>
            <a:r>
              <a:rPr lang="en-GB" sz="1800" i="1" dirty="0">
                <a:solidFill>
                  <a:srgbClr val="0070C0"/>
                </a:solidFill>
              </a:rPr>
              <a:t>if subject to current </a:t>
            </a:r>
            <a:r>
              <a:rPr lang="en-US" sz="1800" i="1" dirty="0" smtClean="0">
                <a:solidFill>
                  <a:srgbClr val="0070C0"/>
                </a:solidFill>
              </a:rPr>
              <a:t>ASMRs</a:t>
            </a:r>
            <a:endParaRPr lang="en-US" sz="1800" dirty="0" smtClean="0"/>
          </a:p>
          <a:p>
            <a:pPr lvl="1">
              <a:spcBef>
                <a:spcPts val="1200"/>
              </a:spcBef>
            </a:pPr>
            <a:r>
              <a:rPr lang="en-US" sz="2000" dirty="0" smtClean="0"/>
              <a:t>Neonatal mortality rate (UQWP13)</a:t>
            </a:r>
          </a:p>
          <a:p>
            <a:pPr lvl="1">
              <a:spcBef>
                <a:spcPts val="1200"/>
              </a:spcBef>
            </a:pPr>
            <a:r>
              <a:rPr lang="en-US" sz="2000" dirty="0" smtClean="0"/>
              <a:t>Post neonatal mortality rate (UQWP13)</a:t>
            </a:r>
            <a:endParaRPr lang="en-US" sz="2000" dirty="0"/>
          </a:p>
          <a:p>
            <a:pPr lvl="0">
              <a:spcBef>
                <a:spcPts val="1800"/>
              </a:spcBef>
            </a:pPr>
            <a:r>
              <a:rPr lang="en-GB" sz="2400" dirty="0" smtClean="0"/>
              <a:t>Use </a:t>
            </a:r>
            <a:r>
              <a:rPr lang="en-GB" sz="2400" dirty="0"/>
              <a:t>under-five mortality indicators from various sources to </a:t>
            </a:r>
            <a:r>
              <a:rPr lang="en-GB" sz="2400" dirty="0" err="1"/>
              <a:t>analyze</a:t>
            </a:r>
            <a:r>
              <a:rPr lang="en-GB" sz="2400" dirty="0"/>
              <a:t> the quality of mortality data</a:t>
            </a:r>
            <a:endParaRPr lang="en-US" sz="2400" dirty="0"/>
          </a:p>
          <a:p>
            <a:pPr marL="0" indent="0">
              <a:spcBef>
                <a:spcPts val="600"/>
              </a:spcBef>
              <a:buNone/>
            </a:pPr>
            <a:r>
              <a:rPr lang="en-US" sz="1800" dirty="0"/>
              <a:t>	</a:t>
            </a:r>
          </a:p>
        </p:txBody>
      </p:sp>
    </p:spTree>
    <p:extLst>
      <p:ext uri="{BB962C8B-B14F-4D97-AF65-F5344CB8AC3E}">
        <p14:creationId xmlns:p14="http://schemas.microsoft.com/office/powerpoint/2010/main" val="237805340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5: Child mortality </a:t>
            </a:r>
            <a:r>
              <a:rPr lang="en-US" sz="2800" i="1" dirty="0" smtClean="0"/>
              <a:t>rates</a:t>
            </a:r>
            <a:endParaRPr lang="en-GB" sz="2800" i="1" dirty="0" smtClean="0"/>
          </a:p>
        </p:txBody>
      </p:sp>
      <p:sp>
        <p:nvSpPr>
          <p:cNvPr id="2" name="Content Placeholder 1"/>
          <p:cNvSpPr>
            <a:spLocks noGrp="1"/>
          </p:cNvSpPr>
          <p:nvPr>
            <p:ph idx="4294967295"/>
          </p:nvPr>
        </p:nvSpPr>
        <p:spPr>
          <a:xfrm>
            <a:off x="0" y="1295400"/>
            <a:ext cx="8407400" cy="3886200"/>
          </a:xfrm>
        </p:spPr>
        <p:txBody>
          <a:bodyPr/>
          <a:lstStyle/>
          <a:p>
            <a:pPr marL="0" indent="0">
              <a:spcBef>
                <a:spcPts val="600"/>
              </a:spcBef>
              <a:buNone/>
            </a:pPr>
            <a:r>
              <a:rPr lang="en-US" sz="1800" dirty="0"/>
              <a:t>	</a:t>
            </a:r>
          </a:p>
        </p:txBody>
      </p:sp>
      <p:graphicFrame>
        <p:nvGraphicFramePr>
          <p:cNvPr id="3" name="Table 2" descr="ANACoD Screen Shot - Step 5, Table for child deaths by age and calculation of mortality indicators"/>
          <p:cNvGraphicFramePr>
            <a:graphicFrameLocks noGrp="1"/>
          </p:cNvGraphicFramePr>
          <p:nvPr>
            <p:extLst>
              <p:ext uri="{D42A27DB-BD31-4B8C-83A1-F6EECF244321}">
                <p14:modId xmlns:p14="http://schemas.microsoft.com/office/powerpoint/2010/main" val="1151683186"/>
              </p:ext>
            </p:extLst>
          </p:nvPr>
        </p:nvGraphicFramePr>
        <p:xfrm>
          <a:off x="266699" y="1356360"/>
          <a:ext cx="8610602" cy="1920240"/>
        </p:xfrm>
        <a:graphic>
          <a:graphicData uri="http://schemas.openxmlformats.org/drawingml/2006/table">
            <a:tbl>
              <a:tblPr>
                <a:tableStyleId>{5C22544A-7EE6-4342-B048-85BDC9FD1C3A}</a:tableStyleId>
              </a:tblPr>
              <a:tblGrid>
                <a:gridCol w="893158"/>
                <a:gridCol w="1465338"/>
                <a:gridCol w="893158"/>
                <a:gridCol w="1091746"/>
                <a:gridCol w="914400"/>
                <a:gridCol w="673328"/>
                <a:gridCol w="893158"/>
                <a:gridCol w="893158"/>
                <a:gridCol w="893158"/>
              </a:tblGrid>
              <a:tr h="161925">
                <a:tc gridSpan="6">
                  <a:txBody>
                    <a:bodyPr/>
                    <a:lstStyle/>
                    <a:p>
                      <a:pPr algn="l" fontAlgn="b"/>
                      <a:r>
                        <a:rPr lang="en-US" sz="1600" u="none" strike="noStrike" dirty="0">
                          <a:effectLst/>
                        </a:rPr>
                        <a:t>1. Child deaths by age and calculation of mortality indicators: </a:t>
                      </a:r>
                      <a:endParaRPr lang="en-US" sz="1600" b="1" i="0" u="none" strike="noStrike" dirty="0">
                        <a:effectLst/>
                        <a:latin typeface="Arial"/>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u="none" strike="noStrike">
                          <a:effectLst/>
                        </a:rPr>
                        <a:t> </a:t>
                      </a:r>
                      <a:endParaRPr lang="en-US" sz="1600" b="0" i="0" u="none" strike="noStrike">
                        <a:effectLst/>
                        <a:latin typeface="Arial"/>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r>
                        <a:rPr lang="en-US" sz="1600" u="none" strike="noStrike">
                          <a:effectLst/>
                        </a:rPr>
                        <a:t> </a:t>
                      </a:r>
                      <a:endParaRPr lang="en-US" sz="1600" b="0" i="0" u="none" strike="noStrike">
                        <a:effectLst/>
                        <a:latin typeface="Arial"/>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r>
                        <a:rPr lang="en-US" sz="1600" u="none" strike="noStrike">
                          <a:effectLst/>
                        </a:rPr>
                        <a:t> </a:t>
                      </a:r>
                      <a:endParaRPr lang="en-US" sz="160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61925">
                <a:tc gridSpan="3">
                  <a:txBody>
                    <a:bodyPr/>
                    <a:lstStyle/>
                    <a:p>
                      <a:pPr algn="l" fontAlgn="b"/>
                      <a:r>
                        <a:rPr lang="en-US" sz="1600" u="none" strike="noStrike">
                          <a:effectLst/>
                        </a:rPr>
                        <a:t>Data from Civil registration, 2009</a:t>
                      </a:r>
                      <a:endParaRPr lang="en-US" sz="16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tc>
                <a:tc>
                  <a:txBody>
                    <a:bodyPr/>
                    <a:lstStyle/>
                    <a:p>
                      <a:pPr algn="l" fontAlgn="b"/>
                      <a:endParaRPr lang="en-US" sz="1600" b="0" i="0" u="none" strike="noStrike">
                        <a:effectLst/>
                        <a:latin typeface="Arial"/>
                      </a:endParaRPr>
                    </a:p>
                  </a:txBody>
                  <a:tcPr marL="0" marR="0" marT="0" marB="0" anchor="b"/>
                </a:tc>
                <a:tc>
                  <a:txBody>
                    <a:bodyPr/>
                    <a:lstStyle/>
                    <a:p>
                      <a:pPr algn="l" fontAlgn="b"/>
                      <a:endParaRPr lang="en-US" sz="1600" b="0" i="0" u="none" strike="noStrike">
                        <a:effectLst/>
                        <a:latin typeface="Arial"/>
                      </a:endParaRPr>
                    </a:p>
                  </a:txBody>
                  <a:tcPr marL="0" marR="0" marT="0" marB="0" anchor="b"/>
                </a:tc>
                <a:tc>
                  <a:txBody>
                    <a:bodyPr/>
                    <a:lstStyle/>
                    <a:p>
                      <a:pPr algn="l" fontAlgn="b"/>
                      <a:endParaRPr lang="en-US" sz="1600" b="0" i="0" u="none" strike="noStrike">
                        <a:effectLst/>
                        <a:latin typeface="Arial"/>
                      </a:endParaRPr>
                    </a:p>
                  </a:txBody>
                  <a:tcPr marL="0" marR="0" marT="0" marB="0" anchor="b"/>
                </a:tc>
                <a:tc>
                  <a:txBody>
                    <a:bodyPr/>
                    <a:lstStyle/>
                    <a:p>
                      <a:pPr algn="l" fontAlgn="b"/>
                      <a:endParaRPr lang="en-US" sz="1600" b="0" i="0" u="none" strike="noStrike">
                        <a:effectLst/>
                        <a:latin typeface="Arial"/>
                      </a:endParaRPr>
                    </a:p>
                  </a:txBody>
                  <a:tcPr marL="0" marR="0" marT="0" marB="0" anchor="b"/>
                </a:tc>
                <a:tc>
                  <a:txBody>
                    <a:bodyPr/>
                    <a:lstStyle/>
                    <a:p>
                      <a:pPr algn="l" fontAlgn="b"/>
                      <a:endParaRPr lang="en-US" sz="160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200025">
                <a:tc>
                  <a:txBody>
                    <a:bodyPr/>
                    <a:lstStyle/>
                    <a:p>
                      <a:pPr algn="l" fontAlgn="b"/>
                      <a:endParaRPr lang="en-US" sz="16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600" b="1" u="none" strike="noStrike">
                          <a:solidFill>
                            <a:srgbClr val="C00000"/>
                          </a:solidFill>
                          <a:effectLst/>
                        </a:rPr>
                        <a:t>x</a:t>
                      </a:r>
                      <a:endParaRPr lang="en-US" sz="1600" b="1" i="0" u="none" strike="noStrike">
                        <a:solidFill>
                          <a:srgbClr val="C00000"/>
                        </a:solidFill>
                        <a:effectLst/>
                        <a:latin typeface="Arial"/>
                      </a:endParaRPr>
                    </a:p>
                  </a:txBody>
                  <a:tcPr marL="0" marR="0" marT="0" marB="0" anchor="b"/>
                </a:tc>
                <a:tc>
                  <a:txBody>
                    <a:bodyPr/>
                    <a:lstStyle/>
                    <a:p>
                      <a:pPr algn="ctr" fontAlgn="b"/>
                      <a:r>
                        <a:rPr lang="en-US" sz="1600" b="1" u="none" strike="noStrike">
                          <a:solidFill>
                            <a:srgbClr val="C00000"/>
                          </a:solidFill>
                          <a:effectLst/>
                        </a:rPr>
                        <a:t>n</a:t>
                      </a:r>
                      <a:endParaRPr lang="en-US" sz="1600" b="1" i="0" u="none" strike="noStrike">
                        <a:solidFill>
                          <a:srgbClr val="C00000"/>
                        </a:solidFill>
                        <a:effectLst/>
                        <a:latin typeface="Arial"/>
                      </a:endParaRPr>
                    </a:p>
                  </a:txBody>
                  <a:tcPr marL="0" marR="0" marT="0" marB="0" anchor="b"/>
                </a:tc>
                <a:tc>
                  <a:txBody>
                    <a:bodyPr/>
                    <a:lstStyle/>
                    <a:p>
                      <a:pPr algn="ctr" fontAlgn="b"/>
                      <a:r>
                        <a:rPr lang="en-US" sz="1600" b="1" u="none" strike="noStrike">
                          <a:solidFill>
                            <a:srgbClr val="C00000"/>
                          </a:solidFill>
                          <a:effectLst/>
                        </a:rPr>
                        <a:t>Population</a:t>
                      </a:r>
                      <a:endParaRPr lang="en-US" sz="1600" b="1" i="0" u="none" strike="noStrike">
                        <a:solidFill>
                          <a:srgbClr val="C00000"/>
                        </a:solidFill>
                        <a:effectLst/>
                        <a:latin typeface="Arial"/>
                      </a:endParaRPr>
                    </a:p>
                  </a:txBody>
                  <a:tcPr marL="0" marR="0" marT="0" marB="0" anchor="b"/>
                </a:tc>
                <a:tc>
                  <a:txBody>
                    <a:bodyPr/>
                    <a:lstStyle/>
                    <a:p>
                      <a:pPr algn="ctr" fontAlgn="b"/>
                      <a:r>
                        <a:rPr lang="en-US" sz="1600" b="1" u="none" strike="noStrike">
                          <a:solidFill>
                            <a:srgbClr val="C00000"/>
                          </a:solidFill>
                          <a:effectLst/>
                        </a:rPr>
                        <a:t>Deaths</a:t>
                      </a:r>
                      <a:endParaRPr lang="en-US" sz="1600" b="1" i="0" u="none" strike="noStrike">
                        <a:solidFill>
                          <a:srgbClr val="C00000"/>
                        </a:solidFill>
                        <a:effectLst/>
                        <a:latin typeface="Arial"/>
                      </a:endParaRPr>
                    </a:p>
                  </a:txBody>
                  <a:tcPr marL="0" marR="0" marT="0" marB="0" anchor="b"/>
                </a:tc>
                <a:tc>
                  <a:txBody>
                    <a:bodyPr/>
                    <a:lstStyle/>
                    <a:p>
                      <a:pPr algn="ctr" fontAlgn="b"/>
                      <a:r>
                        <a:rPr lang="en-US" sz="1600" b="1" u="none" strike="noStrike" baseline="-25000">
                          <a:solidFill>
                            <a:srgbClr val="C00000"/>
                          </a:solidFill>
                          <a:effectLst/>
                        </a:rPr>
                        <a:t>n</a:t>
                      </a:r>
                      <a:r>
                        <a:rPr lang="en-US" sz="1600" b="1" u="none" strike="noStrike">
                          <a:solidFill>
                            <a:srgbClr val="C00000"/>
                          </a:solidFill>
                          <a:effectLst/>
                        </a:rPr>
                        <a:t>m</a:t>
                      </a:r>
                      <a:r>
                        <a:rPr lang="en-US" sz="1600" b="1" u="none" strike="noStrike" baseline="-25000">
                          <a:solidFill>
                            <a:srgbClr val="C00000"/>
                          </a:solidFill>
                          <a:effectLst/>
                        </a:rPr>
                        <a:t>x</a:t>
                      </a:r>
                      <a:endParaRPr lang="en-US" sz="1600" b="1" i="1" u="none" strike="noStrike">
                        <a:solidFill>
                          <a:srgbClr val="C00000"/>
                        </a:solidFill>
                        <a:effectLst/>
                        <a:latin typeface="Arial"/>
                      </a:endParaRPr>
                    </a:p>
                  </a:txBody>
                  <a:tcPr marL="0" marR="0" marT="0" marB="0" anchor="b"/>
                </a:tc>
                <a:tc>
                  <a:txBody>
                    <a:bodyPr/>
                    <a:lstStyle/>
                    <a:p>
                      <a:pPr algn="ctr" fontAlgn="b"/>
                      <a:r>
                        <a:rPr lang="en-US" sz="1600" b="1" u="none" strike="noStrike" baseline="-25000" dirty="0">
                          <a:solidFill>
                            <a:srgbClr val="C00000"/>
                          </a:solidFill>
                          <a:effectLst/>
                        </a:rPr>
                        <a:t>n</a:t>
                      </a:r>
                      <a:r>
                        <a:rPr lang="en-US" sz="1600" b="1" u="none" strike="noStrike" dirty="0">
                          <a:solidFill>
                            <a:srgbClr val="C00000"/>
                          </a:solidFill>
                          <a:effectLst/>
                        </a:rPr>
                        <a:t>q</a:t>
                      </a:r>
                      <a:r>
                        <a:rPr lang="en-US" sz="1600" b="1" u="none" strike="noStrike" baseline="-25000" dirty="0">
                          <a:solidFill>
                            <a:srgbClr val="C00000"/>
                          </a:solidFill>
                          <a:effectLst/>
                        </a:rPr>
                        <a:t>x</a:t>
                      </a:r>
                      <a:endParaRPr lang="en-US" sz="1600" b="1" i="1" u="none" strike="noStrike" dirty="0">
                        <a:solidFill>
                          <a:srgbClr val="C00000"/>
                        </a:solidFill>
                        <a:effectLst/>
                        <a:latin typeface="Arial"/>
                      </a:endParaRPr>
                    </a:p>
                  </a:txBody>
                  <a:tcPr marL="0" marR="0" marT="0" marB="0" anchor="b"/>
                </a:tc>
                <a:tc>
                  <a:txBody>
                    <a:bodyPr/>
                    <a:lstStyle/>
                    <a:p>
                      <a:pPr algn="l" fontAlgn="b"/>
                      <a:endParaRPr lang="en-US" sz="1600" b="0" i="0" u="none" strike="noStrike">
                        <a:effectLst/>
                        <a:latin typeface="Arial"/>
                      </a:endParaRPr>
                    </a:p>
                  </a:txBody>
                  <a:tcPr marL="0" marR="0" marT="0" marB="0" anchor="b"/>
                </a:tc>
                <a:tc>
                  <a:txBody>
                    <a:bodyPr/>
                    <a:lstStyle/>
                    <a:p>
                      <a:pPr algn="l" fontAlgn="b"/>
                      <a:endParaRPr lang="en-US" sz="160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52400">
                <a:tc>
                  <a:txBody>
                    <a:bodyPr/>
                    <a:lstStyle/>
                    <a:p>
                      <a:pPr algn="l" fontAlgn="b"/>
                      <a:endParaRPr lang="en-US" sz="14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0</a:t>
                      </a:r>
                      <a:endParaRPr lang="en-US" sz="1400" b="0" i="0" u="none" strike="noStrike">
                        <a:effectLst/>
                        <a:latin typeface="Arial"/>
                      </a:endParaRPr>
                    </a:p>
                  </a:txBody>
                  <a:tcPr marL="0" marR="0" marT="0" marB="0" anchor="b"/>
                </a:tc>
                <a:tc>
                  <a:txBody>
                    <a:bodyPr/>
                    <a:lstStyle/>
                    <a:p>
                      <a:pPr algn="ctr" fontAlgn="b"/>
                      <a:r>
                        <a:rPr lang="en-US" sz="1400" u="none" strike="noStrike">
                          <a:effectLst/>
                        </a:rPr>
                        <a:t>1</a:t>
                      </a:r>
                      <a:endParaRPr lang="en-US" sz="1400" b="0" i="0" u="none" strike="noStrike">
                        <a:effectLst/>
                        <a:latin typeface="Arial"/>
                      </a:endParaRPr>
                    </a:p>
                  </a:txBody>
                  <a:tcPr marL="0" marR="0" marT="0" marB="0" anchor="b"/>
                </a:tc>
                <a:tc>
                  <a:txBody>
                    <a:bodyPr/>
                    <a:lstStyle/>
                    <a:p>
                      <a:pPr algn="ctr" fontAlgn="b"/>
                      <a:r>
                        <a:rPr lang="en-US" sz="1400" u="none" strike="noStrike">
                          <a:effectLst/>
                        </a:rPr>
                        <a:t>913341</a:t>
                      </a:r>
                      <a:endParaRPr lang="en-US" sz="1400" b="0" i="0" u="none" strike="noStrike">
                        <a:effectLst/>
                        <a:latin typeface="Arial"/>
                      </a:endParaRPr>
                    </a:p>
                  </a:txBody>
                  <a:tcPr marL="0" marR="0" marT="0" marB="0" anchor="b"/>
                </a:tc>
                <a:tc>
                  <a:txBody>
                    <a:bodyPr/>
                    <a:lstStyle/>
                    <a:p>
                      <a:pPr algn="ctr" fontAlgn="b"/>
                      <a:r>
                        <a:rPr lang="en-US" sz="1400" u="none" strike="noStrike">
                          <a:effectLst/>
                        </a:rPr>
                        <a:t>9601.941</a:t>
                      </a:r>
                      <a:endParaRPr lang="en-US" sz="1400" b="0" i="0" u="none" strike="noStrike">
                        <a:effectLst/>
                        <a:latin typeface="Arial"/>
                      </a:endParaRPr>
                    </a:p>
                  </a:txBody>
                  <a:tcPr marL="0" marR="0" marT="0" marB="0" anchor="b"/>
                </a:tc>
                <a:tc>
                  <a:txBody>
                    <a:bodyPr/>
                    <a:lstStyle/>
                    <a:p>
                      <a:pPr algn="ctr" fontAlgn="b"/>
                      <a:r>
                        <a:rPr lang="en-US" sz="1400" u="none" strike="noStrike" dirty="0">
                          <a:effectLst/>
                        </a:rPr>
                        <a:t>0.0105</a:t>
                      </a:r>
                      <a:endParaRPr lang="en-US" sz="1400" b="0" i="0" u="none" strike="noStrike" dirty="0">
                        <a:effectLst/>
                        <a:latin typeface="Arial"/>
                      </a:endParaRPr>
                    </a:p>
                  </a:txBody>
                  <a:tcPr marL="0" marR="0" marT="0" marB="0" anchor="b"/>
                </a:tc>
                <a:tc>
                  <a:txBody>
                    <a:bodyPr/>
                    <a:lstStyle/>
                    <a:p>
                      <a:pPr algn="ctr" fontAlgn="b"/>
                      <a:r>
                        <a:rPr lang="en-US" sz="1400" u="none" strike="noStrike" dirty="0">
                          <a:effectLst/>
                        </a:rPr>
                        <a:t>0.0104</a:t>
                      </a:r>
                      <a:endParaRPr lang="en-US" sz="1400" b="0" i="0" u="none" strike="noStrike" dirty="0">
                        <a:effectLst/>
                        <a:latin typeface="Arial"/>
                      </a:endParaRPr>
                    </a:p>
                  </a:txBody>
                  <a:tcPr marL="0" marR="0" marT="0" marB="0" anchor="b"/>
                </a:tc>
                <a:tc>
                  <a:txBody>
                    <a:bodyPr/>
                    <a:lstStyle/>
                    <a:p>
                      <a:pPr algn="l" fontAlgn="b"/>
                      <a:endParaRPr lang="en-US" sz="1400" b="0" i="0" u="none" strike="noStrike">
                        <a:effectLst/>
                        <a:latin typeface="Arial"/>
                      </a:endParaRPr>
                    </a:p>
                  </a:txBody>
                  <a:tcPr marL="0" marR="0" marT="0" marB="0" anchor="b"/>
                </a:tc>
                <a:tc>
                  <a:txBody>
                    <a:bodyPr/>
                    <a:lstStyle/>
                    <a:p>
                      <a:pPr algn="l" fontAlgn="b"/>
                      <a:endParaRPr lang="en-US" sz="140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52400">
                <a:tc>
                  <a:txBody>
                    <a:bodyPr/>
                    <a:lstStyle/>
                    <a:p>
                      <a:pPr algn="l" fontAlgn="b"/>
                      <a:endParaRPr lang="en-US" sz="14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1</a:t>
                      </a:r>
                      <a:endParaRPr lang="en-US" sz="1400" b="0" i="0" u="none" strike="noStrike">
                        <a:effectLst/>
                        <a:latin typeface="Arial"/>
                      </a:endParaRPr>
                    </a:p>
                  </a:txBody>
                  <a:tcPr marL="0" marR="0" marT="0" marB="0" anchor="b"/>
                </a:tc>
                <a:tc>
                  <a:txBody>
                    <a:bodyPr/>
                    <a:lstStyle/>
                    <a:p>
                      <a:pPr algn="ctr" fontAlgn="b"/>
                      <a:r>
                        <a:rPr lang="en-US" sz="1400" u="none" strike="noStrike">
                          <a:effectLst/>
                        </a:rPr>
                        <a:t>4</a:t>
                      </a:r>
                      <a:endParaRPr lang="en-US" sz="1400" b="0" i="0" u="none" strike="noStrike">
                        <a:effectLst/>
                        <a:latin typeface="Arial"/>
                      </a:endParaRPr>
                    </a:p>
                  </a:txBody>
                  <a:tcPr marL="0" marR="0" marT="0" marB="0" anchor="b"/>
                </a:tc>
                <a:tc>
                  <a:txBody>
                    <a:bodyPr/>
                    <a:lstStyle/>
                    <a:p>
                      <a:pPr algn="ctr" fontAlgn="b"/>
                      <a:r>
                        <a:rPr lang="en-US" sz="1400" u="none" strike="noStrike">
                          <a:effectLst/>
                        </a:rPr>
                        <a:t>3581718</a:t>
                      </a:r>
                      <a:endParaRPr lang="en-US" sz="1400" b="0" i="0" u="none" strike="noStrike">
                        <a:effectLst/>
                        <a:latin typeface="Arial"/>
                      </a:endParaRPr>
                    </a:p>
                  </a:txBody>
                  <a:tcPr marL="0" marR="0" marT="0" marB="0" anchor="b"/>
                </a:tc>
                <a:tc>
                  <a:txBody>
                    <a:bodyPr/>
                    <a:lstStyle/>
                    <a:p>
                      <a:pPr algn="ctr" fontAlgn="b"/>
                      <a:r>
                        <a:rPr lang="en-US" sz="1400" u="none" strike="noStrike">
                          <a:effectLst/>
                        </a:rPr>
                        <a:t>2061.323</a:t>
                      </a:r>
                      <a:endParaRPr lang="en-US" sz="1400" b="0" i="0" u="none" strike="noStrike">
                        <a:effectLst/>
                        <a:latin typeface="Arial"/>
                      </a:endParaRPr>
                    </a:p>
                  </a:txBody>
                  <a:tcPr marL="0" marR="0" marT="0" marB="0" anchor="b"/>
                </a:tc>
                <a:tc>
                  <a:txBody>
                    <a:bodyPr/>
                    <a:lstStyle/>
                    <a:p>
                      <a:pPr algn="ctr" fontAlgn="b"/>
                      <a:r>
                        <a:rPr lang="en-US" sz="1400" u="none" strike="noStrike">
                          <a:effectLst/>
                        </a:rPr>
                        <a:t>0.0006</a:t>
                      </a:r>
                      <a:endParaRPr lang="en-US" sz="1400" b="0" i="0" u="none" strike="noStrike">
                        <a:effectLst/>
                        <a:latin typeface="Arial"/>
                      </a:endParaRPr>
                    </a:p>
                  </a:txBody>
                  <a:tcPr marL="0" marR="0" marT="0" marB="0" anchor="b"/>
                </a:tc>
                <a:tc>
                  <a:txBody>
                    <a:bodyPr/>
                    <a:lstStyle/>
                    <a:p>
                      <a:pPr algn="ctr" fontAlgn="b"/>
                      <a:r>
                        <a:rPr lang="en-US" sz="1400" u="none" strike="noStrike">
                          <a:effectLst/>
                        </a:rPr>
                        <a:t>0.0023</a:t>
                      </a:r>
                      <a:endParaRPr lang="en-US" sz="1400" b="0" i="0" u="none" strike="noStrike">
                        <a:effectLst/>
                        <a:latin typeface="Arial"/>
                      </a:endParaRPr>
                    </a:p>
                  </a:txBody>
                  <a:tcPr marL="0" marR="0" marT="0" marB="0" anchor="b"/>
                </a:tc>
                <a:tc>
                  <a:txBody>
                    <a:bodyPr/>
                    <a:lstStyle/>
                    <a:p>
                      <a:pPr algn="l" fontAlgn="b"/>
                      <a:endParaRPr lang="en-US" sz="1400" b="0" i="0" u="none" strike="noStrike">
                        <a:effectLst/>
                        <a:latin typeface="Arial"/>
                      </a:endParaRPr>
                    </a:p>
                  </a:txBody>
                  <a:tcPr marL="0" marR="0" marT="0" marB="0" anchor="b"/>
                </a:tc>
                <a:tc>
                  <a:txBody>
                    <a:bodyPr/>
                    <a:lstStyle/>
                    <a:p>
                      <a:pPr algn="l" fontAlgn="b"/>
                      <a:endParaRPr lang="en-US" sz="140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52400">
                <a:tc>
                  <a:txBody>
                    <a:bodyPr/>
                    <a:lstStyle/>
                    <a:p>
                      <a:pPr algn="l" fontAlgn="b"/>
                      <a:endParaRPr lang="en-US" sz="14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endParaRPr lang="en-US" sz="1400" b="0" i="0" u="none" strike="noStrike">
                        <a:effectLst/>
                        <a:latin typeface="Arial"/>
                      </a:endParaRPr>
                    </a:p>
                  </a:txBody>
                  <a:tcPr marL="0" marR="0" marT="0" marB="0" anchor="b"/>
                </a:tc>
                <a:tc>
                  <a:txBody>
                    <a:bodyPr/>
                    <a:lstStyle/>
                    <a:p>
                      <a:pPr algn="ctr" fontAlgn="b"/>
                      <a:endParaRPr lang="en-US" sz="1400" b="0" i="0" u="none" strike="noStrike">
                        <a:effectLst/>
                        <a:latin typeface="Arial"/>
                      </a:endParaRPr>
                    </a:p>
                  </a:txBody>
                  <a:tcPr marL="0" marR="0" marT="0" marB="0" anchor="b"/>
                </a:tc>
                <a:tc>
                  <a:txBody>
                    <a:bodyPr/>
                    <a:lstStyle/>
                    <a:p>
                      <a:pPr algn="l" fontAlgn="b"/>
                      <a:endParaRPr lang="en-US" sz="1400" b="0" i="0" u="none" strike="noStrike">
                        <a:effectLst/>
                        <a:latin typeface="Arial"/>
                      </a:endParaRPr>
                    </a:p>
                  </a:txBody>
                  <a:tcPr marL="0" marR="0" marT="0" marB="0" anchor="b"/>
                </a:tc>
                <a:tc>
                  <a:txBody>
                    <a:bodyPr/>
                    <a:lstStyle/>
                    <a:p>
                      <a:pPr algn="l" fontAlgn="b"/>
                      <a:endParaRPr lang="en-US" sz="1400" b="0" i="0" u="none" strike="noStrike">
                        <a:effectLst/>
                        <a:latin typeface="Arial"/>
                      </a:endParaRPr>
                    </a:p>
                  </a:txBody>
                  <a:tcPr marL="0" marR="0" marT="0" marB="0" anchor="b"/>
                </a:tc>
                <a:tc>
                  <a:txBody>
                    <a:bodyPr/>
                    <a:lstStyle/>
                    <a:p>
                      <a:pPr algn="l" fontAlgn="b"/>
                      <a:endParaRPr lang="en-US" sz="1400" b="0" i="0" u="none" strike="noStrike">
                        <a:effectLst/>
                        <a:latin typeface="Arial"/>
                      </a:endParaRPr>
                    </a:p>
                  </a:txBody>
                  <a:tcPr marL="0" marR="0" marT="0" marB="0" anchor="b"/>
                </a:tc>
                <a:tc>
                  <a:txBody>
                    <a:bodyPr/>
                    <a:lstStyle/>
                    <a:p>
                      <a:pPr algn="ctr" fontAlgn="b"/>
                      <a:endParaRPr lang="en-US" sz="1400" b="0" i="0" u="none" strike="noStrike">
                        <a:effectLst/>
                        <a:latin typeface="Arial"/>
                      </a:endParaRPr>
                    </a:p>
                  </a:txBody>
                  <a:tcPr marL="0" marR="0" marT="0" marB="0" anchor="b"/>
                </a:tc>
                <a:tc>
                  <a:txBody>
                    <a:bodyPr/>
                    <a:lstStyle/>
                    <a:p>
                      <a:pPr algn="r" fontAlgn="b"/>
                      <a:endParaRPr lang="en-US" sz="1400" b="0" i="0" u="none" strike="noStrike">
                        <a:effectLst/>
                        <a:latin typeface="Arial"/>
                      </a:endParaRPr>
                    </a:p>
                  </a:txBody>
                  <a:tcPr marL="0" marR="0" marT="0" marB="0" anchor="b"/>
                </a:tc>
                <a:tc>
                  <a:txBody>
                    <a:bodyPr/>
                    <a:lstStyle/>
                    <a:p>
                      <a:pPr algn="l" fontAlgn="b"/>
                      <a:endParaRPr lang="en-US" sz="140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90500">
                <a:tc>
                  <a:txBody>
                    <a:bodyPr/>
                    <a:lstStyle/>
                    <a:p>
                      <a:pPr algn="l" fontAlgn="b"/>
                      <a:endParaRPr lang="en-US" sz="14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gridSpan="3">
                  <a:txBody>
                    <a:bodyPr/>
                    <a:lstStyle/>
                    <a:p>
                      <a:pPr algn="l" fontAlgn="b"/>
                      <a:r>
                        <a:rPr lang="en-US" sz="1400" u="none" strike="noStrike">
                          <a:effectLst/>
                        </a:rPr>
                        <a:t>Infant mortality rate per 1000 live births </a:t>
                      </a:r>
                      <a:endParaRPr lang="en-US" sz="1400" b="0" i="0" u="none" strike="noStrike">
                        <a:effectLst/>
                        <a:latin typeface="Arial"/>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effectLst/>
                        <a:latin typeface="Arial"/>
                      </a:endParaRPr>
                    </a:p>
                  </a:txBody>
                  <a:tcPr marL="0" marR="0" marT="0" marB="0" anchor="b"/>
                </a:tc>
                <a:tc gridSpan="2">
                  <a:txBody>
                    <a:bodyPr/>
                    <a:lstStyle/>
                    <a:p>
                      <a:pPr algn="l" fontAlgn="b"/>
                      <a:r>
                        <a:rPr lang="en-US" sz="1400" u="none" strike="noStrike" dirty="0">
                          <a:effectLst/>
                        </a:rPr>
                        <a:t> </a:t>
                      </a:r>
                      <a:r>
                        <a:rPr lang="en-US" sz="1400" u="none" strike="noStrike" dirty="0" smtClean="0">
                          <a:effectLst/>
                        </a:rPr>
                        <a:t>  = </a:t>
                      </a:r>
                      <a:r>
                        <a:rPr lang="en-US" sz="1400" u="none" strike="noStrike" dirty="0">
                          <a:effectLst/>
                        </a:rPr>
                        <a:t>1000* </a:t>
                      </a:r>
                      <a:r>
                        <a:rPr lang="en-US" sz="1400" u="none" strike="noStrike" baseline="-25000" dirty="0">
                          <a:effectLst/>
                        </a:rPr>
                        <a:t>1</a:t>
                      </a:r>
                      <a:r>
                        <a:rPr lang="en-US" sz="1400" u="none" strike="noStrike" dirty="0">
                          <a:effectLst/>
                        </a:rPr>
                        <a:t>q</a:t>
                      </a:r>
                      <a:r>
                        <a:rPr lang="en-US" sz="1400" u="none" strike="noStrike" baseline="-25000" dirty="0">
                          <a:effectLst/>
                        </a:rPr>
                        <a:t>0</a:t>
                      </a:r>
                      <a:r>
                        <a:rPr lang="en-US" sz="1400" u="none" strike="noStrike" dirty="0">
                          <a:effectLst/>
                        </a:rPr>
                        <a:t>  </a:t>
                      </a:r>
                      <a:endParaRPr lang="en-US" sz="1400" b="0" i="0" u="none" strike="noStrike" dirty="0">
                        <a:effectLst/>
                        <a:latin typeface="Arial"/>
                      </a:endParaRPr>
                    </a:p>
                  </a:txBody>
                  <a:tcPr marL="0" marR="0" marT="0" marB="0" anchor="b"/>
                </a:tc>
                <a:tc hMerge="1">
                  <a:txBody>
                    <a:bodyPr/>
                    <a:lstStyle/>
                    <a:p>
                      <a:endParaRPr lang="en-US"/>
                    </a:p>
                  </a:txBody>
                  <a:tcPr/>
                </a:tc>
                <a:tc>
                  <a:txBody>
                    <a:bodyPr/>
                    <a:lstStyle/>
                    <a:p>
                      <a:pPr algn="r" fontAlgn="b"/>
                      <a:r>
                        <a:rPr lang="en-US" sz="1400" u="none" strike="noStrike" dirty="0">
                          <a:effectLst/>
                        </a:rPr>
                        <a:t>       ==&gt;</a:t>
                      </a:r>
                      <a:endParaRPr lang="en-US" sz="1400" b="0" i="0" u="none" strike="noStrike" dirty="0">
                        <a:effectLst/>
                        <a:latin typeface="Arial"/>
                      </a:endParaRPr>
                    </a:p>
                  </a:txBody>
                  <a:tcPr marL="0" marR="0" marT="0" marB="0" anchor="b"/>
                </a:tc>
                <a:tc>
                  <a:txBody>
                    <a:bodyPr/>
                    <a:lstStyle/>
                    <a:p>
                      <a:pPr algn="l" fontAlgn="b"/>
                      <a:r>
                        <a:rPr lang="en-US" sz="1800" b="1" u="none" strike="noStrike">
                          <a:effectLst/>
                        </a:rPr>
                        <a:t>10.4</a:t>
                      </a:r>
                      <a:endParaRPr lang="en-US" sz="1800" b="1"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90500">
                <a:tc>
                  <a:txBody>
                    <a:bodyPr/>
                    <a:lstStyle/>
                    <a:p>
                      <a:pPr algn="l" fontAlgn="b"/>
                      <a:endParaRPr lang="en-US" sz="14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3">
                  <a:txBody>
                    <a:bodyPr/>
                    <a:lstStyle/>
                    <a:p>
                      <a:pPr algn="l" fontAlgn="b"/>
                      <a:r>
                        <a:rPr lang="en-US" sz="1400" u="none" strike="noStrike" dirty="0">
                          <a:effectLst/>
                        </a:rPr>
                        <a:t>Under-5 mortality rate per 1000 live births</a:t>
                      </a:r>
                      <a:endParaRPr lang="en-US" sz="1400" b="0" i="0" u="none" strike="noStrike" dirty="0">
                        <a:effectLst/>
                        <a:latin typeface="Arial"/>
                      </a:endParaRPr>
                    </a:p>
                  </a:txBody>
                  <a:tcPr marL="0" marR="0" marT="0"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effectLst/>
                        <a:latin typeface="Arial"/>
                      </a:endParaRPr>
                    </a:p>
                  </a:txBody>
                  <a:tcPr marL="0" marR="0" marT="0" marB="0" anchor="b">
                    <a:lnB w="12700" cap="flat" cmpd="sng" algn="ctr">
                      <a:solidFill>
                        <a:schemeClr val="tx1"/>
                      </a:solidFill>
                      <a:prstDash val="solid"/>
                      <a:round/>
                      <a:headEnd type="none" w="med" len="med"/>
                      <a:tailEnd type="none" w="med" len="med"/>
                    </a:lnB>
                  </a:tcPr>
                </a:tc>
                <a:tc gridSpan="3">
                  <a:txBody>
                    <a:bodyPr/>
                    <a:lstStyle/>
                    <a:p>
                      <a:pPr algn="r" fontAlgn="b"/>
                      <a:r>
                        <a:rPr lang="en-US" sz="1400" u="none" strike="noStrike" dirty="0">
                          <a:effectLst/>
                        </a:rPr>
                        <a:t> = 1000*[1-(1-</a:t>
                      </a:r>
                      <a:r>
                        <a:rPr lang="en-US" sz="1400" u="none" strike="noStrike" baseline="-25000" dirty="0">
                          <a:effectLst/>
                        </a:rPr>
                        <a:t>1</a:t>
                      </a:r>
                      <a:r>
                        <a:rPr lang="en-US" sz="1400" u="none" strike="noStrike" dirty="0">
                          <a:effectLst/>
                        </a:rPr>
                        <a:t>q</a:t>
                      </a:r>
                      <a:r>
                        <a:rPr lang="en-US" sz="1400" u="none" strike="noStrike" baseline="-25000" dirty="0">
                          <a:effectLst/>
                        </a:rPr>
                        <a:t>0</a:t>
                      </a:r>
                      <a:r>
                        <a:rPr lang="en-US" sz="1400" u="none" strike="noStrike" dirty="0">
                          <a:effectLst/>
                        </a:rPr>
                        <a:t>)(1-</a:t>
                      </a:r>
                      <a:r>
                        <a:rPr lang="en-US" sz="1400" u="none" strike="noStrike" baseline="-25000" dirty="0">
                          <a:effectLst/>
                        </a:rPr>
                        <a:t>4</a:t>
                      </a:r>
                      <a:r>
                        <a:rPr lang="en-US" sz="1400" u="none" strike="noStrike" dirty="0">
                          <a:effectLst/>
                        </a:rPr>
                        <a:t>q</a:t>
                      </a:r>
                      <a:r>
                        <a:rPr lang="en-US" sz="1400" u="none" strike="noStrike" baseline="-25000" dirty="0">
                          <a:effectLst/>
                        </a:rPr>
                        <a:t>1</a:t>
                      </a:r>
                      <a:r>
                        <a:rPr lang="en-US" sz="1400" u="none" strike="noStrike" dirty="0">
                          <a:effectLst/>
                        </a:rPr>
                        <a:t>)]  ==&gt;</a:t>
                      </a:r>
                      <a:endParaRPr lang="en-US" sz="1400" b="0" i="0" u="none" strike="noStrike" dirty="0">
                        <a:effectLst/>
                        <a:latin typeface="Arial"/>
                      </a:endParaRPr>
                    </a:p>
                  </a:txBody>
                  <a:tcPr marL="0" marR="0" marT="0"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800" b="1" u="none" strike="noStrike" dirty="0">
                          <a:effectLst/>
                        </a:rPr>
                        <a:t>12.7</a:t>
                      </a:r>
                      <a:endParaRPr lang="en-US" sz="1800" b="1" i="0" u="none" strike="noStrike" dirty="0">
                        <a:effectLst/>
                        <a:latin typeface="Arial"/>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76200" y="3276600"/>
            <a:ext cx="8915400" cy="3267561"/>
          </a:xfrm>
          <a:prstGeom prst="rect">
            <a:avLst/>
          </a:prstGeom>
          <a:noFill/>
        </p:spPr>
        <p:txBody>
          <a:bodyPr wrap="square" rtlCol="0">
            <a:spAutoFit/>
          </a:bodyPr>
          <a:lstStyle/>
          <a:p>
            <a:pPr>
              <a:lnSpc>
                <a:spcPts val="2800"/>
              </a:lnSpc>
              <a:spcBef>
                <a:spcPts val="600"/>
              </a:spcBef>
            </a:pPr>
            <a:r>
              <a:rPr lang="en-US" sz="2000" dirty="0" smtClean="0">
                <a:solidFill>
                  <a:srgbClr val="C00000"/>
                </a:solidFill>
              </a:rPr>
              <a:t>x</a:t>
            </a:r>
            <a:r>
              <a:rPr lang="en-US" sz="2000" dirty="0" smtClean="0"/>
              <a:t> = beginning of the age interval</a:t>
            </a:r>
          </a:p>
          <a:p>
            <a:pPr>
              <a:lnSpc>
                <a:spcPts val="2800"/>
              </a:lnSpc>
              <a:spcBef>
                <a:spcPts val="600"/>
              </a:spcBef>
            </a:pPr>
            <a:r>
              <a:rPr lang="en-US" sz="2000" dirty="0" smtClean="0">
                <a:solidFill>
                  <a:srgbClr val="C00000"/>
                </a:solidFill>
              </a:rPr>
              <a:t>n</a:t>
            </a:r>
            <a:r>
              <a:rPr lang="en-US" sz="2000" dirty="0" smtClean="0"/>
              <a:t> = number of years in the interval</a:t>
            </a:r>
          </a:p>
          <a:p>
            <a:pPr>
              <a:lnSpc>
                <a:spcPts val="2800"/>
              </a:lnSpc>
              <a:spcBef>
                <a:spcPts val="600"/>
              </a:spcBef>
            </a:pPr>
            <a:r>
              <a:rPr lang="en-US" sz="2000" dirty="0">
                <a:solidFill>
                  <a:srgbClr val="C00000"/>
                </a:solidFill>
              </a:rPr>
              <a:t>Population </a:t>
            </a:r>
            <a:r>
              <a:rPr lang="en-US" sz="2000" dirty="0" smtClean="0"/>
              <a:t>= from entered data; sum of male and female population in Step 2.</a:t>
            </a:r>
          </a:p>
          <a:p>
            <a:pPr>
              <a:lnSpc>
                <a:spcPts val="2800"/>
              </a:lnSpc>
              <a:spcBef>
                <a:spcPts val="600"/>
              </a:spcBef>
            </a:pPr>
            <a:r>
              <a:rPr lang="en-US" sz="2000" dirty="0">
                <a:solidFill>
                  <a:srgbClr val="C00000"/>
                </a:solidFill>
              </a:rPr>
              <a:t>Deaths</a:t>
            </a:r>
            <a:r>
              <a:rPr lang="en-US" sz="2000" dirty="0" smtClean="0"/>
              <a:t> = from entered data; sum of male and femal deaths in Step 2.</a:t>
            </a:r>
          </a:p>
          <a:p>
            <a:pPr>
              <a:lnSpc>
                <a:spcPts val="2800"/>
              </a:lnSpc>
              <a:spcBef>
                <a:spcPts val="600"/>
              </a:spcBef>
            </a:pPr>
            <a:r>
              <a:rPr lang="en-US" sz="2000" baseline="-25000" dirty="0">
                <a:solidFill>
                  <a:srgbClr val="C00000"/>
                </a:solidFill>
              </a:rPr>
              <a:t>n</a:t>
            </a:r>
            <a:r>
              <a:rPr lang="en-US" sz="2000" dirty="0" smtClean="0">
                <a:solidFill>
                  <a:srgbClr val="C00000"/>
                </a:solidFill>
              </a:rPr>
              <a:t>m</a:t>
            </a:r>
            <a:r>
              <a:rPr lang="en-US" sz="2000" baseline="-25000" dirty="0">
                <a:solidFill>
                  <a:srgbClr val="C00000"/>
                </a:solidFill>
              </a:rPr>
              <a:t>x</a:t>
            </a:r>
            <a:r>
              <a:rPr lang="en-US" sz="2000" dirty="0" smtClean="0"/>
              <a:t> = mortality </a:t>
            </a:r>
            <a:r>
              <a:rPr lang="en-US" sz="2000" dirty="0"/>
              <a:t>r</a:t>
            </a:r>
            <a:r>
              <a:rPr lang="en-US" sz="2000" dirty="0" smtClean="0"/>
              <a:t>ate (ASMR) for age x to age n; Deaths/Population.</a:t>
            </a:r>
          </a:p>
          <a:p>
            <a:pPr>
              <a:lnSpc>
                <a:spcPts val="2800"/>
              </a:lnSpc>
              <a:spcBef>
                <a:spcPts val="600"/>
              </a:spcBef>
            </a:pPr>
            <a:r>
              <a:rPr lang="en-US" sz="2000" baseline="-25000" dirty="0">
                <a:solidFill>
                  <a:srgbClr val="C00000"/>
                </a:solidFill>
              </a:rPr>
              <a:t>n</a:t>
            </a:r>
            <a:r>
              <a:rPr lang="en-US" sz="2000" dirty="0" smtClean="0">
                <a:solidFill>
                  <a:srgbClr val="C00000"/>
                </a:solidFill>
              </a:rPr>
              <a:t>q</a:t>
            </a:r>
            <a:r>
              <a:rPr lang="en-US" sz="2000" baseline="-25000" dirty="0" smtClean="0">
                <a:solidFill>
                  <a:srgbClr val="C00000"/>
                </a:solidFill>
              </a:rPr>
              <a:t>x</a:t>
            </a:r>
            <a:r>
              <a:rPr lang="en-US" sz="2000" dirty="0" smtClean="0"/>
              <a:t> = probability of a child dying between age x and age n; automatically 	calculated </a:t>
            </a:r>
            <a:r>
              <a:rPr lang="en-US" dirty="0" smtClean="0"/>
              <a:t>(see ANACoD 	guidance for calculation details)</a:t>
            </a:r>
            <a:r>
              <a:rPr lang="en-US" sz="2000" dirty="0" smtClean="0"/>
              <a:t>. </a:t>
            </a:r>
          </a:p>
          <a:p>
            <a:endParaRPr lang="en-US" dirty="0"/>
          </a:p>
        </p:txBody>
      </p:sp>
      <p:sp>
        <p:nvSpPr>
          <p:cNvPr id="5" name="TextBox 4"/>
          <p:cNvSpPr txBox="1"/>
          <p:nvPr/>
        </p:nvSpPr>
        <p:spPr>
          <a:xfrm>
            <a:off x="81887" y="548185"/>
            <a:ext cx="4191000" cy="707886"/>
          </a:xfrm>
          <a:prstGeom prst="rect">
            <a:avLst/>
          </a:prstGeom>
          <a:noFill/>
        </p:spPr>
        <p:txBody>
          <a:bodyPr wrap="square" rtlCol="0">
            <a:spAutoFit/>
          </a:bodyPr>
          <a:lstStyle/>
          <a:p>
            <a:pPr lvl="0"/>
            <a:r>
              <a:rPr lang="en-GB" sz="2000" b="1" dirty="0"/>
              <a:t>Calculate indicators of </a:t>
            </a:r>
            <a:endParaRPr lang="en-GB" sz="2000" b="1" dirty="0" smtClean="0"/>
          </a:p>
          <a:p>
            <a:pPr lvl="0"/>
            <a:r>
              <a:rPr lang="en-GB" sz="2000" b="1" dirty="0" smtClean="0"/>
              <a:t>under-five mortality:</a:t>
            </a:r>
            <a:endParaRPr lang="en-GB" sz="2000" b="1" dirty="0"/>
          </a:p>
        </p:txBody>
      </p:sp>
      <p:sp>
        <p:nvSpPr>
          <p:cNvPr id="6" name="Rectangle 5"/>
          <p:cNvSpPr/>
          <p:nvPr/>
        </p:nvSpPr>
        <p:spPr bwMode="auto">
          <a:xfrm>
            <a:off x="7620000" y="2743200"/>
            <a:ext cx="838200" cy="533400"/>
          </a:xfrm>
          <a:prstGeom prst="rect">
            <a:avLst/>
          </a:prstGeom>
          <a:noFill/>
          <a:ln w="3810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6296753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5: Child mortality </a:t>
            </a:r>
            <a:r>
              <a:rPr lang="en-US" sz="2800" i="1" dirty="0" smtClean="0"/>
              <a:t>rates</a:t>
            </a:r>
            <a:endParaRPr lang="en-GB" sz="2800" i="1" dirty="0" smtClean="0"/>
          </a:p>
        </p:txBody>
      </p:sp>
      <p:sp>
        <p:nvSpPr>
          <p:cNvPr id="2" name="Content Placeholder 1"/>
          <p:cNvSpPr>
            <a:spLocks noGrp="1"/>
          </p:cNvSpPr>
          <p:nvPr>
            <p:ph idx="4294967295"/>
          </p:nvPr>
        </p:nvSpPr>
        <p:spPr>
          <a:xfrm>
            <a:off x="124047" y="1371600"/>
            <a:ext cx="8991600" cy="990600"/>
          </a:xfrm>
        </p:spPr>
        <p:txBody>
          <a:bodyPr/>
          <a:lstStyle/>
          <a:p>
            <a:pPr marL="0" lvl="0" indent="0">
              <a:spcBef>
                <a:spcPts val="1200"/>
              </a:spcBef>
              <a:buNone/>
            </a:pPr>
            <a:r>
              <a:rPr lang="en-US" sz="2000" b="1" dirty="0"/>
              <a:t>Use under-five mortality indicators from various sources </a:t>
            </a:r>
            <a:r>
              <a:rPr lang="en-US" sz="2000" b="1" dirty="0" smtClean="0"/>
              <a:t>to analyze </a:t>
            </a:r>
            <a:r>
              <a:rPr lang="en-US" sz="2000" b="1" dirty="0"/>
              <a:t>the quality of mortality </a:t>
            </a:r>
            <a:r>
              <a:rPr lang="en-US" sz="2000" b="1" dirty="0" smtClean="0"/>
              <a:t>data</a:t>
            </a:r>
            <a:r>
              <a:rPr lang="en-GB" sz="2000" b="1" dirty="0" smtClean="0"/>
              <a:t>: </a:t>
            </a:r>
            <a:r>
              <a:rPr lang="en-GB" sz="2000" b="1" i="1" dirty="0" smtClean="0">
                <a:solidFill>
                  <a:srgbClr val="C00000"/>
                </a:solidFill>
              </a:rPr>
              <a:t>Deviations from “best fit” line indicate over- or under- reporting.</a:t>
            </a:r>
            <a:r>
              <a:rPr lang="en-GB" sz="2000" b="1" dirty="0" smtClean="0">
                <a:solidFill>
                  <a:srgbClr val="C00000"/>
                </a:solidFill>
              </a:rPr>
              <a:t> </a:t>
            </a:r>
            <a:endParaRPr lang="en-GB" b="1" dirty="0" smtClean="0">
              <a:solidFill>
                <a:srgbClr val="C00000"/>
              </a:solidFill>
            </a:endParaRPr>
          </a:p>
          <a:p>
            <a:pPr marL="0" lvl="0" indent="0">
              <a:spcBef>
                <a:spcPts val="1200"/>
              </a:spcBef>
              <a:buNone/>
            </a:pPr>
            <a:endParaRPr lang="en-US" b="1" dirty="0"/>
          </a:p>
        </p:txBody>
      </p:sp>
      <p:pic>
        <p:nvPicPr>
          <p:cNvPr id="1026" name="Picture 2" descr="ANACoD Screen Shot - Step 5, Under-five mortality rate, Columbia, Child Mortality Estimates from different sources from www.childmortality.or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24490"/>
          <a:stretch/>
        </p:blipFill>
        <p:spPr bwMode="auto">
          <a:xfrm>
            <a:off x="0" y="2438401"/>
            <a:ext cx="9184396" cy="4427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bwMode="auto">
          <a:xfrm>
            <a:off x="3429000" y="5867400"/>
            <a:ext cx="876300" cy="0"/>
          </a:xfrm>
          <a:prstGeom prst="straightConnector1">
            <a:avLst/>
          </a:prstGeom>
          <a:noFill/>
          <a:ln w="38100" cap="flat" cmpd="sng" algn="ctr">
            <a:solidFill>
              <a:srgbClr val="F78303"/>
            </a:solidFill>
            <a:prstDash val="solid"/>
            <a:round/>
            <a:headEnd type="none" w="med" len="med"/>
            <a:tailEnd type="arrow"/>
          </a:ln>
          <a:effectLst/>
        </p:spPr>
      </p:cxnSp>
      <p:sp>
        <p:nvSpPr>
          <p:cNvPr id="9" name="TextBox 8"/>
          <p:cNvSpPr txBox="1"/>
          <p:nvPr/>
        </p:nvSpPr>
        <p:spPr>
          <a:xfrm>
            <a:off x="1219200" y="5698123"/>
            <a:ext cx="2362200" cy="338554"/>
          </a:xfrm>
          <a:prstGeom prst="rect">
            <a:avLst/>
          </a:prstGeom>
          <a:noFill/>
        </p:spPr>
        <p:txBody>
          <a:bodyPr wrap="square" rtlCol="0">
            <a:spAutoFit/>
          </a:bodyPr>
          <a:lstStyle/>
          <a:p>
            <a:r>
              <a:rPr lang="en-US" sz="1600" b="1" dirty="0" smtClean="0"/>
              <a:t>Vital registration data</a:t>
            </a:r>
            <a:endParaRPr lang="en-US" sz="1600" b="1" dirty="0"/>
          </a:p>
        </p:txBody>
      </p:sp>
      <p:cxnSp>
        <p:nvCxnSpPr>
          <p:cNvPr id="12" name="Straight Arrow Connector 11"/>
          <p:cNvCxnSpPr/>
          <p:nvPr/>
        </p:nvCxnSpPr>
        <p:spPr bwMode="auto">
          <a:xfrm>
            <a:off x="1524000" y="4360277"/>
            <a:ext cx="800100" cy="0"/>
          </a:xfrm>
          <a:prstGeom prst="straightConnector1">
            <a:avLst/>
          </a:prstGeom>
          <a:noFill/>
          <a:ln w="38100" cap="flat" cmpd="sng" algn="ctr">
            <a:solidFill>
              <a:srgbClr val="F78303"/>
            </a:solidFill>
            <a:prstDash val="solid"/>
            <a:round/>
            <a:headEnd type="none" w="med" len="med"/>
            <a:tailEnd type="arrow"/>
          </a:ln>
          <a:effectLst/>
        </p:spPr>
      </p:cxnSp>
      <p:sp>
        <p:nvSpPr>
          <p:cNvPr id="13" name="TextBox 12"/>
          <p:cNvSpPr txBox="1"/>
          <p:nvPr/>
        </p:nvSpPr>
        <p:spPr>
          <a:xfrm>
            <a:off x="540793" y="4191000"/>
            <a:ext cx="1143000" cy="338554"/>
          </a:xfrm>
          <a:prstGeom prst="rect">
            <a:avLst/>
          </a:prstGeom>
          <a:noFill/>
        </p:spPr>
        <p:txBody>
          <a:bodyPr wrap="square" rtlCol="0">
            <a:spAutoFit/>
          </a:bodyPr>
          <a:lstStyle/>
          <a:p>
            <a:r>
              <a:rPr lang="en-US" sz="1600" b="1" dirty="0" smtClean="0"/>
              <a:t>“Best fit”</a:t>
            </a:r>
            <a:endParaRPr lang="en-US" sz="1600" b="1" dirty="0"/>
          </a:p>
        </p:txBody>
      </p:sp>
      <p:cxnSp>
        <p:nvCxnSpPr>
          <p:cNvPr id="16" name="Straight Arrow Connector 15"/>
          <p:cNvCxnSpPr/>
          <p:nvPr/>
        </p:nvCxnSpPr>
        <p:spPr bwMode="auto">
          <a:xfrm flipH="1">
            <a:off x="3677392" y="4267200"/>
            <a:ext cx="457200" cy="0"/>
          </a:xfrm>
          <a:prstGeom prst="straightConnector1">
            <a:avLst/>
          </a:prstGeom>
          <a:noFill/>
          <a:ln w="38100" cap="flat" cmpd="sng" algn="ctr">
            <a:solidFill>
              <a:srgbClr val="F78303"/>
            </a:solidFill>
            <a:prstDash val="solid"/>
            <a:round/>
            <a:headEnd type="none" w="med" len="med"/>
            <a:tailEnd type="arrow"/>
          </a:ln>
          <a:effectLst/>
        </p:spPr>
      </p:cxnSp>
      <p:sp>
        <p:nvSpPr>
          <p:cNvPr id="17" name="TextBox 16"/>
          <p:cNvSpPr txBox="1"/>
          <p:nvPr/>
        </p:nvSpPr>
        <p:spPr>
          <a:xfrm>
            <a:off x="4114800" y="4097923"/>
            <a:ext cx="2286000" cy="338554"/>
          </a:xfrm>
          <a:prstGeom prst="rect">
            <a:avLst/>
          </a:prstGeom>
          <a:noFill/>
        </p:spPr>
        <p:txBody>
          <a:bodyPr wrap="square" rtlCol="0">
            <a:spAutoFit/>
          </a:bodyPr>
          <a:lstStyle/>
          <a:p>
            <a:r>
              <a:rPr lang="en-US" sz="1600" b="1" dirty="0" smtClean="0"/>
              <a:t>Census data</a:t>
            </a:r>
            <a:endParaRPr lang="en-US" sz="1600" b="1" dirty="0"/>
          </a:p>
        </p:txBody>
      </p:sp>
      <p:sp>
        <p:nvSpPr>
          <p:cNvPr id="18" name="Right Brace 17"/>
          <p:cNvSpPr/>
          <p:nvPr/>
        </p:nvSpPr>
        <p:spPr bwMode="auto">
          <a:xfrm rot="17191853">
            <a:off x="5829136" y="4320944"/>
            <a:ext cx="495073" cy="2038332"/>
          </a:xfrm>
          <a:prstGeom prst="rightBrace">
            <a:avLst/>
          </a:prstGeom>
          <a:noFill/>
          <a:ln w="3810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TextBox 20"/>
          <p:cNvSpPr txBox="1"/>
          <p:nvPr/>
        </p:nvSpPr>
        <p:spPr>
          <a:xfrm>
            <a:off x="5466143" y="4740234"/>
            <a:ext cx="1869314" cy="338554"/>
          </a:xfrm>
          <a:prstGeom prst="rect">
            <a:avLst/>
          </a:prstGeom>
          <a:noFill/>
        </p:spPr>
        <p:txBody>
          <a:bodyPr wrap="square" rtlCol="0">
            <a:spAutoFit/>
          </a:bodyPr>
          <a:lstStyle/>
          <a:p>
            <a:r>
              <a:rPr lang="en-US" sz="1600" b="1" dirty="0" smtClean="0"/>
              <a:t>Various surveys</a:t>
            </a:r>
            <a:endParaRPr lang="en-US" sz="1600" b="1" dirty="0"/>
          </a:p>
        </p:txBody>
      </p:sp>
      <p:sp>
        <p:nvSpPr>
          <p:cNvPr id="19" name="TextBox 18"/>
          <p:cNvSpPr txBox="1"/>
          <p:nvPr/>
        </p:nvSpPr>
        <p:spPr>
          <a:xfrm>
            <a:off x="5029200" y="2514600"/>
            <a:ext cx="3962400" cy="738664"/>
          </a:xfrm>
          <a:prstGeom prst="rect">
            <a:avLst/>
          </a:prstGeom>
          <a:solidFill>
            <a:schemeClr val="bg1"/>
          </a:solidFill>
        </p:spPr>
        <p:txBody>
          <a:bodyPr wrap="square" rtlCol="0">
            <a:spAutoFit/>
          </a:bodyPr>
          <a:lstStyle/>
          <a:p>
            <a:r>
              <a:rPr lang="en-US" sz="1400" b="1" dirty="0" smtClean="0">
                <a:latin typeface="BankGothic Md BT" panose="020B0807020203060204" pitchFamily="34" charset="0"/>
              </a:rPr>
              <a:t>Under-Five Mortality Rate, Columbia</a:t>
            </a:r>
          </a:p>
          <a:p>
            <a:r>
              <a:rPr lang="en-US" sz="1400" b="1" dirty="0" smtClean="0">
                <a:latin typeface="BankGothic Md BT" panose="020B0807020203060204" pitchFamily="34" charset="0"/>
              </a:rPr>
              <a:t>Child Mortality Estimates</a:t>
            </a:r>
          </a:p>
          <a:p>
            <a:r>
              <a:rPr lang="en-US" sz="1400" b="1" dirty="0" smtClean="0">
                <a:latin typeface="BankGothic Md BT" panose="020B0807020203060204" pitchFamily="34" charset="0"/>
              </a:rPr>
              <a:t>www.childmortality.org</a:t>
            </a:r>
            <a:endParaRPr lang="en-US" sz="1400" b="1" dirty="0">
              <a:latin typeface="BankGothic Md BT" panose="020B0807020203060204" pitchFamily="34" charset="0"/>
            </a:endParaRPr>
          </a:p>
        </p:txBody>
      </p:sp>
    </p:spTree>
    <p:extLst>
      <p:ext uri="{BB962C8B-B14F-4D97-AF65-F5344CB8AC3E}">
        <p14:creationId xmlns:p14="http://schemas.microsoft.com/office/powerpoint/2010/main" val="3877128529"/>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611188" y="1371600"/>
            <a:ext cx="7926387" cy="4516438"/>
          </a:xfrm>
        </p:spPr>
        <p:txBody>
          <a:bodyPr/>
          <a:lstStyle/>
          <a:p>
            <a:pPr marL="285750" lvl="1">
              <a:buFontTx/>
              <a:buNone/>
            </a:pPr>
            <a:r>
              <a:rPr lang="en-GB" b="1" dirty="0" smtClean="0"/>
              <a:t>Steps 6-10</a:t>
            </a:r>
            <a:endParaRPr lang="en-GB" b="1" dirty="0"/>
          </a:p>
          <a:p>
            <a:pPr marL="0" lvl="1" indent="1588">
              <a:buFontTx/>
              <a:buNone/>
            </a:pPr>
            <a:r>
              <a:rPr lang="en-GB" dirty="0" smtClean="0"/>
              <a:t>Focus </a:t>
            </a:r>
            <a:r>
              <a:rPr lang="en-GB" dirty="0"/>
              <a:t>on simple steps to assess the plausibility of data on causes of death  </a:t>
            </a:r>
          </a:p>
          <a:p>
            <a:pPr marL="0" lvl="1" indent="1588">
              <a:spcBef>
                <a:spcPts val="1200"/>
              </a:spcBef>
              <a:buFontTx/>
              <a:buNone/>
            </a:pPr>
            <a:endParaRPr lang="en-GB" sz="1050" dirty="0" smtClean="0"/>
          </a:p>
          <a:p>
            <a:pPr>
              <a:lnSpc>
                <a:spcPct val="80000"/>
              </a:lnSpc>
              <a:spcBef>
                <a:spcPts val="1200"/>
              </a:spcBef>
              <a:buFontTx/>
              <a:buNone/>
            </a:pPr>
            <a:r>
              <a:rPr lang="en-GB" sz="2400" dirty="0" smtClean="0"/>
              <a:t>The </a:t>
            </a:r>
            <a:r>
              <a:rPr lang="en-GB" sz="2400" dirty="0"/>
              <a:t>objectives of steps 6-10 are to enable users to: </a:t>
            </a:r>
            <a:endParaRPr lang="en-US" sz="2400" dirty="0"/>
          </a:p>
          <a:p>
            <a:pPr lvl="1">
              <a:lnSpc>
                <a:spcPct val="80000"/>
              </a:lnSpc>
              <a:spcBef>
                <a:spcPts val="1800"/>
              </a:spcBef>
            </a:pPr>
            <a:r>
              <a:rPr lang="en-US" dirty="0"/>
              <a:t>Calculate broad patterns of causes of death</a:t>
            </a:r>
          </a:p>
          <a:p>
            <a:pPr lvl="1">
              <a:lnSpc>
                <a:spcPct val="80000"/>
              </a:lnSpc>
              <a:spcBef>
                <a:spcPts val="1800"/>
              </a:spcBef>
            </a:pPr>
            <a:r>
              <a:rPr lang="en-US" dirty="0"/>
              <a:t>Critically analyse and interpret cause of death data </a:t>
            </a:r>
          </a:p>
          <a:p>
            <a:pPr lvl="1">
              <a:lnSpc>
                <a:spcPct val="80000"/>
              </a:lnSpc>
              <a:spcBef>
                <a:spcPts val="1800"/>
              </a:spcBef>
            </a:pPr>
            <a:r>
              <a:rPr lang="en-US" dirty="0"/>
              <a:t>Assess the plausibility of the cause of death patterns emerging from the data </a:t>
            </a:r>
            <a:endParaRPr lang="en-GB" dirty="0"/>
          </a:p>
          <a:p>
            <a:pPr marL="457200" lvl="1" indent="0">
              <a:buNone/>
            </a:pPr>
            <a:endParaRPr lang="en-GB" dirty="0" smtClean="0"/>
          </a:p>
          <a:p>
            <a:endParaRPr lang="en-GB" sz="2400" dirty="0" smtClean="0">
              <a:solidFill>
                <a:schemeClr val="bg2"/>
              </a:solidFill>
            </a:endParaRPr>
          </a:p>
        </p:txBody>
      </p:sp>
      <p:sp>
        <p:nvSpPr>
          <p:cNvPr id="13315" name="Rectangle 3"/>
          <p:cNvSpPr>
            <a:spLocks noGrp="1" noChangeArrowheads="1"/>
          </p:cNvSpPr>
          <p:nvPr>
            <p:ph type="title"/>
          </p:nvPr>
        </p:nvSpPr>
        <p:spPr/>
        <p:txBody>
          <a:bodyPr/>
          <a:lstStyle/>
          <a:p>
            <a:pPr>
              <a:lnSpc>
                <a:spcPts val="3300"/>
              </a:lnSpc>
            </a:pPr>
            <a:r>
              <a:rPr lang="en-GB" sz="2800" dirty="0" err="1" smtClean="0"/>
              <a:t>ANACoD</a:t>
            </a:r>
            <a:r>
              <a:rPr lang="en-GB" sz="2800" dirty="0" smtClean="0"/>
              <a:t>  - PART III:</a:t>
            </a:r>
            <a:br>
              <a:rPr lang="en-GB" sz="2800" dirty="0" smtClean="0"/>
            </a:br>
            <a:r>
              <a:rPr lang="en-GB" sz="2800" dirty="0" smtClean="0"/>
              <a:t>CAUSES </a:t>
            </a:r>
            <a:r>
              <a:rPr lang="en-GB" sz="2800" dirty="0"/>
              <a:t>OF DEATH ANALYSIS</a:t>
            </a:r>
            <a:endParaRPr lang="en-GB" sz="2800" dirty="0" smtClean="0"/>
          </a:p>
        </p:txBody>
      </p:sp>
    </p:spTree>
    <p:extLst>
      <p:ext uri="{BB962C8B-B14F-4D97-AF65-F5344CB8AC3E}">
        <p14:creationId xmlns:p14="http://schemas.microsoft.com/office/powerpoint/2010/main" val="2262591956"/>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04800"/>
            <a:ext cx="8763000" cy="762000"/>
          </a:xfrm>
        </p:spPr>
        <p:txBody>
          <a:bodyPr/>
          <a:lstStyle/>
          <a:p>
            <a:r>
              <a:rPr lang="en-GB" sz="2800" dirty="0" err="1" smtClean="0"/>
              <a:t>ANACoD</a:t>
            </a:r>
            <a:r>
              <a:rPr lang="en-GB" sz="2800" dirty="0" smtClean="0"/>
              <a:t>  - PART III: CAUSES OF DEATH ANALYSIS</a:t>
            </a:r>
            <a:br>
              <a:rPr lang="en-GB" sz="2800" dirty="0" smtClean="0"/>
            </a:br>
            <a:r>
              <a:rPr lang="en-US" sz="2800" i="1" dirty="0"/>
              <a:t>Step 6: </a:t>
            </a:r>
            <a:r>
              <a:rPr lang="en-US" sz="2000" i="1" dirty="0"/>
              <a:t>Distribution of death according to the Global Burden of Disease </a:t>
            </a:r>
            <a:r>
              <a:rPr lang="en-US" sz="2000" i="1" dirty="0" smtClean="0"/>
              <a:t>list</a:t>
            </a:r>
            <a:endParaRPr lang="en-GB" sz="2000" i="1" dirty="0" smtClean="0"/>
          </a:p>
        </p:txBody>
      </p:sp>
      <p:sp>
        <p:nvSpPr>
          <p:cNvPr id="2" name="Content Placeholder 1"/>
          <p:cNvSpPr>
            <a:spLocks noGrp="1"/>
          </p:cNvSpPr>
          <p:nvPr>
            <p:ph idx="4294967295"/>
          </p:nvPr>
        </p:nvSpPr>
        <p:spPr>
          <a:xfrm>
            <a:off x="279400" y="1485900"/>
            <a:ext cx="8407400" cy="3886200"/>
          </a:xfrm>
        </p:spPr>
        <p:txBody>
          <a:bodyPr/>
          <a:lstStyle/>
          <a:p>
            <a:pPr marL="0" indent="0">
              <a:spcBef>
                <a:spcPts val="0"/>
              </a:spcBef>
              <a:buNone/>
            </a:pPr>
            <a:r>
              <a:rPr lang="en-US" i="1" dirty="0" smtClean="0"/>
              <a:t>Enables users to:</a:t>
            </a:r>
          </a:p>
          <a:p>
            <a:pPr lvl="0">
              <a:spcBef>
                <a:spcPts val="2400"/>
              </a:spcBef>
            </a:pPr>
            <a:r>
              <a:rPr lang="en-AU" sz="2400" dirty="0" smtClean="0"/>
              <a:t>Calculate the percentage distribution of deaths by broad disease groups</a:t>
            </a:r>
          </a:p>
          <a:p>
            <a:pPr lvl="0">
              <a:spcBef>
                <a:spcPts val="2400"/>
              </a:spcBef>
            </a:pPr>
            <a:r>
              <a:rPr lang="en-AU" sz="2400" dirty="0" smtClean="0"/>
              <a:t>Compare distribution to what would be expected for the population (based on level of life expectancy)</a:t>
            </a:r>
          </a:p>
          <a:p>
            <a:pPr lvl="0">
              <a:spcBef>
                <a:spcPts val="2400"/>
              </a:spcBef>
            </a:pPr>
            <a:r>
              <a:rPr lang="en-AU" sz="2400" dirty="0" smtClean="0"/>
              <a:t>Identify potential problems in quality of data based on deviations from expected patterns</a:t>
            </a:r>
            <a:endParaRPr lang="en-US" sz="1800" dirty="0"/>
          </a:p>
        </p:txBody>
      </p:sp>
    </p:spTree>
    <p:extLst>
      <p:ext uri="{BB962C8B-B14F-4D97-AF65-F5344CB8AC3E}">
        <p14:creationId xmlns:p14="http://schemas.microsoft.com/office/powerpoint/2010/main" val="206296753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28600"/>
            <a:ext cx="8763000" cy="838200"/>
          </a:xfrm>
        </p:spPr>
        <p:txBody>
          <a:bodyPr/>
          <a:lstStyle/>
          <a:p>
            <a:r>
              <a:rPr lang="en-GB" sz="2800" dirty="0" err="1" smtClean="0"/>
              <a:t>ANACoD</a:t>
            </a:r>
            <a:r>
              <a:rPr lang="en-GB" sz="2800" dirty="0" smtClean="0"/>
              <a:t>  - PART III: CAUSES OF DEATH ANALYSIS</a:t>
            </a:r>
            <a:br>
              <a:rPr lang="en-GB" sz="2800" dirty="0" smtClean="0"/>
            </a:br>
            <a:r>
              <a:rPr lang="en-US" sz="2800" i="1" dirty="0"/>
              <a:t>Step 6: </a:t>
            </a:r>
            <a:r>
              <a:rPr lang="en-US" sz="2000" i="1" dirty="0"/>
              <a:t>Distribution of death according to the Global Burden of Disease </a:t>
            </a:r>
            <a:r>
              <a:rPr lang="en-US" sz="2000" i="1" dirty="0" smtClean="0"/>
              <a:t>list</a:t>
            </a:r>
            <a:endParaRPr lang="en-GB" sz="2000" i="1" dirty="0" smtClean="0"/>
          </a:p>
        </p:txBody>
      </p:sp>
      <p:sp>
        <p:nvSpPr>
          <p:cNvPr id="2" name="Content Placeholder 1"/>
          <p:cNvSpPr>
            <a:spLocks noGrp="1"/>
          </p:cNvSpPr>
          <p:nvPr>
            <p:ph idx="4294967295"/>
          </p:nvPr>
        </p:nvSpPr>
        <p:spPr>
          <a:xfrm>
            <a:off x="304800" y="1371600"/>
            <a:ext cx="8534400" cy="4953000"/>
          </a:xfrm>
        </p:spPr>
        <p:txBody>
          <a:bodyPr/>
          <a:lstStyle/>
          <a:p>
            <a:pPr marL="0" indent="0">
              <a:buNone/>
            </a:pPr>
            <a:r>
              <a:rPr lang="en-GB" sz="2400" b="1" dirty="0">
                <a:solidFill>
                  <a:srgbClr val="C00000"/>
                </a:solidFill>
              </a:rPr>
              <a:t>Global Burden of Disease cause list: </a:t>
            </a:r>
            <a:endParaRPr lang="en-US" sz="2400" b="1" dirty="0">
              <a:solidFill>
                <a:srgbClr val="C00000"/>
              </a:solidFill>
            </a:endParaRPr>
          </a:p>
          <a:p>
            <a:pPr marL="225425" indent="0">
              <a:buNone/>
            </a:pPr>
            <a:r>
              <a:rPr lang="en-AU" sz="2400" dirty="0"/>
              <a:t>Group I:</a:t>
            </a:r>
            <a:r>
              <a:rPr lang="en-AU" sz="2400" b="1" dirty="0"/>
              <a:t> </a:t>
            </a:r>
            <a:r>
              <a:rPr lang="en-US" sz="2400" dirty="0"/>
              <a:t>Communicable diseases, e.g</a:t>
            </a:r>
            <a:r>
              <a:rPr lang="en-US" sz="2400" dirty="0" smtClean="0"/>
              <a:t>.:</a:t>
            </a:r>
          </a:p>
          <a:p>
            <a:pPr marL="795338" indent="-225425"/>
            <a:r>
              <a:rPr lang="en-US" sz="2400" dirty="0" smtClean="0"/>
              <a:t>TB</a:t>
            </a:r>
            <a:r>
              <a:rPr lang="en-US" sz="2400" dirty="0"/>
              <a:t>, pneumonia, diarrhoea, malaria, </a:t>
            </a:r>
            <a:r>
              <a:rPr lang="en-US" sz="2400" dirty="0" smtClean="0"/>
              <a:t>measles</a:t>
            </a:r>
            <a:endParaRPr lang="en-US" sz="2400" dirty="0"/>
          </a:p>
          <a:p>
            <a:pPr marL="795338" indent="-225425"/>
            <a:r>
              <a:rPr lang="en-US" sz="2400" dirty="0"/>
              <a:t>M</a:t>
            </a:r>
            <a:r>
              <a:rPr lang="en-US" sz="2400" dirty="0" smtClean="0"/>
              <a:t>aternal </a:t>
            </a:r>
            <a:r>
              <a:rPr lang="en-US" sz="2400" dirty="0"/>
              <a:t>and perinatal causes (e.g. maternal haemorrhage, birth trauma</a:t>
            </a:r>
            <a:r>
              <a:rPr lang="en-US" sz="2400" dirty="0" smtClean="0"/>
              <a:t>)</a:t>
            </a:r>
            <a:endParaRPr lang="en-US" sz="2400" dirty="0"/>
          </a:p>
          <a:p>
            <a:pPr marL="795338" indent="-225425"/>
            <a:r>
              <a:rPr lang="fr-FR" sz="2400" dirty="0" err="1"/>
              <a:t>N</a:t>
            </a:r>
            <a:r>
              <a:rPr lang="fr-FR" sz="2400" dirty="0" err="1" smtClean="0"/>
              <a:t>utritional</a:t>
            </a:r>
            <a:r>
              <a:rPr lang="fr-FR" sz="2400" dirty="0" smtClean="0"/>
              <a:t> </a:t>
            </a:r>
            <a:r>
              <a:rPr lang="fr-FR" sz="2400" dirty="0"/>
              <a:t>conditions </a:t>
            </a:r>
            <a:r>
              <a:rPr lang="fr-FR" sz="2400" dirty="0" smtClean="0"/>
              <a:t>(</a:t>
            </a:r>
            <a:r>
              <a:rPr lang="fr-FR" sz="2400" dirty="0" err="1" smtClean="0"/>
              <a:t>e.g</a:t>
            </a:r>
            <a:r>
              <a:rPr lang="fr-FR" sz="2400" dirty="0"/>
              <a:t>. </a:t>
            </a:r>
            <a:r>
              <a:rPr lang="fr-FR" sz="2400" dirty="0" err="1"/>
              <a:t>protein-energy</a:t>
            </a:r>
            <a:r>
              <a:rPr lang="fr-FR" sz="2400" dirty="0"/>
              <a:t> </a:t>
            </a:r>
            <a:r>
              <a:rPr lang="fr-FR" sz="2400" dirty="0" smtClean="0"/>
              <a:t>malnutrition)</a:t>
            </a:r>
            <a:endParaRPr lang="en-US" sz="2400" dirty="0"/>
          </a:p>
          <a:p>
            <a:pPr marL="225425" indent="0">
              <a:buNone/>
            </a:pPr>
            <a:r>
              <a:rPr lang="en-US" sz="1100" dirty="0" smtClean="0"/>
              <a:t> </a:t>
            </a:r>
            <a:r>
              <a:rPr lang="en-AU" sz="1050" b="1" dirty="0"/>
              <a:t>	</a:t>
            </a:r>
            <a:endParaRPr lang="en-AU" sz="1050" b="1" dirty="0" smtClean="0"/>
          </a:p>
          <a:p>
            <a:pPr marL="225425" indent="0">
              <a:buNone/>
            </a:pPr>
            <a:r>
              <a:rPr lang="en-US" sz="2400" dirty="0" smtClean="0"/>
              <a:t>Group </a:t>
            </a:r>
            <a:r>
              <a:rPr lang="en-US" sz="2400" dirty="0"/>
              <a:t>II</a:t>
            </a:r>
            <a:r>
              <a:rPr lang="en-US" sz="2400" dirty="0" smtClean="0"/>
              <a:t>: Non-communicable diseases, e.g.: </a:t>
            </a:r>
          </a:p>
          <a:p>
            <a:pPr marL="795338" indent="-225425"/>
            <a:r>
              <a:rPr lang="en-GB" sz="2400" dirty="0"/>
              <a:t>Cancer, diabetes, heart disease, stroke</a:t>
            </a:r>
          </a:p>
          <a:p>
            <a:pPr marL="225425" indent="0"/>
            <a:endParaRPr lang="en-US" sz="1050" dirty="0"/>
          </a:p>
          <a:p>
            <a:pPr marL="225425" indent="0">
              <a:buNone/>
            </a:pPr>
            <a:r>
              <a:rPr lang="en-US" sz="2400" dirty="0" smtClean="0"/>
              <a:t>Group </a:t>
            </a:r>
            <a:r>
              <a:rPr lang="en-US" sz="2400" dirty="0"/>
              <a:t>III: </a:t>
            </a:r>
            <a:r>
              <a:rPr lang="en-US" sz="2400" dirty="0" smtClean="0"/>
              <a:t>External </a:t>
            </a:r>
            <a:r>
              <a:rPr lang="en-US" sz="2400" dirty="0"/>
              <a:t>causes of mortality </a:t>
            </a:r>
            <a:r>
              <a:rPr lang="en-US" sz="2400" dirty="0" smtClean="0"/>
              <a:t>, e.g.:</a:t>
            </a:r>
          </a:p>
          <a:p>
            <a:pPr marL="795338" indent="-225425"/>
            <a:r>
              <a:rPr lang="en-GB" sz="2400" dirty="0"/>
              <a:t>Accidents, homicide, suicide</a:t>
            </a:r>
            <a:endParaRPr lang="en-US" sz="2400" dirty="0"/>
          </a:p>
          <a:p>
            <a:pPr marL="0" indent="0">
              <a:spcBef>
                <a:spcPts val="0"/>
              </a:spcBef>
              <a:buNone/>
            </a:pPr>
            <a:endParaRPr lang="en-US" sz="1800" dirty="0"/>
          </a:p>
        </p:txBody>
      </p:sp>
    </p:spTree>
    <p:extLst>
      <p:ext uri="{BB962C8B-B14F-4D97-AF65-F5344CB8AC3E}">
        <p14:creationId xmlns:p14="http://schemas.microsoft.com/office/powerpoint/2010/main" val="2268449016"/>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28600"/>
            <a:ext cx="8763000" cy="838200"/>
          </a:xfrm>
        </p:spPr>
        <p:txBody>
          <a:bodyPr/>
          <a:lstStyle/>
          <a:p>
            <a:r>
              <a:rPr lang="en-GB" sz="2800" dirty="0" err="1" smtClean="0"/>
              <a:t>ANACoD</a:t>
            </a:r>
            <a:r>
              <a:rPr lang="en-GB" sz="2800" dirty="0" smtClean="0"/>
              <a:t>  - PART III: CAUSES OF DEATH ANALYSIS</a:t>
            </a:r>
            <a:br>
              <a:rPr lang="en-GB" sz="2800" dirty="0" smtClean="0"/>
            </a:br>
            <a:r>
              <a:rPr lang="en-US" sz="2800" i="1" dirty="0"/>
              <a:t>Step 6: </a:t>
            </a:r>
            <a:r>
              <a:rPr lang="en-US" sz="2000" i="1" dirty="0"/>
              <a:t>Distribution of death according to the Global Burden of Disease </a:t>
            </a:r>
            <a:r>
              <a:rPr lang="en-US" sz="2000" i="1" dirty="0" smtClean="0"/>
              <a:t>list</a:t>
            </a:r>
            <a:endParaRPr lang="en-GB" sz="2000" i="1" dirty="0" smtClean="0"/>
          </a:p>
        </p:txBody>
      </p:sp>
      <p:graphicFrame>
        <p:nvGraphicFramePr>
          <p:cNvPr id="5" name="Content Placeholder 4" descr="ANACoD Screen Shot - Step 6 - Expected distribution of causes of death according to life expectancy by broad groups"/>
          <p:cNvGraphicFramePr>
            <a:graphicFrameLocks noGrp="1"/>
          </p:cNvGraphicFramePr>
          <p:nvPr>
            <p:ph idx="4294967295"/>
            <p:extLst>
              <p:ext uri="{D42A27DB-BD31-4B8C-83A1-F6EECF244321}">
                <p14:modId xmlns:p14="http://schemas.microsoft.com/office/powerpoint/2010/main" val="2003376935"/>
              </p:ext>
            </p:extLst>
          </p:nvPr>
        </p:nvGraphicFramePr>
        <p:xfrm>
          <a:off x="0" y="5410200"/>
          <a:ext cx="9144000" cy="1448058"/>
        </p:xfrm>
        <a:graphic>
          <a:graphicData uri="http://schemas.openxmlformats.org/drawingml/2006/table">
            <a:tbl>
              <a:tblPr/>
              <a:tblGrid>
                <a:gridCol w="5029200"/>
                <a:gridCol w="990600"/>
                <a:gridCol w="1066800"/>
                <a:gridCol w="1066800"/>
                <a:gridCol w="990600"/>
              </a:tblGrid>
              <a:tr h="41271">
                <a:tc>
                  <a:txBody>
                    <a:bodyPr/>
                    <a:lstStyle/>
                    <a:p>
                      <a:pPr algn="just">
                        <a:lnSpc>
                          <a:spcPct val="115000"/>
                        </a:lnSpc>
                        <a:spcAft>
                          <a:spcPts val="0"/>
                        </a:spcAft>
                      </a:pPr>
                      <a:r>
                        <a:rPr lang="en-US" sz="1800" b="1" dirty="0">
                          <a:solidFill>
                            <a:srgbClr val="000000"/>
                          </a:solidFill>
                          <a:effectLst/>
                          <a:latin typeface="Calibri"/>
                          <a:ea typeface="SimSun"/>
                          <a:cs typeface="Calibri"/>
                        </a:rPr>
                        <a:t>Life Expectancy </a:t>
                      </a:r>
                      <a:endParaRPr lang="en-US" sz="1800" dirty="0">
                        <a:effectLst/>
                        <a:latin typeface="Calibri"/>
                        <a:ea typeface="Times New Roman"/>
                        <a:cs typeface="Arial"/>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a:t>
                      </a:r>
                      <a:r>
                        <a:rPr lang="en-US" sz="1800" b="1">
                          <a:solidFill>
                            <a:srgbClr val="000000"/>
                          </a:solidFill>
                          <a:effectLst/>
                          <a:latin typeface="Calibri"/>
                          <a:ea typeface="SimSun"/>
                          <a:cs typeface="Calibri"/>
                        </a:rPr>
                        <a:t>55 years </a:t>
                      </a:r>
                      <a:endParaRPr lang="en-US" sz="1800">
                        <a:effectLst/>
                        <a:latin typeface="Calibri"/>
                        <a:ea typeface="Times New Roman"/>
                        <a:cs typeface="Arial"/>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a:t>
                      </a:r>
                      <a:r>
                        <a:rPr lang="en-US" sz="1800" b="1">
                          <a:solidFill>
                            <a:srgbClr val="000000"/>
                          </a:solidFill>
                          <a:effectLst/>
                          <a:latin typeface="Calibri"/>
                          <a:ea typeface="SimSun"/>
                          <a:cs typeface="Calibri"/>
                        </a:rPr>
                        <a:t>60 years </a:t>
                      </a:r>
                      <a:endParaRPr lang="en-US" sz="1800">
                        <a:effectLst/>
                        <a:latin typeface="Calibri"/>
                        <a:ea typeface="Times New Roman"/>
                        <a:cs typeface="Arial"/>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a:t>
                      </a:r>
                      <a:r>
                        <a:rPr lang="en-US" sz="1800" b="1">
                          <a:solidFill>
                            <a:srgbClr val="000000"/>
                          </a:solidFill>
                          <a:effectLst/>
                          <a:latin typeface="Calibri"/>
                          <a:ea typeface="SimSun"/>
                          <a:cs typeface="Calibri"/>
                        </a:rPr>
                        <a:t>65 years </a:t>
                      </a:r>
                      <a:endParaRPr lang="en-US" sz="1800">
                        <a:effectLst/>
                        <a:latin typeface="Calibri"/>
                        <a:ea typeface="Times New Roman"/>
                        <a:cs typeface="Arial"/>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n-US" sz="1800" dirty="0">
                          <a:solidFill>
                            <a:srgbClr val="000000"/>
                          </a:solidFill>
                          <a:effectLst/>
                          <a:latin typeface="Calibri"/>
                          <a:ea typeface="SimSun"/>
                          <a:cs typeface="Calibri"/>
                        </a:rPr>
                        <a:t> </a:t>
                      </a:r>
                      <a:r>
                        <a:rPr lang="en-US" sz="1800" b="1" dirty="0">
                          <a:solidFill>
                            <a:srgbClr val="000000"/>
                          </a:solidFill>
                          <a:effectLst/>
                          <a:latin typeface="Calibri"/>
                          <a:ea typeface="SimSun"/>
                          <a:cs typeface="Calibri"/>
                        </a:rPr>
                        <a:t>70 years </a:t>
                      </a:r>
                      <a:endParaRPr lang="en-US" sz="1800" dirty="0">
                        <a:effectLst/>
                        <a:latin typeface="Calibri"/>
                        <a:ea typeface="Times New Roman"/>
                        <a:cs typeface="Arial"/>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377530">
                <a:tc>
                  <a:txBody>
                    <a:bodyPr/>
                    <a:lstStyle/>
                    <a:p>
                      <a:pPr algn="just">
                        <a:lnSpc>
                          <a:spcPct val="115000"/>
                        </a:lnSpc>
                        <a:spcAft>
                          <a:spcPts val="0"/>
                        </a:spcAft>
                      </a:pPr>
                      <a:r>
                        <a:rPr lang="en-GB" sz="2000" dirty="0">
                          <a:solidFill>
                            <a:srgbClr val="365F91"/>
                          </a:solidFill>
                          <a:effectLst/>
                          <a:latin typeface="Calibri"/>
                          <a:ea typeface="SimSun"/>
                          <a:cs typeface="Arial"/>
                        </a:rPr>
                        <a:t> </a:t>
                      </a:r>
                      <a:r>
                        <a:rPr lang="en-US" sz="1800" b="1" dirty="0">
                          <a:solidFill>
                            <a:srgbClr val="000000"/>
                          </a:solidFill>
                          <a:effectLst/>
                          <a:latin typeface="Calibri"/>
                          <a:ea typeface="SimSun"/>
                          <a:cs typeface="Calibri"/>
                        </a:rPr>
                        <a:t>Group I causes of </a:t>
                      </a:r>
                      <a:r>
                        <a:rPr lang="en-US" sz="1800" b="1" dirty="0" smtClean="0">
                          <a:solidFill>
                            <a:srgbClr val="000000"/>
                          </a:solidFill>
                          <a:effectLst/>
                          <a:latin typeface="Calibri"/>
                          <a:ea typeface="SimSun"/>
                          <a:cs typeface="Calibri"/>
                        </a:rPr>
                        <a:t>death (communicable)</a:t>
                      </a:r>
                      <a:endParaRPr lang="en-US" sz="1800" dirty="0">
                        <a:effectLst/>
                        <a:latin typeface="Calibri"/>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22% </a:t>
                      </a:r>
                      <a:endParaRPr lang="en-US" sz="1800">
                        <a:effectLst/>
                        <a:latin typeface="Calibri"/>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800">
                          <a:solidFill>
                            <a:srgbClr val="000000"/>
                          </a:solidFill>
                          <a:effectLst/>
                          <a:latin typeface="Calibri"/>
                          <a:ea typeface="SimSun"/>
                          <a:cs typeface="Calibri"/>
                        </a:rPr>
                        <a:t> 16% </a:t>
                      </a:r>
                      <a:endParaRPr lang="en-US" sz="1800">
                        <a:effectLst/>
                        <a:latin typeface="Calibri"/>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13% </a:t>
                      </a:r>
                      <a:endParaRPr lang="en-US" sz="1800">
                        <a:effectLst/>
                        <a:latin typeface="Calibri"/>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800" dirty="0">
                          <a:solidFill>
                            <a:srgbClr val="000000"/>
                          </a:solidFill>
                          <a:effectLst/>
                          <a:latin typeface="Calibri"/>
                          <a:ea typeface="SimSun"/>
                          <a:cs typeface="Calibri"/>
                        </a:rPr>
                        <a:t> 11% </a:t>
                      </a:r>
                      <a:endParaRPr lang="en-US" sz="1800" dirty="0">
                        <a:effectLst/>
                        <a:latin typeface="Calibri"/>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3DFEE"/>
                    </a:solidFill>
                  </a:tcPr>
                </a:tc>
              </a:tr>
              <a:tr h="377530">
                <a:tc>
                  <a:txBody>
                    <a:bodyPr/>
                    <a:lstStyle/>
                    <a:p>
                      <a:pPr algn="just">
                        <a:lnSpc>
                          <a:spcPct val="115000"/>
                        </a:lnSpc>
                        <a:spcAft>
                          <a:spcPts val="0"/>
                        </a:spcAft>
                      </a:pPr>
                      <a:r>
                        <a:rPr lang="en-GB" sz="2000" dirty="0">
                          <a:solidFill>
                            <a:srgbClr val="365F91"/>
                          </a:solidFill>
                          <a:effectLst/>
                          <a:latin typeface="Calibri"/>
                          <a:ea typeface="SimSun"/>
                          <a:cs typeface="Arial"/>
                        </a:rPr>
                        <a:t> </a:t>
                      </a:r>
                      <a:r>
                        <a:rPr lang="en-US" sz="1800" b="1" dirty="0">
                          <a:solidFill>
                            <a:srgbClr val="000000"/>
                          </a:solidFill>
                          <a:effectLst/>
                          <a:latin typeface="Calibri"/>
                          <a:ea typeface="SimSun"/>
                          <a:cs typeface="Calibri"/>
                        </a:rPr>
                        <a:t>Group II causes of </a:t>
                      </a:r>
                      <a:r>
                        <a:rPr lang="en-US" sz="1800" b="1" dirty="0" smtClean="0">
                          <a:solidFill>
                            <a:srgbClr val="000000"/>
                          </a:solidFill>
                          <a:effectLst/>
                          <a:latin typeface="Calibri"/>
                          <a:ea typeface="SimSun"/>
                          <a:cs typeface="Calibri"/>
                        </a:rPr>
                        <a:t>death (non-communicable)</a:t>
                      </a:r>
                      <a:endParaRPr lang="en-US" sz="1800" dirty="0">
                        <a:effectLst/>
                        <a:latin typeface="Calibri"/>
                        <a:ea typeface="Times New Roman"/>
                        <a:cs typeface="Arial"/>
                      </a:endParaRPr>
                    </a:p>
                  </a:txBody>
                  <a:tcPr marL="68580" marR="68580" marT="0" marB="0">
                    <a:lnL>
                      <a:noFill/>
                    </a:lnL>
                    <a:lnR>
                      <a:noFill/>
                    </a:lnR>
                    <a:lnT>
                      <a:noFill/>
                    </a:lnT>
                    <a:lnB>
                      <a:noFill/>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65% </a:t>
                      </a:r>
                      <a:endParaRPr lang="en-US" sz="1800">
                        <a:effectLst/>
                        <a:latin typeface="Calibri"/>
                        <a:ea typeface="Times New Roman"/>
                        <a:cs typeface="Arial"/>
                      </a:endParaRPr>
                    </a:p>
                  </a:txBody>
                  <a:tcPr marL="68580" marR="68580" marT="0" marB="0">
                    <a:lnL>
                      <a:noFill/>
                    </a:lnL>
                    <a:lnR>
                      <a:noFill/>
                    </a:lnR>
                    <a:lnT>
                      <a:noFill/>
                    </a:lnT>
                    <a:lnB>
                      <a:noFill/>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70% </a:t>
                      </a:r>
                      <a:endParaRPr lang="en-US" sz="1800">
                        <a:effectLst/>
                        <a:latin typeface="Calibri"/>
                        <a:ea typeface="Times New Roman"/>
                        <a:cs typeface="Arial"/>
                      </a:endParaRPr>
                    </a:p>
                  </a:txBody>
                  <a:tcPr marL="68580" marR="68580" marT="0" marB="0">
                    <a:lnL>
                      <a:noFill/>
                    </a:lnL>
                    <a:lnR>
                      <a:noFill/>
                    </a:lnR>
                    <a:lnT>
                      <a:noFill/>
                    </a:lnT>
                    <a:lnB>
                      <a:noFill/>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74% </a:t>
                      </a:r>
                      <a:endParaRPr lang="en-US" sz="1800">
                        <a:effectLst/>
                        <a:latin typeface="Calibri"/>
                        <a:ea typeface="Times New Roman"/>
                        <a:cs typeface="Arial"/>
                      </a:endParaRPr>
                    </a:p>
                  </a:txBody>
                  <a:tcPr marL="68580" marR="68580" marT="0" marB="0">
                    <a:lnL>
                      <a:noFill/>
                    </a:lnL>
                    <a:lnR>
                      <a:noFill/>
                    </a:lnR>
                    <a:lnT>
                      <a:noFill/>
                    </a:lnT>
                    <a:lnB>
                      <a:noFill/>
                    </a:lnB>
                    <a:solidFill>
                      <a:srgbClr val="D3DFEE"/>
                    </a:solidFill>
                  </a:tcPr>
                </a:tc>
                <a:tc>
                  <a:txBody>
                    <a:bodyPr/>
                    <a:lstStyle/>
                    <a:p>
                      <a:pPr algn="just">
                        <a:lnSpc>
                          <a:spcPct val="115000"/>
                        </a:lnSpc>
                        <a:spcAft>
                          <a:spcPts val="0"/>
                        </a:spcAft>
                      </a:pPr>
                      <a:r>
                        <a:rPr lang="en-US" sz="1800" dirty="0">
                          <a:solidFill>
                            <a:srgbClr val="000000"/>
                          </a:solidFill>
                          <a:effectLst/>
                          <a:latin typeface="Calibri"/>
                          <a:ea typeface="SimSun"/>
                          <a:cs typeface="Calibri"/>
                        </a:rPr>
                        <a:t> 78% </a:t>
                      </a:r>
                      <a:endParaRPr lang="en-US" sz="1800" dirty="0">
                        <a:effectLst/>
                        <a:latin typeface="Calibri"/>
                        <a:ea typeface="Times New Roman"/>
                        <a:cs typeface="Arial"/>
                      </a:endParaRPr>
                    </a:p>
                  </a:txBody>
                  <a:tcPr marL="68580" marR="68580" marT="0" marB="0">
                    <a:lnL>
                      <a:noFill/>
                    </a:lnL>
                    <a:lnR>
                      <a:noFill/>
                    </a:lnR>
                    <a:lnT>
                      <a:noFill/>
                    </a:lnT>
                    <a:lnB>
                      <a:noFill/>
                    </a:lnB>
                    <a:solidFill>
                      <a:srgbClr val="D3DFEE"/>
                    </a:solidFill>
                  </a:tcPr>
                </a:tc>
              </a:tr>
              <a:tr h="377530">
                <a:tc>
                  <a:txBody>
                    <a:bodyPr/>
                    <a:lstStyle/>
                    <a:p>
                      <a:pPr algn="just">
                        <a:lnSpc>
                          <a:spcPct val="115000"/>
                        </a:lnSpc>
                        <a:spcAft>
                          <a:spcPts val="0"/>
                        </a:spcAft>
                      </a:pPr>
                      <a:r>
                        <a:rPr lang="en-GB" sz="2000" dirty="0">
                          <a:solidFill>
                            <a:srgbClr val="365F91"/>
                          </a:solidFill>
                          <a:effectLst/>
                          <a:latin typeface="Calibri"/>
                          <a:ea typeface="SimSun"/>
                          <a:cs typeface="Arial"/>
                        </a:rPr>
                        <a:t> </a:t>
                      </a:r>
                      <a:r>
                        <a:rPr lang="en-US" sz="1800" b="1" dirty="0">
                          <a:solidFill>
                            <a:srgbClr val="000000"/>
                          </a:solidFill>
                          <a:effectLst/>
                          <a:latin typeface="Calibri"/>
                          <a:ea typeface="SimSun"/>
                          <a:cs typeface="Calibri"/>
                        </a:rPr>
                        <a:t>Group III causes of </a:t>
                      </a:r>
                      <a:r>
                        <a:rPr lang="en-US" sz="1800" b="1" dirty="0" smtClean="0">
                          <a:solidFill>
                            <a:srgbClr val="000000"/>
                          </a:solidFill>
                          <a:effectLst/>
                          <a:latin typeface="Calibri"/>
                          <a:ea typeface="SimSun"/>
                          <a:cs typeface="Calibri"/>
                        </a:rPr>
                        <a:t>death (external)</a:t>
                      </a:r>
                      <a:endParaRPr lang="en-US" sz="1800" dirty="0">
                        <a:effectLst/>
                        <a:latin typeface="Calibri"/>
                        <a:ea typeface="Times New Roman"/>
                        <a:cs typeface="Arial"/>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13% </a:t>
                      </a:r>
                      <a:endParaRPr lang="en-US" sz="1800">
                        <a:effectLst/>
                        <a:latin typeface="Calibri"/>
                        <a:ea typeface="Times New Roman"/>
                        <a:cs typeface="Arial"/>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n-US" sz="1800">
                          <a:solidFill>
                            <a:srgbClr val="000000"/>
                          </a:solidFill>
                          <a:effectLst/>
                          <a:latin typeface="Calibri"/>
                          <a:ea typeface="SimSun"/>
                          <a:cs typeface="Calibri"/>
                        </a:rPr>
                        <a:t> 14% </a:t>
                      </a:r>
                      <a:endParaRPr lang="en-US" sz="1800">
                        <a:effectLst/>
                        <a:latin typeface="Calibri"/>
                        <a:ea typeface="Times New Roman"/>
                        <a:cs typeface="Arial"/>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13% </a:t>
                      </a:r>
                      <a:endParaRPr lang="en-US" sz="1800">
                        <a:effectLst/>
                        <a:latin typeface="Calibri"/>
                        <a:ea typeface="Times New Roman"/>
                        <a:cs typeface="Arial"/>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n-US" sz="1800" dirty="0">
                          <a:solidFill>
                            <a:srgbClr val="000000"/>
                          </a:solidFill>
                          <a:effectLst/>
                          <a:latin typeface="Calibri"/>
                          <a:ea typeface="SimSun"/>
                          <a:cs typeface="Calibri"/>
                        </a:rPr>
                        <a:t> 11% </a:t>
                      </a:r>
                      <a:endParaRPr lang="en-US" sz="1800" dirty="0">
                        <a:effectLst/>
                        <a:latin typeface="Calibri"/>
                        <a:ea typeface="Times New Roman"/>
                        <a:cs typeface="Arial"/>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6" name="Rectangle 2"/>
          <p:cNvSpPr>
            <a:spLocks noChangeArrowheads="1"/>
          </p:cNvSpPr>
          <p:nvPr/>
        </p:nvSpPr>
        <p:spPr bwMode="auto">
          <a:xfrm>
            <a:off x="34976" y="5028412"/>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ea typeface="SimSun" pitchFamily="2" charset="-122"/>
                <a:cs typeface="Arial" pitchFamily="34" charset="0"/>
              </a:rPr>
              <a:t>T</a:t>
            </a:r>
            <a:r>
              <a:rPr kumimoji="0" lang="en-US" altLang="en-US" b="1" i="0" u="none" strike="noStrike" cap="none" normalizeH="0" baseline="0" dirty="0" smtClean="0" bmk="">
                <a:ln>
                  <a:noFill/>
                </a:ln>
                <a:solidFill>
                  <a:schemeClr val="tx1"/>
                </a:solidFill>
                <a:effectLst/>
                <a:latin typeface="Calibri" pitchFamily="34" charset="0"/>
                <a:ea typeface="SimSun" pitchFamily="2" charset="-122"/>
                <a:cs typeface="Arial" pitchFamily="34" charset="0"/>
              </a:rPr>
              <a:t>able </a:t>
            </a:r>
            <a:r>
              <a:rPr kumimoji="0" lang="en-US" altLang="en-US" b="1" i="0" u="none" strike="noStrike" cap="none" normalizeH="0" baseline="0" dirty="0" smtClean="0" bmk="_Ref296695081">
                <a:ln>
                  <a:noFill/>
                </a:ln>
                <a:solidFill>
                  <a:schemeClr val="tx1"/>
                </a:solidFill>
                <a:effectLst/>
                <a:latin typeface="Calibri" pitchFamily="34" charset="0"/>
                <a:ea typeface="SimSun" pitchFamily="2" charset="-122"/>
                <a:cs typeface="Arial" pitchFamily="34" charset="0"/>
              </a:rPr>
              <a:t>2</a:t>
            </a:r>
            <a:r>
              <a:rPr kumimoji="0" lang="en-US" altLang="en-US" b="1" i="0" u="none" strike="noStrike" cap="none" normalizeH="0" baseline="0" dirty="0" smtClean="0">
                <a:ln>
                  <a:noFill/>
                </a:ln>
                <a:solidFill>
                  <a:schemeClr val="tx1"/>
                </a:solidFill>
                <a:effectLst/>
                <a:latin typeface="Calibri" pitchFamily="34" charset="0"/>
                <a:ea typeface="SimSun" pitchFamily="2" charset="-122"/>
                <a:cs typeface="Arial" pitchFamily="34" charset="0"/>
              </a:rPr>
              <a:t>: Expected distribution of causes of death according to life expectancy by broad groups</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descr="ANACoD Screen Shot - Step 6 - calculated proportions of groups 1,2, and 3 after redistribution of deaths from unknown sex and ill-defined diseases"/>
          <p:cNvGraphicFramePr>
            <a:graphicFrameLocks noGrp="1"/>
          </p:cNvGraphicFramePr>
          <p:nvPr>
            <p:extLst>
              <p:ext uri="{D42A27DB-BD31-4B8C-83A1-F6EECF244321}">
                <p14:modId xmlns:p14="http://schemas.microsoft.com/office/powerpoint/2010/main" val="4203262923"/>
              </p:ext>
            </p:extLst>
          </p:nvPr>
        </p:nvGraphicFramePr>
        <p:xfrm>
          <a:off x="3505200" y="1506695"/>
          <a:ext cx="5334000" cy="2682240"/>
        </p:xfrm>
        <a:graphic>
          <a:graphicData uri="http://schemas.openxmlformats.org/drawingml/2006/table">
            <a:tbl>
              <a:tblPr/>
              <a:tblGrid>
                <a:gridCol w="4198783"/>
                <a:gridCol w="1135217"/>
              </a:tblGrid>
              <a:tr h="152400">
                <a:tc gridSpan="2">
                  <a:txBody>
                    <a:bodyPr/>
                    <a:lstStyle/>
                    <a:p>
                      <a:pPr algn="l" fontAlgn="t"/>
                      <a:r>
                        <a:rPr lang="en-US" sz="1600" b="1" i="0" u="none" strike="noStrike" dirty="0">
                          <a:effectLst/>
                          <a:latin typeface="Arial"/>
                        </a:rPr>
                        <a:t>Calculating proportions of groups 1, 2 and 3 after redistribution of deaths from unknown sex and ill-defined diseases</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r>
              <a:tr h="152400">
                <a:tc>
                  <a:txBody>
                    <a:bodyPr/>
                    <a:lstStyle/>
                    <a:p>
                      <a:pPr algn="l" fontAlgn="b"/>
                      <a:r>
                        <a:rPr lang="en-US" sz="1600" b="1" i="0" u="none" strike="noStrike" dirty="0" smtClean="0">
                          <a:effectLst/>
                          <a:latin typeface="Arial"/>
                        </a:rPr>
                        <a:t>…</a:t>
                      </a:r>
                      <a:endParaRPr lang="en-US" sz="1600" b="1" i="0" u="none" strike="noStrike" dirty="0">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b"/>
                      <a:endParaRPr lang="en-US" sz="1600" b="1" i="0" u="none" strike="noStrike" dirty="0">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r>
              <a:tr h="152400">
                <a:tc>
                  <a:txBody>
                    <a:bodyPr/>
                    <a:lstStyle/>
                    <a:p>
                      <a:pPr algn="l" fontAlgn="b"/>
                      <a:r>
                        <a:rPr lang="en-US" sz="1600" b="1" i="0" u="none" strike="noStrike" dirty="0">
                          <a:effectLst/>
                          <a:latin typeface="Arial"/>
                        </a:rPr>
                        <a:t>Proportions to total deaths</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t"/>
                      <a:r>
                        <a:rPr lang="en-US" sz="1600" b="1" i="0" u="none" strike="noStrike" dirty="0">
                          <a:solidFill>
                            <a:srgbClr val="000000"/>
                          </a:solidFill>
                          <a:effectLst/>
                          <a:latin typeface="Arial"/>
                        </a:rPr>
                        <a:t> </a:t>
                      </a:r>
                    </a:p>
                  </a:txBody>
                  <a:tcPr marL="0" marR="0" marT="0" marB="0">
                    <a:lnL>
                      <a:noFill/>
                    </a:lnL>
                    <a:lnR>
                      <a:noFill/>
                    </a:lnR>
                    <a:lnT>
                      <a:noFill/>
                    </a:lnT>
                    <a:lnB>
                      <a:noFill/>
                    </a:lnB>
                    <a:solidFill>
                      <a:srgbClr val="C0C0C0"/>
                    </a:solidFill>
                  </a:tcPr>
                </a:tc>
              </a:tr>
              <a:tr h="152400">
                <a:tc>
                  <a:txBody>
                    <a:bodyPr/>
                    <a:lstStyle/>
                    <a:p>
                      <a:pPr algn="l" fontAlgn="b"/>
                      <a:r>
                        <a:rPr lang="en-US" sz="1600" b="0" i="0" u="none" strike="noStrike">
                          <a:solidFill>
                            <a:srgbClr val="000000"/>
                          </a:solidFill>
                          <a:effectLst/>
                          <a:latin typeface="Arial"/>
                        </a:rPr>
                        <a:t>grp1</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1600" b="0" i="0" u="none" strike="noStrike">
                          <a:solidFill>
                            <a:srgbClr val="000000"/>
                          </a:solidFill>
                          <a:effectLst/>
                          <a:latin typeface="Arial"/>
                        </a:rPr>
                        <a:t>0.11</a:t>
                      </a:r>
                    </a:p>
                  </a:txBody>
                  <a:tcPr marL="0" marR="0" marT="0" marB="0" anchor="b">
                    <a:lnL>
                      <a:noFill/>
                    </a:lnL>
                    <a:lnR>
                      <a:noFill/>
                    </a:lnR>
                    <a:lnT>
                      <a:noFill/>
                    </a:lnT>
                    <a:lnB>
                      <a:noFill/>
                    </a:lnB>
                    <a:solidFill>
                      <a:srgbClr val="C0C0C0"/>
                    </a:solidFill>
                  </a:tcPr>
                </a:tc>
              </a:tr>
              <a:tr h="152400">
                <a:tc>
                  <a:txBody>
                    <a:bodyPr/>
                    <a:lstStyle/>
                    <a:p>
                      <a:pPr algn="l" fontAlgn="b"/>
                      <a:r>
                        <a:rPr lang="en-US" sz="1600" b="0" i="0" u="none" strike="noStrike">
                          <a:solidFill>
                            <a:srgbClr val="000000"/>
                          </a:solidFill>
                          <a:effectLst/>
                          <a:latin typeface="Arial"/>
                        </a:rPr>
                        <a:t>grp2</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1600" b="0" i="0" u="none" strike="noStrike" dirty="0">
                          <a:solidFill>
                            <a:srgbClr val="000000"/>
                          </a:solidFill>
                          <a:effectLst/>
                          <a:latin typeface="Arial"/>
                        </a:rPr>
                        <a:t>0.71</a:t>
                      </a:r>
                    </a:p>
                  </a:txBody>
                  <a:tcPr marL="0" marR="0" marT="0" marB="0" anchor="b">
                    <a:lnL>
                      <a:noFill/>
                    </a:lnL>
                    <a:lnR>
                      <a:noFill/>
                    </a:lnR>
                    <a:lnT>
                      <a:noFill/>
                    </a:lnT>
                    <a:lnB>
                      <a:noFill/>
                    </a:lnB>
                    <a:solidFill>
                      <a:srgbClr val="C0C0C0"/>
                    </a:solidFill>
                  </a:tcPr>
                </a:tc>
              </a:tr>
              <a:tr h="152400">
                <a:tc>
                  <a:txBody>
                    <a:bodyPr/>
                    <a:lstStyle/>
                    <a:p>
                      <a:pPr algn="l" fontAlgn="b"/>
                      <a:r>
                        <a:rPr lang="en-US" sz="1600" b="0" i="0" u="none" strike="noStrike">
                          <a:solidFill>
                            <a:srgbClr val="000000"/>
                          </a:solidFill>
                          <a:effectLst/>
                          <a:latin typeface="Arial"/>
                        </a:rPr>
                        <a:t>grp3</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1600" b="0" i="0" u="none" strike="noStrike">
                          <a:solidFill>
                            <a:srgbClr val="000000"/>
                          </a:solidFill>
                          <a:effectLst/>
                          <a:latin typeface="Arial"/>
                        </a:rPr>
                        <a:t>0.18</a:t>
                      </a:r>
                    </a:p>
                  </a:txBody>
                  <a:tcPr marL="0" marR="0" marT="0" marB="0" anchor="b">
                    <a:lnL>
                      <a:noFill/>
                    </a:lnL>
                    <a:lnR>
                      <a:noFill/>
                    </a:lnR>
                    <a:lnT>
                      <a:noFill/>
                    </a:lnT>
                    <a:lnB>
                      <a:noFill/>
                    </a:lnB>
                    <a:solidFill>
                      <a:srgbClr val="C0C0C0"/>
                    </a:solidFill>
                  </a:tcPr>
                </a:tc>
              </a:tr>
              <a:tr h="152400">
                <a:tc>
                  <a:txBody>
                    <a:bodyPr/>
                    <a:lstStyle/>
                    <a:p>
                      <a:pPr algn="l" fontAlgn="t"/>
                      <a:r>
                        <a:rPr lang="en-US" sz="1600" b="0"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t"/>
                      <a:r>
                        <a:rPr lang="en-US" sz="1600" b="1" i="0" u="none" strike="noStrike">
                          <a:solidFill>
                            <a:srgbClr val="000000"/>
                          </a:solidFill>
                          <a:effectLst/>
                          <a:latin typeface="Arial"/>
                        </a:rPr>
                        <a:t>1.00</a:t>
                      </a:r>
                    </a:p>
                  </a:txBody>
                  <a:tcPr marL="0" marR="0" marT="0" marB="0">
                    <a:lnL>
                      <a:noFill/>
                    </a:lnL>
                    <a:lnR>
                      <a:noFill/>
                    </a:lnR>
                    <a:lnT>
                      <a:noFill/>
                    </a:lnT>
                    <a:lnB>
                      <a:noFill/>
                    </a:lnB>
                    <a:solidFill>
                      <a:srgbClr val="C0C0C0"/>
                    </a:solidFill>
                  </a:tcPr>
                </a:tc>
              </a:tr>
              <a:tr h="152400">
                <a:tc>
                  <a:txBody>
                    <a:bodyPr/>
                    <a:lstStyle/>
                    <a:p>
                      <a:pPr algn="l" fontAlgn="t"/>
                      <a:r>
                        <a:rPr lang="en-US" sz="1600" b="0"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t"/>
                      <a:r>
                        <a:rPr lang="en-US" sz="1600" b="1" i="0" u="none" strike="noStrike">
                          <a:solidFill>
                            <a:srgbClr val="000000"/>
                          </a:solidFill>
                          <a:effectLst/>
                          <a:latin typeface="Arial"/>
                        </a:rPr>
                        <a:t> </a:t>
                      </a:r>
                    </a:p>
                  </a:txBody>
                  <a:tcPr marL="0" marR="0" marT="0" marB="0">
                    <a:lnL>
                      <a:noFill/>
                    </a:lnL>
                    <a:lnR>
                      <a:noFill/>
                    </a:lnR>
                    <a:lnT>
                      <a:noFill/>
                    </a:lnT>
                    <a:lnB>
                      <a:noFill/>
                    </a:lnB>
                    <a:solidFill>
                      <a:srgbClr val="C0C0C0"/>
                    </a:solidFill>
                  </a:tcPr>
                </a:tc>
              </a:tr>
              <a:tr h="152400">
                <a:tc>
                  <a:txBody>
                    <a:bodyPr/>
                    <a:lstStyle/>
                    <a:p>
                      <a:pPr algn="l" fontAlgn="t"/>
                      <a:r>
                        <a:rPr lang="en-US" sz="1600" b="0" i="0" u="none" strike="noStrike">
                          <a:solidFill>
                            <a:srgbClr val="000000"/>
                          </a:solidFill>
                          <a:effectLst/>
                          <a:latin typeface="Arial"/>
                        </a:rPr>
                        <a:t>New totals after all the above adjustments</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fontAlgn="t"/>
                      <a:r>
                        <a:rPr lang="en-US" sz="1600" b="1" i="0" u="none" strike="noStrike" dirty="0">
                          <a:solidFill>
                            <a:srgbClr val="000000"/>
                          </a:solidFill>
                          <a:effectLst/>
                          <a:latin typeface="Arial"/>
                        </a:rPr>
                        <a:t>196681</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10" name="Rectangle 9"/>
          <p:cNvSpPr/>
          <p:nvPr/>
        </p:nvSpPr>
        <p:spPr bwMode="auto">
          <a:xfrm>
            <a:off x="3429000" y="2743200"/>
            <a:ext cx="5486400" cy="762000"/>
          </a:xfrm>
          <a:prstGeom prst="rect">
            <a:avLst/>
          </a:prstGeom>
          <a:noFill/>
          <a:ln w="3810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bwMode="auto">
          <a:xfrm>
            <a:off x="8153400" y="5388923"/>
            <a:ext cx="990600" cy="1447800"/>
          </a:xfrm>
          <a:prstGeom prst="rect">
            <a:avLst/>
          </a:prstGeom>
          <a:noFill/>
          <a:ln w="3810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124691" y="1312039"/>
            <a:ext cx="3124200" cy="2862322"/>
          </a:xfrm>
          <a:prstGeom prst="rect">
            <a:avLst/>
          </a:prstGeom>
          <a:noFill/>
        </p:spPr>
        <p:txBody>
          <a:bodyPr wrap="square" rtlCol="0">
            <a:spAutoFit/>
          </a:bodyPr>
          <a:lstStyle/>
          <a:p>
            <a:pPr>
              <a:spcBef>
                <a:spcPts val="1200"/>
              </a:spcBef>
            </a:pPr>
            <a:r>
              <a:rPr lang="en-AU" sz="2000" i="1" dirty="0"/>
              <a:t>Compare distribution to what would be </a:t>
            </a:r>
            <a:r>
              <a:rPr lang="en-AU" sz="2000" i="1" dirty="0" smtClean="0"/>
              <a:t>expected for the population (based </a:t>
            </a:r>
            <a:r>
              <a:rPr lang="en-AU" sz="2000" i="1" dirty="0"/>
              <a:t>on </a:t>
            </a:r>
            <a:r>
              <a:rPr lang="en-AU" sz="2000" i="1" dirty="0" smtClean="0"/>
              <a:t>life </a:t>
            </a:r>
            <a:r>
              <a:rPr lang="en-AU" sz="2000" i="1" dirty="0"/>
              <a:t>expectancy</a:t>
            </a:r>
            <a:r>
              <a:rPr lang="en-AU" sz="2000" i="1" dirty="0" smtClean="0"/>
              <a:t>): </a:t>
            </a:r>
            <a:r>
              <a:rPr lang="en-GB" sz="2000" b="1" i="1" dirty="0" smtClean="0">
                <a:solidFill>
                  <a:srgbClr val="C00000"/>
                </a:solidFill>
              </a:rPr>
              <a:t>Deviations suggest </a:t>
            </a:r>
            <a:r>
              <a:rPr lang="en-GB" sz="2000" b="1" i="1" dirty="0">
                <a:solidFill>
                  <a:srgbClr val="C00000"/>
                </a:solidFill>
              </a:rPr>
              <a:t>potential problems with the certification and/or coding of causes of deaths</a:t>
            </a:r>
            <a:r>
              <a:rPr lang="en-GB" sz="2000" b="1" i="1" dirty="0" smtClean="0">
                <a:solidFill>
                  <a:srgbClr val="C00000"/>
                </a:solidFill>
              </a:rPr>
              <a:t>.</a:t>
            </a:r>
            <a:endParaRPr lang="en-GB" sz="2000" b="1" i="1" dirty="0">
              <a:solidFill>
                <a:srgbClr val="C00000"/>
              </a:solidFill>
            </a:endParaRPr>
          </a:p>
        </p:txBody>
      </p:sp>
      <p:sp>
        <p:nvSpPr>
          <p:cNvPr id="2" name="TextBox 1"/>
          <p:cNvSpPr txBox="1"/>
          <p:nvPr/>
        </p:nvSpPr>
        <p:spPr>
          <a:xfrm>
            <a:off x="4038600" y="4370292"/>
            <a:ext cx="4724400" cy="615553"/>
          </a:xfrm>
          <a:prstGeom prst="rect">
            <a:avLst/>
          </a:prstGeom>
          <a:noFill/>
        </p:spPr>
        <p:txBody>
          <a:bodyPr wrap="square" rtlCol="0">
            <a:spAutoFit/>
          </a:bodyPr>
          <a:lstStyle/>
          <a:p>
            <a:pPr algn="ctr"/>
            <a:r>
              <a:rPr lang="en-US" b="1" i="1" dirty="0" smtClean="0">
                <a:solidFill>
                  <a:srgbClr val="F78303"/>
                </a:solidFill>
              </a:rPr>
              <a:t>Colombia life expectancy, 2011: </a:t>
            </a:r>
            <a:r>
              <a:rPr lang="en-US" b="1" i="1" dirty="0">
                <a:solidFill>
                  <a:srgbClr val="F78303"/>
                </a:solidFill>
              </a:rPr>
              <a:t>78 years</a:t>
            </a:r>
          </a:p>
          <a:p>
            <a:pPr algn="ctr"/>
            <a:r>
              <a:rPr lang="en-US" sz="1600" b="1" i="1" dirty="0" smtClean="0">
                <a:solidFill>
                  <a:srgbClr val="F78303"/>
                </a:solidFill>
              </a:rPr>
              <a:t> (WHO Global Health Observatory)</a:t>
            </a:r>
            <a:endParaRPr lang="en-US" sz="1600" b="1" i="1" dirty="0">
              <a:solidFill>
                <a:srgbClr val="F78303"/>
              </a:solidFill>
            </a:endParaRPr>
          </a:p>
        </p:txBody>
      </p:sp>
    </p:spTree>
    <p:extLst>
      <p:ext uri="{BB962C8B-B14F-4D97-AF65-F5344CB8AC3E}">
        <p14:creationId xmlns:p14="http://schemas.microsoft.com/office/powerpoint/2010/main" val="228079304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Completeness / Coverage</a:t>
            </a:r>
            <a:endParaRPr lang="en-US" dirty="0"/>
          </a:p>
        </p:txBody>
      </p:sp>
      <p:sp>
        <p:nvSpPr>
          <p:cNvPr id="3" name="Content Placeholder 2"/>
          <p:cNvSpPr>
            <a:spLocks noGrp="1"/>
          </p:cNvSpPr>
          <p:nvPr>
            <p:ph idx="1"/>
          </p:nvPr>
        </p:nvSpPr>
        <p:spPr>
          <a:xfrm>
            <a:off x="152400" y="1295400"/>
            <a:ext cx="8991600" cy="4724400"/>
          </a:xfrm>
        </p:spPr>
        <p:txBody>
          <a:bodyPr/>
          <a:lstStyle/>
          <a:p>
            <a:pPr marL="285750" indent="-228600"/>
            <a:r>
              <a:rPr lang="en-US" b="1" dirty="0" smtClean="0"/>
              <a:t>Coverage errors in </a:t>
            </a:r>
            <a:r>
              <a:rPr lang="en-US" b="1" i="1" dirty="0" smtClean="0">
                <a:solidFill>
                  <a:srgbClr val="C00000"/>
                </a:solidFill>
              </a:rPr>
              <a:t>civil registration systems</a:t>
            </a:r>
          </a:p>
          <a:p>
            <a:pPr marL="57150" indent="0">
              <a:buNone/>
            </a:pPr>
            <a:r>
              <a:rPr lang="en-US" sz="2400" b="1" dirty="0" smtClean="0"/>
              <a:t>Geographic coverage</a:t>
            </a:r>
          </a:p>
          <a:p>
            <a:pPr marL="238125" lvl="1" indent="0">
              <a:lnSpc>
                <a:spcPct val="120000"/>
              </a:lnSpc>
              <a:spcBef>
                <a:spcPts val="0"/>
              </a:spcBef>
              <a:buNone/>
            </a:pPr>
            <a:r>
              <a:rPr lang="en-US" sz="2000" b="1" dirty="0" smtClean="0">
                <a:solidFill>
                  <a:srgbClr val="0070C0"/>
                </a:solidFill>
              </a:rPr>
              <a:t>% access level = </a:t>
            </a:r>
            <a:r>
              <a:rPr lang="en-US" sz="2000" b="1" u="sng" dirty="0" smtClean="0">
                <a:solidFill>
                  <a:srgbClr val="0070C0"/>
                </a:solidFill>
              </a:rPr>
              <a:t> # in districts with registration points</a:t>
            </a:r>
            <a:r>
              <a:rPr lang="en-US" sz="2000" b="1" dirty="0" smtClean="0">
                <a:solidFill>
                  <a:srgbClr val="0070C0"/>
                </a:solidFill>
              </a:rPr>
              <a:t> X 100</a:t>
            </a:r>
            <a:endParaRPr lang="en-US" sz="2000" b="1" u="sng" dirty="0" smtClean="0">
              <a:solidFill>
                <a:srgbClr val="0070C0"/>
              </a:solidFill>
            </a:endParaRPr>
          </a:p>
          <a:p>
            <a:pPr marL="2228850" lvl="5" indent="0">
              <a:lnSpc>
                <a:spcPct val="120000"/>
              </a:lnSpc>
              <a:spcBef>
                <a:spcPts val="0"/>
              </a:spcBef>
              <a:buNone/>
            </a:pPr>
            <a:r>
              <a:rPr lang="en-US" sz="2000" b="1" dirty="0" smtClean="0">
                <a:solidFill>
                  <a:srgbClr val="0070C0"/>
                </a:solidFill>
              </a:rPr>
              <a:t>      total population of the country</a:t>
            </a:r>
          </a:p>
          <a:p>
            <a:pPr marL="114300" lvl="4" indent="0">
              <a:lnSpc>
                <a:spcPct val="120000"/>
              </a:lnSpc>
              <a:spcBef>
                <a:spcPts val="0"/>
              </a:spcBef>
              <a:buNone/>
            </a:pPr>
            <a:endParaRPr lang="en-US" sz="1800" dirty="0" smtClean="0"/>
          </a:p>
          <a:p>
            <a:pPr marL="114300" lvl="4" indent="0">
              <a:lnSpc>
                <a:spcPct val="120000"/>
              </a:lnSpc>
              <a:spcBef>
                <a:spcPts val="0"/>
              </a:spcBef>
              <a:buNone/>
            </a:pPr>
            <a:r>
              <a:rPr lang="en-US" sz="2400" b="1" dirty="0">
                <a:ea typeface="+mn-ea"/>
              </a:rPr>
              <a:t>Civil registration system coverage </a:t>
            </a:r>
            <a:r>
              <a:rPr lang="en-US" sz="2400" b="1" dirty="0" smtClean="0">
                <a:ea typeface="+mn-ea"/>
              </a:rPr>
              <a:t>of deaths (WHO)</a:t>
            </a:r>
            <a:endParaRPr lang="en-US" sz="2400" b="1" dirty="0">
              <a:ea typeface="+mn-ea"/>
            </a:endParaRPr>
          </a:p>
          <a:p>
            <a:pPr marL="238125" lvl="1" indent="0">
              <a:lnSpc>
                <a:spcPct val="120000"/>
              </a:lnSpc>
              <a:spcBef>
                <a:spcPts val="0"/>
              </a:spcBef>
              <a:buNone/>
            </a:pPr>
            <a:r>
              <a:rPr lang="en-US" sz="2000" b="1" dirty="0" smtClean="0">
                <a:solidFill>
                  <a:srgbClr val="0070C0"/>
                </a:solidFill>
              </a:rPr>
              <a:t>% coverage = </a:t>
            </a:r>
            <a:r>
              <a:rPr lang="en-US" sz="2000" b="1" u="sng" dirty="0" smtClean="0">
                <a:solidFill>
                  <a:srgbClr val="0070C0"/>
                </a:solidFill>
              </a:rPr>
              <a:t>total deaths reported from system in year</a:t>
            </a:r>
            <a:r>
              <a:rPr lang="en-US" sz="2000" b="1" dirty="0" smtClean="0">
                <a:solidFill>
                  <a:srgbClr val="0070C0"/>
                </a:solidFill>
              </a:rPr>
              <a:t> </a:t>
            </a:r>
            <a:r>
              <a:rPr lang="en-US" sz="2000" b="1" dirty="0">
                <a:solidFill>
                  <a:srgbClr val="0070C0"/>
                </a:solidFill>
              </a:rPr>
              <a:t>X </a:t>
            </a:r>
            <a:r>
              <a:rPr lang="en-US" sz="2000" b="1" dirty="0" smtClean="0">
                <a:solidFill>
                  <a:srgbClr val="0070C0"/>
                </a:solidFill>
              </a:rPr>
              <a:t>100</a:t>
            </a:r>
            <a:endParaRPr lang="en-US" sz="2000" b="1" u="sng" dirty="0" smtClean="0">
              <a:solidFill>
                <a:srgbClr val="0070C0"/>
              </a:solidFill>
            </a:endParaRPr>
          </a:p>
          <a:p>
            <a:pPr marL="1771650" lvl="5" indent="0">
              <a:lnSpc>
                <a:spcPct val="120000"/>
              </a:lnSpc>
              <a:spcBef>
                <a:spcPts val="0"/>
              </a:spcBef>
              <a:buNone/>
            </a:pPr>
            <a:r>
              <a:rPr lang="en-US" sz="2000" b="1" dirty="0" smtClean="0">
                <a:solidFill>
                  <a:srgbClr val="0070C0"/>
                </a:solidFill>
              </a:rPr>
              <a:t>   total deaths estimated for year (by WHO)</a:t>
            </a:r>
          </a:p>
          <a:p>
            <a:pPr marL="114300" lvl="4" indent="0">
              <a:lnSpc>
                <a:spcPct val="120000"/>
              </a:lnSpc>
              <a:spcBef>
                <a:spcPts val="0"/>
              </a:spcBef>
              <a:buNone/>
            </a:pPr>
            <a:endParaRPr lang="en-US" sz="2400" b="1" dirty="0" smtClean="0"/>
          </a:p>
          <a:p>
            <a:pPr marL="114300" lvl="4" indent="0">
              <a:lnSpc>
                <a:spcPct val="120000"/>
              </a:lnSpc>
              <a:spcBef>
                <a:spcPts val="0"/>
              </a:spcBef>
              <a:buNone/>
            </a:pPr>
            <a:r>
              <a:rPr lang="en-US" sz="2400" b="1" dirty="0" smtClean="0"/>
              <a:t>Coverage of medical certification of cause of death (COD)</a:t>
            </a:r>
            <a:endParaRPr lang="en-US" sz="2400" b="1" dirty="0"/>
          </a:p>
          <a:p>
            <a:pPr marL="238125" lvl="1" indent="0">
              <a:lnSpc>
                <a:spcPct val="120000"/>
              </a:lnSpc>
              <a:spcBef>
                <a:spcPts val="0"/>
              </a:spcBef>
              <a:buNone/>
            </a:pPr>
            <a:r>
              <a:rPr lang="en-US" sz="2000" b="1" dirty="0">
                <a:solidFill>
                  <a:srgbClr val="0070C0"/>
                </a:solidFill>
              </a:rPr>
              <a:t>% covered by COD certification = </a:t>
            </a:r>
            <a:r>
              <a:rPr lang="en-US" sz="2000" b="1" u="sng" dirty="0">
                <a:solidFill>
                  <a:srgbClr val="0070C0"/>
                </a:solidFill>
              </a:rPr>
              <a:t># in districts with certification</a:t>
            </a:r>
            <a:r>
              <a:rPr lang="en-US" sz="2000" b="1" dirty="0">
                <a:solidFill>
                  <a:srgbClr val="0070C0"/>
                </a:solidFill>
              </a:rPr>
              <a:t> X 100</a:t>
            </a:r>
          </a:p>
          <a:p>
            <a:pPr marL="695325" lvl="2" indent="0">
              <a:lnSpc>
                <a:spcPct val="120000"/>
              </a:lnSpc>
              <a:spcBef>
                <a:spcPts val="0"/>
              </a:spcBef>
              <a:buNone/>
            </a:pPr>
            <a:r>
              <a:rPr lang="en-US" b="1" dirty="0">
                <a:solidFill>
                  <a:srgbClr val="0070C0"/>
                </a:solidFill>
              </a:rPr>
              <a:t>				            total population of country</a:t>
            </a:r>
          </a:p>
          <a:p>
            <a:pPr marL="285750" indent="-228600"/>
            <a:endParaRPr lang="en-US" b="1" dirty="0" smtClean="0"/>
          </a:p>
          <a:p>
            <a:pPr marL="565150" indent="-219075">
              <a:lnSpc>
                <a:spcPct val="120000"/>
              </a:lnSpc>
              <a:spcBef>
                <a:spcPts val="0"/>
              </a:spcBef>
            </a:pPr>
            <a:endParaRPr lang="en-US" sz="2000" dirty="0"/>
          </a:p>
          <a:p>
            <a:endParaRPr lang="en-US" sz="2000" dirty="0"/>
          </a:p>
        </p:txBody>
      </p:sp>
      <p:sp>
        <p:nvSpPr>
          <p:cNvPr id="4" name="TextBox 3"/>
          <p:cNvSpPr txBox="1"/>
          <p:nvPr/>
        </p:nvSpPr>
        <p:spPr>
          <a:xfrm>
            <a:off x="4724400" y="6248400"/>
            <a:ext cx="4267200" cy="523220"/>
          </a:xfrm>
          <a:prstGeom prst="rect">
            <a:avLst/>
          </a:prstGeom>
          <a:noFill/>
        </p:spPr>
        <p:txBody>
          <a:bodyPr wrap="square" rtlCol="0">
            <a:spAutoFit/>
          </a:bodyPr>
          <a:lstStyle/>
          <a:p>
            <a:r>
              <a:rPr lang="en-US" sz="1400" dirty="0"/>
              <a:t>SOURCES: </a:t>
            </a:r>
            <a:r>
              <a:rPr lang="en-US" sz="1400" dirty="0" err="1"/>
              <a:t>Mahapatra</a:t>
            </a:r>
            <a:r>
              <a:rPr lang="en-US" sz="1400" dirty="0"/>
              <a:t>; PRVSS2, Ch. V, Glossary; WHO/UQ, Box 3.3; WHO/IMR; Freedman, p 24. </a:t>
            </a:r>
          </a:p>
        </p:txBody>
      </p:sp>
    </p:spTree>
    <p:extLst>
      <p:ext uri="{BB962C8B-B14F-4D97-AF65-F5344CB8AC3E}">
        <p14:creationId xmlns:p14="http://schemas.microsoft.com/office/powerpoint/2010/main" val="3550350904"/>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nSpc>
                <a:spcPts val="3000"/>
              </a:lnSpc>
            </a:pPr>
            <a:r>
              <a:rPr lang="en-GB" sz="2800" dirty="0" err="1" smtClean="0"/>
              <a:t>ANACoD</a:t>
            </a:r>
            <a:r>
              <a:rPr lang="en-GB" sz="2800" dirty="0" smtClean="0"/>
              <a:t>  - PART III: CAUSES OF DEATH ANALYSIS</a:t>
            </a:r>
            <a:br>
              <a:rPr lang="en-GB" sz="2800" dirty="0" smtClean="0"/>
            </a:br>
            <a:r>
              <a:rPr lang="en-US" sz="2400" i="1" dirty="0"/>
              <a:t>Step 7: </a:t>
            </a:r>
            <a:r>
              <a:rPr lang="en-US" sz="2400" i="1" dirty="0" smtClean="0"/>
              <a:t>Age pattern of broad groups of causes of death (Distribution </a:t>
            </a:r>
            <a:r>
              <a:rPr lang="en-US" sz="2400" i="1" dirty="0"/>
              <a:t>of major causes of </a:t>
            </a:r>
            <a:r>
              <a:rPr lang="en-US" sz="2400" i="1" dirty="0" smtClean="0"/>
              <a:t>death)</a:t>
            </a:r>
            <a:endParaRPr lang="en-GB" sz="2400" i="1" dirty="0" smtClean="0"/>
          </a:p>
        </p:txBody>
      </p:sp>
      <p:sp>
        <p:nvSpPr>
          <p:cNvPr id="2" name="Content Placeholder 1"/>
          <p:cNvSpPr>
            <a:spLocks noGrp="1"/>
          </p:cNvSpPr>
          <p:nvPr>
            <p:ph idx="4294967295"/>
          </p:nvPr>
        </p:nvSpPr>
        <p:spPr>
          <a:xfrm>
            <a:off x="304800" y="1295400"/>
            <a:ext cx="8458200" cy="4495800"/>
          </a:xfrm>
        </p:spPr>
        <p:txBody>
          <a:bodyPr/>
          <a:lstStyle/>
          <a:p>
            <a:pPr marL="0" indent="0">
              <a:spcBef>
                <a:spcPts val="0"/>
              </a:spcBef>
              <a:buNone/>
            </a:pPr>
            <a:r>
              <a:rPr lang="en-US" i="1" dirty="0" smtClean="0"/>
              <a:t>Enables users to:</a:t>
            </a:r>
          </a:p>
          <a:p>
            <a:pPr lvl="0">
              <a:spcBef>
                <a:spcPts val="1200"/>
              </a:spcBef>
            </a:pPr>
            <a:r>
              <a:rPr lang="en-AU" sz="2400" dirty="0" smtClean="0"/>
              <a:t>Observe age-pattern of deaths from broad causes</a:t>
            </a:r>
          </a:p>
          <a:p>
            <a:pPr lvl="0">
              <a:spcBef>
                <a:spcPts val="1200"/>
              </a:spcBef>
            </a:pPr>
            <a:r>
              <a:rPr lang="en-AU" sz="2400" dirty="0" smtClean="0"/>
              <a:t>Check if pattern is consistent with expected patterns of countries from same income level</a:t>
            </a:r>
          </a:p>
          <a:p>
            <a:pPr lvl="0">
              <a:spcBef>
                <a:spcPts val="1200"/>
              </a:spcBef>
            </a:pPr>
            <a:r>
              <a:rPr lang="en-AU" sz="2400" dirty="0" smtClean="0"/>
              <a:t>Identify potential problems associated with:</a:t>
            </a:r>
          </a:p>
          <a:p>
            <a:pPr lvl="1">
              <a:spcBef>
                <a:spcPts val="600"/>
              </a:spcBef>
            </a:pPr>
            <a:r>
              <a:rPr lang="en-AU" dirty="0" smtClean="0"/>
              <a:t>Poor medical certification of cause of death</a:t>
            </a:r>
          </a:p>
          <a:p>
            <a:pPr lvl="1">
              <a:spcBef>
                <a:spcPts val="600"/>
              </a:spcBef>
            </a:pPr>
            <a:r>
              <a:rPr lang="en-AU" dirty="0" smtClean="0"/>
              <a:t>Poor coding practices</a:t>
            </a:r>
          </a:p>
          <a:p>
            <a:pPr lvl="1">
              <a:spcBef>
                <a:spcPts val="600"/>
              </a:spcBef>
            </a:pPr>
            <a:r>
              <a:rPr lang="en-AU" dirty="0" smtClean="0"/>
              <a:t>Age-misreporting of deaths</a:t>
            </a:r>
          </a:p>
          <a:p>
            <a:pPr lvl="1">
              <a:spcBef>
                <a:spcPts val="600"/>
              </a:spcBef>
            </a:pPr>
            <a:r>
              <a:rPr lang="en-AU" dirty="0" smtClean="0"/>
              <a:t>Bias in reporting certain infectious diseases</a:t>
            </a:r>
            <a:r>
              <a:rPr lang="en-US" sz="1400" dirty="0"/>
              <a:t>	</a:t>
            </a:r>
          </a:p>
        </p:txBody>
      </p:sp>
    </p:spTree>
    <p:extLst>
      <p:ext uri="{BB962C8B-B14F-4D97-AF65-F5344CB8AC3E}">
        <p14:creationId xmlns:p14="http://schemas.microsoft.com/office/powerpoint/2010/main" val="226079737"/>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descr="ANACoD Screen Shot - Step 7, observed (Colombia) and expected (upper middle income countries) age pattern of broad groups of causes of death, Males"/>
          <p:cNvGraphicFramePr>
            <a:graphicFrameLocks/>
          </p:cNvGraphicFramePr>
          <p:nvPr>
            <p:extLst>
              <p:ext uri="{D42A27DB-BD31-4B8C-83A1-F6EECF244321}">
                <p14:modId xmlns:p14="http://schemas.microsoft.com/office/powerpoint/2010/main" val="871730763"/>
              </p:ext>
            </p:extLst>
          </p:nvPr>
        </p:nvGraphicFramePr>
        <p:xfrm>
          <a:off x="4067442" y="3657600"/>
          <a:ext cx="5073930" cy="3185160"/>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4294967295"/>
          </p:nvPr>
        </p:nvSpPr>
        <p:spPr>
          <a:xfrm>
            <a:off x="0" y="1066800"/>
            <a:ext cx="3657600" cy="381000"/>
          </a:xfrm>
        </p:spPr>
        <p:txBody>
          <a:bodyPr/>
          <a:lstStyle/>
          <a:p>
            <a:pPr marL="0" indent="0">
              <a:buNone/>
            </a:pPr>
            <a:r>
              <a:rPr lang="en-GB" sz="1800" b="1" dirty="0" smtClean="0">
                <a:solidFill>
                  <a:srgbClr val="C00000"/>
                </a:solidFill>
              </a:rPr>
              <a:t>Colombia, 2009 -- </a:t>
            </a:r>
            <a:r>
              <a:rPr lang="en-GB" sz="1800" b="1" i="1" dirty="0" smtClean="0">
                <a:solidFill>
                  <a:srgbClr val="C00000"/>
                </a:solidFill>
              </a:rPr>
              <a:t>Observed</a:t>
            </a:r>
            <a:endParaRPr lang="en-US" sz="1200" dirty="0"/>
          </a:p>
        </p:txBody>
      </p:sp>
      <p:sp>
        <p:nvSpPr>
          <p:cNvPr id="4" name="TextBox 3"/>
          <p:cNvSpPr txBox="1"/>
          <p:nvPr/>
        </p:nvSpPr>
        <p:spPr>
          <a:xfrm>
            <a:off x="0" y="5181600"/>
            <a:ext cx="3733800" cy="1015663"/>
          </a:xfrm>
          <a:prstGeom prst="rect">
            <a:avLst/>
          </a:prstGeom>
          <a:solidFill>
            <a:schemeClr val="bg1"/>
          </a:solidFill>
        </p:spPr>
        <p:txBody>
          <a:bodyPr wrap="square" rtlCol="0">
            <a:spAutoFit/>
          </a:bodyPr>
          <a:lstStyle/>
          <a:p>
            <a:r>
              <a:rPr lang="en-US" sz="2000" b="1" dirty="0" smtClean="0">
                <a:latin typeface="Gill Sans MT" panose="020B0502020104020203" pitchFamily="34" charset="0"/>
                <a:ea typeface="Batang" panose="02030600000101010101" pitchFamily="18" charset="-127"/>
                <a:cs typeface="Aparajita" panose="020B0604020202020204" pitchFamily="34" charset="0"/>
              </a:rPr>
              <a:t>Group 1: Communicable</a:t>
            </a:r>
          </a:p>
          <a:p>
            <a:r>
              <a:rPr lang="en-US" sz="2000" b="1" dirty="0" smtClean="0">
                <a:latin typeface="Gill Sans MT" panose="020B0502020104020203" pitchFamily="34" charset="0"/>
                <a:ea typeface="Batang" panose="02030600000101010101" pitchFamily="18" charset="-127"/>
                <a:cs typeface="Aparajita" panose="020B0604020202020204" pitchFamily="34" charset="0"/>
              </a:rPr>
              <a:t>Group 2: Non-communicable</a:t>
            </a:r>
          </a:p>
          <a:p>
            <a:r>
              <a:rPr lang="en-US" sz="2000" b="1" dirty="0" smtClean="0">
                <a:latin typeface="Gill Sans MT" panose="020B0502020104020203" pitchFamily="34" charset="0"/>
                <a:ea typeface="Batang" panose="02030600000101010101" pitchFamily="18" charset="-127"/>
                <a:cs typeface="Aparajita" panose="020B0604020202020204" pitchFamily="34" charset="0"/>
              </a:rPr>
              <a:t>Group 3: External</a:t>
            </a:r>
            <a:endParaRPr lang="en-US" sz="2000" b="1" dirty="0">
              <a:latin typeface="Gill Sans MT" panose="020B0502020104020203" pitchFamily="34" charset="0"/>
              <a:ea typeface="Batang" panose="02030600000101010101" pitchFamily="18" charset="-127"/>
              <a:cs typeface="Aparajita" panose="020B0604020202020204" pitchFamily="34" charset="0"/>
            </a:endParaRPr>
          </a:p>
        </p:txBody>
      </p:sp>
      <p:sp>
        <p:nvSpPr>
          <p:cNvPr id="7" name="Rectangle 2"/>
          <p:cNvSpPr txBox="1">
            <a:spLocks noChangeArrowheads="1"/>
          </p:cNvSpPr>
          <p:nvPr/>
        </p:nvSpPr>
        <p:spPr bwMode="auto">
          <a:xfrm>
            <a:off x="532410" y="152400"/>
            <a:ext cx="838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lnSpc>
                <a:spcPts val="3800"/>
              </a:lnSpc>
              <a:spcBef>
                <a:spcPct val="0"/>
              </a:spcBef>
              <a:spcAft>
                <a:spcPct val="0"/>
              </a:spcAft>
              <a:defRPr sz="3600">
                <a:solidFill>
                  <a:srgbClr val="336799"/>
                </a:solidFill>
                <a:latin typeface="Franklin Gothic Medium" pitchFamily="34" charset="0"/>
                <a:ea typeface="+mj-ea"/>
                <a:cs typeface="+mj-cs"/>
              </a:defRPr>
            </a:lvl1pPr>
            <a:lvl2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2pPr>
            <a:lvl3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3pPr>
            <a:lvl4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4pPr>
            <a:lvl5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5pPr>
            <a:lvl6pPr marL="4572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6pPr>
            <a:lvl7pPr marL="9144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7pPr>
            <a:lvl8pPr marL="13716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8pPr>
            <a:lvl9pPr marL="18288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9pPr>
          </a:lstStyle>
          <a:p>
            <a:pPr>
              <a:lnSpc>
                <a:spcPts val="3000"/>
              </a:lnSpc>
            </a:pPr>
            <a:r>
              <a:rPr lang="en-GB" sz="2800" kern="0" dirty="0" err="1" smtClean="0"/>
              <a:t>ANACoD</a:t>
            </a:r>
            <a:r>
              <a:rPr lang="en-GB" sz="2800" kern="0" dirty="0" smtClean="0"/>
              <a:t>  - PART III: CAUSES OF DEATH ANALYSIS</a:t>
            </a:r>
            <a:br>
              <a:rPr lang="en-GB" sz="2800" kern="0" dirty="0" smtClean="0"/>
            </a:br>
            <a:r>
              <a:rPr lang="en-US" sz="2400" i="1" kern="0" dirty="0" smtClean="0"/>
              <a:t>Step 7: Age pattern of broad groups of causes of death (Distribution of major causes of death)</a:t>
            </a:r>
            <a:endParaRPr lang="en-GB" sz="2400" i="1" kern="0" dirty="0" smtClean="0"/>
          </a:p>
        </p:txBody>
      </p:sp>
      <p:graphicFrame>
        <p:nvGraphicFramePr>
          <p:cNvPr id="9" name="Chart 8" descr="ANACoD Screen Shot - Step 7, observed (Colombia) and expected (upper middle income countries) age pattern of broad groups of causes of death, Males"/>
          <p:cNvGraphicFramePr>
            <a:graphicFrameLocks/>
          </p:cNvGraphicFramePr>
          <p:nvPr>
            <p:extLst>
              <p:ext uri="{D42A27DB-BD31-4B8C-83A1-F6EECF244321}">
                <p14:modId xmlns:p14="http://schemas.microsoft.com/office/powerpoint/2010/main" val="2370563607"/>
              </p:ext>
            </p:extLst>
          </p:nvPr>
        </p:nvGraphicFramePr>
        <p:xfrm>
          <a:off x="76200" y="1371601"/>
          <a:ext cx="5105400" cy="32766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1"/>
          <p:cNvSpPr txBox="1">
            <a:spLocks/>
          </p:cNvSpPr>
          <p:nvPr/>
        </p:nvSpPr>
        <p:spPr bwMode="auto">
          <a:xfrm>
            <a:off x="5181600" y="3086100"/>
            <a:ext cx="392824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1" fontAlgn="base" hangingPunct="1">
              <a:spcBef>
                <a:spcPct val="20000"/>
              </a:spcBef>
              <a:spcAft>
                <a:spcPct val="0"/>
              </a:spcAft>
              <a:buClr>
                <a:srgbClr val="CC00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400">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buFont typeface="Wingdings" pitchFamily="2" charset="2"/>
              <a:buNone/>
            </a:pPr>
            <a:r>
              <a:rPr lang="en-GB" sz="1800" b="1" kern="0" dirty="0" smtClean="0">
                <a:solidFill>
                  <a:srgbClr val="C00000"/>
                </a:solidFill>
              </a:rPr>
              <a:t>Upper middle income countries -- </a:t>
            </a:r>
            <a:r>
              <a:rPr lang="en-GB" sz="1800" b="1" i="1" kern="0" dirty="0" smtClean="0">
                <a:solidFill>
                  <a:srgbClr val="C00000"/>
                </a:solidFill>
              </a:rPr>
              <a:t>Expected</a:t>
            </a:r>
            <a:endParaRPr lang="en-US" sz="1200" kern="0" dirty="0"/>
          </a:p>
        </p:txBody>
      </p:sp>
    </p:spTree>
    <p:extLst>
      <p:ext uri="{BB962C8B-B14F-4D97-AF65-F5344CB8AC3E}">
        <p14:creationId xmlns:p14="http://schemas.microsoft.com/office/powerpoint/2010/main" val="589041306"/>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descr="ANACoD Screen Shot - Step 7, observed (Colombia) and expected (upper middle income countries) age pattern of broad groups of causes of death, Females"/>
          <p:cNvGraphicFramePr>
            <a:graphicFrameLocks/>
          </p:cNvGraphicFramePr>
          <p:nvPr>
            <p:extLst>
              <p:ext uri="{D42A27DB-BD31-4B8C-83A1-F6EECF244321}">
                <p14:modId xmlns:p14="http://schemas.microsoft.com/office/powerpoint/2010/main" val="481364983"/>
              </p:ext>
            </p:extLst>
          </p:nvPr>
        </p:nvGraphicFramePr>
        <p:xfrm>
          <a:off x="4572000" y="3810000"/>
          <a:ext cx="4537841"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4294967295"/>
          </p:nvPr>
        </p:nvSpPr>
        <p:spPr>
          <a:xfrm>
            <a:off x="0" y="952500"/>
            <a:ext cx="3657600" cy="381000"/>
          </a:xfrm>
        </p:spPr>
        <p:txBody>
          <a:bodyPr/>
          <a:lstStyle/>
          <a:p>
            <a:pPr marL="0" indent="0">
              <a:buNone/>
            </a:pPr>
            <a:r>
              <a:rPr lang="en-GB" sz="1800" b="1" dirty="0" smtClean="0">
                <a:solidFill>
                  <a:srgbClr val="C00000"/>
                </a:solidFill>
              </a:rPr>
              <a:t>Colombia, 2009 -- </a:t>
            </a:r>
            <a:r>
              <a:rPr lang="en-GB" sz="1800" b="1" i="1" dirty="0" smtClean="0">
                <a:solidFill>
                  <a:srgbClr val="C00000"/>
                </a:solidFill>
              </a:rPr>
              <a:t>Observed</a:t>
            </a:r>
            <a:endParaRPr lang="en-US" sz="1200" dirty="0"/>
          </a:p>
        </p:txBody>
      </p:sp>
      <p:sp>
        <p:nvSpPr>
          <p:cNvPr id="4" name="TextBox 3"/>
          <p:cNvSpPr txBox="1"/>
          <p:nvPr/>
        </p:nvSpPr>
        <p:spPr>
          <a:xfrm>
            <a:off x="0" y="5181600"/>
            <a:ext cx="3733800" cy="1015663"/>
          </a:xfrm>
          <a:prstGeom prst="rect">
            <a:avLst/>
          </a:prstGeom>
          <a:solidFill>
            <a:schemeClr val="bg1"/>
          </a:solidFill>
        </p:spPr>
        <p:txBody>
          <a:bodyPr wrap="square" rtlCol="0">
            <a:spAutoFit/>
          </a:bodyPr>
          <a:lstStyle/>
          <a:p>
            <a:r>
              <a:rPr lang="en-US" sz="2000" b="1" dirty="0" smtClean="0">
                <a:latin typeface="Gill Sans MT" panose="020B0502020104020203" pitchFamily="34" charset="0"/>
                <a:ea typeface="Batang" panose="02030600000101010101" pitchFamily="18" charset="-127"/>
                <a:cs typeface="Aparajita" panose="020B0604020202020204" pitchFamily="34" charset="0"/>
              </a:rPr>
              <a:t>Group 1: Communicable</a:t>
            </a:r>
          </a:p>
          <a:p>
            <a:r>
              <a:rPr lang="en-US" sz="2000" b="1" dirty="0" smtClean="0">
                <a:latin typeface="Gill Sans MT" panose="020B0502020104020203" pitchFamily="34" charset="0"/>
                <a:ea typeface="Batang" panose="02030600000101010101" pitchFamily="18" charset="-127"/>
                <a:cs typeface="Aparajita" panose="020B0604020202020204" pitchFamily="34" charset="0"/>
              </a:rPr>
              <a:t>Group 2: Non-communicable</a:t>
            </a:r>
          </a:p>
          <a:p>
            <a:r>
              <a:rPr lang="en-US" sz="2000" b="1" dirty="0" smtClean="0">
                <a:latin typeface="Gill Sans MT" panose="020B0502020104020203" pitchFamily="34" charset="0"/>
                <a:ea typeface="Batang" panose="02030600000101010101" pitchFamily="18" charset="-127"/>
                <a:cs typeface="Aparajita" panose="020B0604020202020204" pitchFamily="34" charset="0"/>
              </a:rPr>
              <a:t>Group 3: External</a:t>
            </a:r>
            <a:endParaRPr lang="en-US" sz="2000" b="1" dirty="0">
              <a:latin typeface="Gill Sans MT" panose="020B0502020104020203" pitchFamily="34" charset="0"/>
              <a:ea typeface="Batang" panose="02030600000101010101" pitchFamily="18" charset="-127"/>
              <a:cs typeface="Aparajita" panose="020B0604020202020204" pitchFamily="34" charset="0"/>
            </a:endParaRPr>
          </a:p>
        </p:txBody>
      </p:sp>
      <p:sp>
        <p:nvSpPr>
          <p:cNvPr id="7" name="Rectangle 2"/>
          <p:cNvSpPr txBox="1">
            <a:spLocks noChangeArrowheads="1"/>
          </p:cNvSpPr>
          <p:nvPr/>
        </p:nvSpPr>
        <p:spPr bwMode="auto">
          <a:xfrm>
            <a:off x="532410" y="152400"/>
            <a:ext cx="838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lnSpc>
                <a:spcPts val="3800"/>
              </a:lnSpc>
              <a:spcBef>
                <a:spcPct val="0"/>
              </a:spcBef>
              <a:spcAft>
                <a:spcPct val="0"/>
              </a:spcAft>
              <a:defRPr sz="3600">
                <a:solidFill>
                  <a:srgbClr val="336799"/>
                </a:solidFill>
                <a:latin typeface="Franklin Gothic Medium" pitchFamily="34" charset="0"/>
                <a:ea typeface="+mj-ea"/>
                <a:cs typeface="+mj-cs"/>
              </a:defRPr>
            </a:lvl1pPr>
            <a:lvl2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2pPr>
            <a:lvl3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3pPr>
            <a:lvl4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4pPr>
            <a:lvl5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5pPr>
            <a:lvl6pPr marL="4572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6pPr>
            <a:lvl7pPr marL="9144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7pPr>
            <a:lvl8pPr marL="13716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8pPr>
            <a:lvl9pPr marL="18288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9pPr>
          </a:lstStyle>
          <a:p>
            <a:pPr>
              <a:lnSpc>
                <a:spcPts val="3000"/>
              </a:lnSpc>
            </a:pPr>
            <a:r>
              <a:rPr lang="en-GB" sz="2800" kern="0" dirty="0" err="1" smtClean="0"/>
              <a:t>ANACoD</a:t>
            </a:r>
            <a:r>
              <a:rPr lang="en-GB" sz="2800" kern="0" dirty="0" smtClean="0"/>
              <a:t>  - PART III: CAUSES OF DEATH ANALYSIS</a:t>
            </a:r>
            <a:br>
              <a:rPr lang="en-GB" sz="2800" kern="0" dirty="0" smtClean="0"/>
            </a:br>
            <a:r>
              <a:rPr lang="en-US" sz="2400" i="1" kern="0" dirty="0" smtClean="0"/>
              <a:t>Step 7: Age pattern of broad groups of causes of death (Distribution of major causes of death)</a:t>
            </a:r>
            <a:endParaRPr lang="en-GB" sz="2400" i="1" kern="0" dirty="0" smtClean="0"/>
          </a:p>
        </p:txBody>
      </p:sp>
      <p:sp>
        <p:nvSpPr>
          <p:cNvPr id="12" name="Content Placeholder 1"/>
          <p:cNvSpPr txBox="1">
            <a:spLocks/>
          </p:cNvSpPr>
          <p:nvPr/>
        </p:nvSpPr>
        <p:spPr bwMode="auto">
          <a:xfrm>
            <a:off x="4975658" y="3143250"/>
            <a:ext cx="392824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1" fontAlgn="base" hangingPunct="1">
              <a:spcBef>
                <a:spcPct val="20000"/>
              </a:spcBef>
              <a:spcAft>
                <a:spcPct val="0"/>
              </a:spcAft>
              <a:buClr>
                <a:srgbClr val="CC00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400">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buFont typeface="Wingdings" pitchFamily="2" charset="2"/>
              <a:buNone/>
            </a:pPr>
            <a:r>
              <a:rPr lang="en-GB" sz="1800" b="1" kern="0" dirty="0" smtClean="0">
                <a:solidFill>
                  <a:srgbClr val="C00000"/>
                </a:solidFill>
              </a:rPr>
              <a:t>Upper middle income countries -- </a:t>
            </a:r>
            <a:r>
              <a:rPr lang="en-GB" sz="1800" b="1" i="1" kern="0" dirty="0" smtClean="0">
                <a:solidFill>
                  <a:srgbClr val="C00000"/>
                </a:solidFill>
              </a:rPr>
              <a:t>Expected</a:t>
            </a:r>
            <a:endParaRPr lang="en-US" sz="1200" kern="0" dirty="0"/>
          </a:p>
        </p:txBody>
      </p:sp>
      <p:graphicFrame>
        <p:nvGraphicFramePr>
          <p:cNvPr id="10" name="Chart 9" descr="ANACoD Screen Shot - Step 7, observed (Colombia) and expected (upper middle income countries) age pattern of broad groups of causes of death, Females"/>
          <p:cNvGraphicFramePr>
            <a:graphicFrameLocks/>
          </p:cNvGraphicFramePr>
          <p:nvPr>
            <p:extLst>
              <p:ext uri="{D42A27DB-BD31-4B8C-83A1-F6EECF244321}">
                <p14:modId xmlns:p14="http://schemas.microsoft.com/office/powerpoint/2010/main" val="3999582538"/>
              </p:ext>
            </p:extLst>
          </p:nvPr>
        </p:nvGraphicFramePr>
        <p:xfrm>
          <a:off x="76200" y="1295400"/>
          <a:ext cx="4800600"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978134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III: CAUSES OF DEATH ANALYSIS</a:t>
            </a:r>
            <a:br>
              <a:rPr lang="en-GB" sz="2800" dirty="0" smtClean="0"/>
            </a:br>
            <a:r>
              <a:rPr lang="en-US" sz="2800" i="1" dirty="0"/>
              <a:t>Step 8: Leading causes of </a:t>
            </a:r>
            <a:r>
              <a:rPr lang="en-US" sz="2800" i="1" dirty="0" smtClean="0"/>
              <a:t>death</a:t>
            </a:r>
            <a:endParaRPr lang="en-GB" sz="2800" i="1" dirty="0" smtClean="0"/>
          </a:p>
        </p:txBody>
      </p:sp>
      <p:sp>
        <p:nvSpPr>
          <p:cNvPr id="2" name="Content Placeholder 1"/>
          <p:cNvSpPr>
            <a:spLocks noGrp="1"/>
          </p:cNvSpPr>
          <p:nvPr>
            <p:ph idx="4294967295"/>
          </p:nvPr>
        </p:nvSpPr>
        <p:spPr>
          <a:xfrm>
            <a:off x="368300" y="1485900"/>
            <a:ext cx="8407400" cy="3886200"/>
          </a:xfrm>
        </p:spPr>
        <p:txBody>
          <a:bodyPr/>
          <a:lstStyle/>
          <a:p>
            <a:pPr marL="0" indent="0">
              <a:spcBef>
                <a:spcPts val="0"/>
              </a:spcBef>
              <a:buNone/>
            </a:pPr>
            <a:r>
              <a:rPr lang="en-US" i="1" dirty="0" smtClean="0"/>
              <a:t>Enables users to:</a:t>
            </a:r>
          </a:p>
          <a:p>
            <a:pPr lvl="0">
              <a:spcBef>
                <a:spcPts val="1200"/>
              </a:spcBef>
            </a:pPr>
            <a:r>
              <a:rPr lang="en-AU" sz="2400" dirty="0" smtClean="0"/>
              <a:t>Determine the distribution of leading causes of death for the country</a:t>
            </a:r>
          </a:p>
          <a:p>
            <a:pPr lvl="0">
              <a:spcBef>
                <a:spcPts val="1200"/>
              </a:spcBef>
            </a:pPr>
            <a:r>
              <a:rPr lang="en-AU" sz="2400" dirty="0" smtClean="0"/>
              <a:t>Compare observed distribution to distributions expected in other countries of similar income level</a:t>
            </a:r>
          </a:p>
          <a:p>
            <a:pPr lvl="0">
              <a:spcBef>
                <a:spcPts val="1200"/>
              </a:spcBef>
            </a:pPr>
            <a:r>
              <a:rPr lang="en-AU" sz="2400" dirty="0" smtClean="0"/>
              <a:t>Identify deviations that would be indicative of potential biases in certification and coding practices</a:t>
            </a:r>
            <a:endParaRPr lang="en-US" sz="1800" dirty="0"/>
          </a:p>
        </p:txBody>
      </p:sp>
    </p:spTree>
    <p:extLst>
      <p:ext uri="{BB962C8B-B14F-4D97-AF65-F5344CB8AC3E}">
        <p14:creationId xmlns:p14="http://schemas.microsoft.com/office/powerpoint/2010/main" val="226079737"/>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III: CAUSES OF DEATH ANALYSIS</a:t>
            </a:r>
            <a:br>
              <a:rPr lang="en-GB" sz="2800" dirty="0" smtClean="0"/>
            </a:br>
            <a:r>
              <a:rPr lang="en-US" sz="2800" i="1" dirty="0"/>
              <a:t>Step 8: Leading causes of </a:t>
            </a:r>
            <a:r>
              <a:rPr lang="en-US" sz="2800" i="1" dirty="0" smtClean="0"/>
              <a:t>death</a:t>
            </a:r>
            <a:endParaRPr lang="en-GB" sz="2800" i="1" dirty="0" smtClean="0"/>
          </a:p>
        </p:txBody>
      </p:sp>
      <p:graphicFrame>
        <p:nvGraphicFramePr>
          <p:cNvPr id="4" name="Content Placeholder 3" descr="ANACoD Screen Shot - Step 8, tables of leading causes of death for Colombia and upper middle income countries"/>
          <p:cNvGraphicFramePr>
            <a:graphicFrameLocks noGrp="1"/>
          </p:cNvGraphicFramePr>
          <p:nvPr>
            <p:ph idx="4294967295"/>
            <p:extLst>
              <p:ext uri="{D42A27DB-BD31-4B8C-83A1-F6EECF244321}">
                <p14:modId xmlns:p14="http://schemas.microsoft.com/office/powerpoint/2010/main" val="3825206239"/>
              </p:ext>
            </p:extLst>
          </p:nvPr>
        </p:nvGraphicFramePr>
        <p:xfrm>
          <a:off x="0" y="1927225"/>
          <a:ext cx="4724400" cy="4145280"/>
        </p:xfrm>
        <a:graphic>
          <a:graphicData uri="http://schemas.openxmlformats.org/drawingml/2006/table">
            <a:tbl>
              <a:tblPr/>
              <a:tblGrid>
                <a:gridCol w="381000"/>
                <a:gridCol w="2590800"/>
                <a:gridCol w="990600"/>
                <a:gridCol w="762000"/>
              </a:tblGrid>
              <a:tr h="266700">
                <a:tc gridSpan="4">
                  <a:txBody>
                    <a:bodyPr/>
                    <a:lstStyle/>
                    <a:p>
                      <a:pPr algn="ctr" fontAlgn="ctr"/>
                      <a:r>
                        <a:rPr lang="en-US" sz="1800" b="1" i="0" u="none" strike="noStrike" dirty="0">
                          <a:solidFill>
                            <a:srgbClr val="800080"/>
                          </a:solidFill>
                          <a:effectLst/>
                          <a:latin typeface="Arial"/>
                        </a:rPr>
                        <a:t>20 leading causes of death, all ages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algn="l" fontAlgn="b"/>
                      <a:r>
                        <a:rPr lang="en-US" sz="1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400" b="1" i="0" u="none" strike="noStrike">
                          <a:solidFill>
                            <a:srgbClr val="FF0000"/>
                          </a:solidFill>
                          <a:effectLst/>
                          <a:latin typeface="Arial"/>
                        </a:rPr>
                        <a:t>Both sexes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a:solidFill>
                            <a:srgbClr val="FF0000"/>
                          </a:solidFill>
                          <a:effectLst/>
                          <a:latin typeface="Arial"/>
                        </a:rPr>
                        <a:t>Nos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dirty="0">
                          <a:solidFill>
                            <a:srgbClr val="FF0000"/>
                          </a:solidFill>
                          <a:effectLst/>
                          <a:latin typeface="Arial"/>
                        </a:rPr>
                        <a:t>%total</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2400">
                <a:tc>
                  <a:txBody>
                    <a:bodyPr/>
                    <a:lstStyle/>
                    <a:p>
                      <a:pPr algn="ctr" fontAlgn="b"/>
                      <a:r>
                        <a:rPr lang="en-US" sz="1200" b="0" i="0" u="none" strike="noStrike">
                          <a:effectLst/>
                          <a:latin typeface="Arial"/>
                        </a:rPr>
                        <a:t>1</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effectLst/>
                          <a:latin typeface="Arial"/>
                        </a:rPr>
                        <a:t>Ischaemic heart disease</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effectLst/>
                          <a:latin typeface="Arial"/>
                        </a:rPr>
                        <a:t>        27,597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1" u="none" strike="noStrike">
                          <a:effectLst/>
                          <a:latin typeface="Arial"/>
                        </a:rPr>
                        <a:t>      14.0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2400">
                <a:tc>
                  <a:txBody>
                    <a:bodyPr/>
                    <a:lstStyle/>
                    <a:p>
                      <a:pPr algn="ctr" fontAlgn="b"/>
                      <a:r>
                        <a:rPr lang="en-US" sz="1200" b="0" i="0" u="none" strike="noStrike" dirty="0">
                          <a:effectLst/>
                          <a:latin typeface="Arial"/>
                        </a:rPr>
                        <a:t>2</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200" b="0" i="0" u="none" strike="noStrike">
                          <a:effectLst/>
                          <a:latin typeface="Arial"/>
                        </a:rPr>
                        <a:t>Homicide</a:t>
                      </a:r>
                    </a:p>
                  </a:txBody>
                  <a:tcPr marL="0" marR="0" marT="0" marB="0" anchor="b">
                    <a:lnL>
                      <a:noFill/>
                    </a:lnL>
                    <a:lnR>
                      <a:noFill/>
                    </a:lnR>
                    <a:lnT>
                      <a:noFill/>
                    </a:lnT>
                    <a:lnB>
                      <a:noFill/>
                    </a:lnB>
                    <a:solidFill>
                      <a:srgbClr val="FFFF00"/>
                    </a:solidFill>
                  </a:tcPr>
                </a:tc>
                <a:tc>
                  <a:txBody>
                    <a:bodyPr/>
                    <a:lstStyle/>
                    <a:p>
                      <a:pPr algn="l" fontAlgn="b"/>
                      <a:r>
                        <a:rPr lang="en-US" sz="1200" b="0" i="0" u="none" strike="noStrike">
                          <a:effectLst/>
                          <a:latin typeface="Arial"/>
                        </a:rPr>
                        <a:t>        19,680 </a:t>
                      </a:r>
                    </a:p>
                  </a:txBody>
                  <a:tcPr marL="0" marR="0" marT="0" marB="0" anchor="b">
                    <a:lnL>
                      <a:noFill/>
                    </a:lnL>
                    <a:lnR>
                      <a:noFill/>
                    </a:lnR>
                    <a:lnT>
                      <a:noFill/>
                    </a:lnT>
                    <a:lnB>
                      <a:noFill/>
                    </a:lnB>
                    <a:solidFill>
                      <a:srgbClr val="FFFF00"/>
                    </a:solidFill>
                  </a:tcPr>
                </a:tc>
                <a:tc>
                  <a:txBody>
                    <a:bodyPr/>
                    <a:lstStyle/>
                    <a:p>
                      <a:pPr algn="l" fontAlgn="b"/>
                      <a:r>
                        <a:rPr lang="en-US" sz="1200" b="0" i="1" u="none" strike="noStrike" dirty="0">
                          <a:effectLst/>
                          <a:latin typeface="Arial"/>
                        </a:rPr>
                        <a:t>      10.0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142875">
                <a:tc>
                  <a:txBody>
                    <a:bodyPr/>
                    <a:lstStyle/>
                    <a:p>
                      <a:pPr algn="ctr" fontAlgn="b"/>
                      <a:r>
                        <a:rPr lang="en-US" sz="1200" b="0" i="0" u="none" strike="noStrike">
                          <a:effectLst/>
                          <a:latin typeface="Arial"/>
                        </a:rPr>
                        <a:t>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effectLst/>
                          <a:latin typeface="Arial"/>
                        </a:rPr>
                        <a:t>Cerebrovascular disease</a:t>
                      </a:r>
                    </a:p>
                  </a:txBody>
                  <a:tcPr marL="0" marR="0" marT="0" marB="0" anchor="b">
                    <a:lnL>
                      <a:noFill/>
                    </a:lnL>
                    <a:lnR>
                      <a:noFill/>
                    </a:lnR>
                    <a:lnT>
                      <a:noFill/>
                    </a:lnT>
                    <a:lnB>
                      <a:noFill/>
                    </a:lnB>
                  </a:tcPr>
                </a:tc>
                <a:tc>
                  <a:txBody>
                    <a:bodyPr/>
                    <a:lstStyle/>
                    <a:p>
                      <a:pPr algn="l" fontAlgn="b"/>
                      <a:r>
                        <a:rPr lang="en-US" sz="1200" b="0" i="0" u="none" strike="noStrike" dirty="0">
                          <a:effectLst/>
                          <a:latin typeface="Arial"/>
                        </a:rPr>
                        <a:t>        13,870 </a:t>
                      </a:r>
                    </a:p>
                  </a:txBody>
                  <a:tcPr marL="0" marR="0" marT="0" marB="0" anchor="b">
                    <a:lnL>
                      <a:noFill/>
                    </a:lnL>
                    <a:lnR>
                      <a:noFill/>
                    </a:lnR>
                    <a:lnT>
                      <a:noFill/>
                    </a:lnT>
                    <a:lnB>
                      <a:noFill/>
                    </a:lnB>
                  </a:tcPr>
                </a:tc>
                <a:tc>
                  <a:txBody>
                    <a:bodyPr/>
                    <a:lstStyle/>
                    <a:p>
                      <a:pPr algn="l" fontAlgn="b"/>
                      <a:r>
                        <a:rPr lang="en-US" sz="1200" b="0" i="1" u="none" strike="noStrike" dirty="0">
                          <a:effectLst/>
                          <a:latin typeface="Arial"/>
                        </a:rPr>
                        <a:t>        7.1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effectLst/>
                          <a:latin typeface="Arial"/>
                        </a:rPr>
                        <a:t>Chronic obstructive pulmonary </a:t>
                      </a:r>
                      <a:r>
                        <a:rPr lang="en-US" sz="1200" b="0" i="0" u="none" strike="noStrike" dirty="0" smtClean="0">
                          <a:effectLst/>
                          <a:latin typeface="Arial"/>
                        </a:rPr>
                        <a:t>dis.</a:t>
                      </a:r>
                      <a:endParaRPr lang="en-US" sz="1200" b="0" i="0" u="none" strike="noStrike" dirty="0">
                        <a:effectLst/>
                        <a:latin typeface="Arial"/>
                      </a:endParaRPr>
                    </a:p>
                  </a:txBody>
                  <a:tcPr marL="0" marR="0" marT="0" marB="0" anchor="b">
                    <a:lnL>
                      <a:noFill/>
                    </a:lnL>
                    <a:lnR>
                      <a:noFill/>
                    </a:lnR>
                    <a:lnT>
                      <a:noFill/>
                    </a:lnT>
                    <a:lnB>
                      <a:noFill/>
                    </a:lnB>
                  </a:tcPr>
                </a:tc>
                <a:tc>
                  <a:txBody>
                    <a:bodyPr/>
                    <a:lstStyle/>
                    <a:p>
                      <a:pPr algn="l" fontAlgn="b"/>
                      <a:r>
                        <a:rPr lang="en-US" sz="1200" b="0" i="0" u="none" strike="noStrike">
                          <a:effectLst/>
                          <a:latin typeface="Arial"/>
                        </a:rPr>
                        <a:t>        10,265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5.2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5</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Other cardiovascular diseases</a:t>
                      </a:r>
                    </a:p>
                  </a:txBody>
                  <a:tcPr marL="0" marR="0" marT="0" marB="0" anchor="b">
                    <a:lnL>
                      <a:noFill/>
                    </a:lnL>
                    <a:lnR>
                      <a:noFill/>
                    </a:lnR>
                    <a:lnT>
                      <a:noFill/>
                    </a:lnT>
                    <a:lnB>
                      <a:noFill/>
                    </a:lnB>
                  </a:tcPr>
                </a:tc>
                <a:tc>
                  <a:txBody>
                    <a:bodyPr/>
                    <a:lstStyle/>
                    <a:p>
                      <a:pPr algn="l" fontAlgn="b"/>
                      <a:r>
                        <a:rPr lang="en-US" sz="1200" b="0" i="0" u="none" strike="noStrike" dirty="0">
                          <a:effectLst/>
                          <a:latin typeface="Arial"/>
                        </a:rPr>
                        <a:t>          8,674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4.4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6</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Other digestive diseases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7,111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3.6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7</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Diabetes mellitus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6,469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3.3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8</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Lower respiratory infections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6,442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3.3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9</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Other malignant neoplasms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6,441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3.3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10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Road traffic accidents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6,377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3.2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11</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Hypertensive disease</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5,664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2.9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12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Stomach cancer</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4,450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2.3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dirty="0">
                          <a:effectLst/>
                          <a:latin typeface="Arial"/>
                        </a:rPr>
                        <a:t>13</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l" fontAlgn="b"/>
                      <a:r>
                        <a:rPr lang="en-US" sz="1200" b="0" i="0" u="none" strike="noStrike" dirty="0">
                          <a:effectLst/>
                          <a:latin typeface="Arial"/>
                        </a:rPr>
                        <a:t>Ill-defined diseases (ICD10 </a:t>
                      </a:r>
                      <a:r>
                        <a:rPr lang="en-US" sz="1200" b="0" i="0" u="none" strike="noStrike" dirty="0" smtClean="0">
                          <a:effectLst/>
                          <a:latin typeface="Arial"/>
                        </a:rPr>
                        <a:t>R00-99</a:t>
                      </a:r>
                      <a:r>
                        <a:rPr lang="en-US" sz="1200" b="0" i="0" u="none" strike="noStrike" dirty="0">
                          <a:effectLst/>
                          <a:latin typeface="Arial"/>
                        </a:rPr>
                        <a:t>)</a:t>
                      </a:r>
                    </a:p>
                  </a:txBody>
                  <a:tcPr marL="0" marR="0" marT="0" marB="0" anchor="b">
                    <a:lnL>
                      <a:noFill/>
                    </a:lnL>
                    <a:lnR>
                      <a:noFill/>
                    </a:lnR>
                    <a:lnT>
                      <a:noFill/>
                    </a:lnT>
                    <a:lnB>
                      <a:noFill/>
                    </a:lnB>
                    <a:solidFill>
                      <a:srgbClr val="FFC000"/>
                    </a:solidFill>
                  </a:tcPr>
                </a:tc>
                <a:tc>
                  <a:txBody>
                    <a:bodyPr/>
                    <a:lstStyle/>
                    <a:p>
                      <a:pPr algn="l" fontAlgn="b"/>
                      <a:r>
                        <a:rPr lang="en-US" sz="1200" b="0" i="0" u="none" strike="noStrike" dirty="0">
                          <a:effectLst/>
                          <a:latin typeface="Arial"/>
                        </a:rPr>
                        <a:t>          4,289 </a:t>
                      </a:r>
                    </a:p>
                  </a:txBody>
                  <a:tcPr marL="0" marR="0" marT="0" marB="0" anchor="b">
                    <a:lnL>
                      <a:noFill/>
                    </a:lnL>
                    <a:lnR>
                      <a:noFill/>
                    </a:lnR>
                    <a:lnT>
                      <a:noFill/>
                    </a:lnT>
                    <a:lnB>
                      <a:noFill/>
                    </a:lnB>
                    <a:solidFill>
                      <a:srgbClr val="FFC000"/>
                    </a:solidFill>
                  </a:tcPr>
                </a:tc>
                <a:tc>
                  <a:txBody>
                    <a:bodyPr/>
                    <a:lstStyle/>
                    <a:p>
                      <a:pPr algn="l" fontAlgn="b"/>
                      <a:r>
                        <a:rPr lang="en-US" sz="1200" b="0" i="1" u="none" strike="noStrike" dirty="0">
                          <a:effectLst/>
                          <a:latin typeface="Arial"/>
                        </a:rPr>
                        <a:t>        2.2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r>
              <a:tr h="152400">
                <a:tc>
                  <a:txBody>
                    <a:bodyPr/>
                    <a:lstStyle/>
                    <a:p>
                      <a:pPr algn="ctr" fontAlgn="b"/>
                      <a:r>
                        <a:rPr lang="en-US" sz="1200" b="0" i="0" u="none" strike="noStrike">
                          <a:effectLst/>
                          <a:latin typeface="Arial"/>
                        </a:rPr>
                        <a:t>14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Trachea, bronchus and lung cancers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3,898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2.0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15</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Nephritis and nephrosis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3,199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1.6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16</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Other respiratory diseases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2,732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1.4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17</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Colon and rectum cancers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2,575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1.3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18</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Prostate cancer</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2,419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1.2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dirty="0">
                          <a:effectLst/>
                          <a:latin typeface="Arial"/>
                        </a:rPr>
                        <a:t>19</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1200" b="0" i="0" u="none" strike="noStrike" dirty="0">
                          <a:effectLst/>
                          <a:latin typeface="Arial"/>
                        </a:rPr>
                        <a:t>HIV</a:t>
                      </a:r>
                    </a:p>
                  </a:txBody>
                  <a:tcPr marL="0" marR="0" marT="0" marB="0" anchor="b">
                    <a:lnL>
                      <a:noFill/>
                    </a:lnL>
                    <a:lnR>
                      <a:noFill/>
                    </a:lnR>
                    <a:lnT>
                      <a:noFill/>
                    </a:lnT>
                    <a:lnB>
                      <a:noFill/>
                    </a:lnB>
                    <a:solidFill>
                      <a:srgbClr val="00B0F0"/>
                    </a:solidFill>
                  </a:tcPr>
                </a:tc>
                <a:tc>
                  <a:txBody>
                    <a:bodyPr/>
                    <a:lstStyle/>
                    <a:p>
                      <a:pPr algn="l" fontAlgn="b"/>
                      <a:r>
                        <a:rPr lang="en-US" sz="1200" b="0" i="0" u="none" strike="noStrike" dirty="0">
                          <a:effectLst/>
                          <a:latin typeface="Arial"/>
                        </a:rPr>
                        <a:t>          2,340 </a:t>
                      </a:r>
                    </a:p>
                  </a:txBody>
                  <a:tcPr marL="0" marR="0" marT="0" marB="0" anchor="b">
                    <a:lnL>
                      <a:noFill/>
                    </a:lnL>
                    <a:lnR>
                      <a:noFill/>
                    </a:lnR>
                    <a:lnT>
                      <a:noFill/>
                    </a:lnT>
                    <a:lnB>
                      <a:noFill/>
                    </a:lnB>
                    <a:solidFill>
                      <a:srgbClr val="00B0F0"/>
                    </a:solidFill>
                  </a:tcPr>
                </a:tc>
                <a:tc>
                  <a:txBody>
                    <a:bodyPr/>
                    <a:lstStyle/>
                    <a:p>
                      <a:pPr algn="l" fontAlgn="b"/>
                      <a:r>
                        <a:rPr lang="en-US" sz="1200" b="0" i="1" u="none" strike="noStrike" dirty="0">
                          <a:effectLst/>
                          <a:latin typeface="Arial"/>
                        </a:rPr>
                        <a:t>        1.2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00B0F0"/>
                    </a:solidFill>
                  </a:tcPr>
                </a:tc>
              </a:tr>
              <a:tr h="152400">
                <a:tc>
                  <a:txBody>
                    <a:bodyPr/>
                    <a:lstStyle/>
                    <a:p>
                      <a:pPr algn="ctr" fontAlgn="b"/>
                      <a:r>
                        <a:rPr lang="en-US" sz="1200" b="0" i="0" u="none" strike="noStrike">
                          <a:effectLst/>
                          <a:latin typeface="Arial"/>
                        </a:rPr>
                        <a:t>20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Self-inflicted injuries</a:t>
                      </a:r>
                    </a:p>
                  </a:txBody>
                  <a:tcPr marL="0" marR="0" marT="0" marB="0" anchor="b">
                    <a:lnL>
                      <a:noFill/>
                    </a:lnL>
                    <a:lnR>
                      <a:noFill/>
                    </a:lnR>
                    <a:lnT>
                      <a:noFill/>
                    </a:lnT>
                    <a:lnB>
                      <a:noFill/>
                    </a:lnB>
                  </a:tcPr>
                </a:tc>
                <a:tc>
                  <a:txBody>
                    <a:bodyPr/>
                    <a:lstStyle/>
                    <a:p>
                      <a:pPr algn="l" fontAlgn="b"/>
                      <a:r>
                        <a:rPr lang="en-US" sz="1200" b="0" i="0" u="none" strike="noStrike" dirty="0">
                          <a:effectLst/>
                          <a:latin typeface="Arial"/>
                        </a:rPr>
                        <a:t>          2,259 </a:t>
                      </a:r>
                    </a:p>
                  </a:txBody>
                  <a:tcPr marL="0" marR="0" marT="0" marB="0" anchor="b">
                    <a:lnL>
                      <a:noFill/>
                    </a:lnL>
                    <a:lnR>
                      <a:noFill/>
                    </a:lnR>
                    <a:lnT>
                      <a:noFill/>
                    </a:lnT>
                    <a:lnB>
                      <a:noFill/>
                    </a:lnB>
                  </a:tcPr>
                </a:tc>
                <a:tc>
                  <a:txBody>
                    <a:bodyPr/>
                    <a:lstStyle/>
                    <a:p>
                      <a:pPr algn="l" fontAlgn="b"/>
                      <a:r>
                        <a:rPr lang="en-US" sz="1200" b="0" i="1" u="none" strike="noStrike" dirty="0">
                          <a:effectLst/>
                          <a:latin typeface="Arial"/>
                        </a:rPr>
                        <a:t>        1.1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bl>
          </a:graphicData>
        </a:graphic>
      </p:graphicFrame>
      <p:graphicFrame>
        <p:nvGraphicFramePr>
          <p:cNvPr id="5" name="Table 4" descr="ANACoD Screen Shot - Step 8, tables of leading causes of death for Colombia and upper middle income countries"/>
          <p:cNvGraphicFramePr>
            <a:graphicFrameLocks noGrp="1"/>
          </p:cNvGraphicFramePr>
          <p:nvPr>
            <p:extLst>
              <p:ext uri="{D42A27DB-BD31-4B8C-83A1-F6EECF244321}">
                <p14:modId xmlns:p14="http://schemas.microsoft.com/office/powerpoint/2010/main" val="1282807781"/>
              </p:ext>
            </p:extLst>
          </p:nvPr>
        </p:nvGraphicFramePr>
        <p:xfrm>
          <a:off x="4790090" y="2529840"/>
          <a:ext cx="4353910" cy="4328160"/>
        </p:xfrm>
        <a:graphic>
          <a:graphicData uri="http://schemas.openxmlformats.org/drawingml/2006/table">
            <a:tbl>
              <a:tblPr/>
              <a:tblGrid>
                <a:gridCol w="457200"/>
                <a:gridCol w="2209801"/>
                <a:gridCol w="924909"/>
                <a:gridCol w="762000"/>
              </a:tblGrid>
              <a:tr h="0">
                <a:tc gridSpan="4">
                  <a:txBody>
                    <a:bodyPr/>
                    <a:lstStyle/>
                    <a:p>
                      <a:pPr algn="l" fontAlgn="ctr"/>
                      <a:r>
                        <a:rPr lang="en-US" sz="1800" b="1" i="0" u="none" strike="noStrike" dirty="0">
                          <a:effectLst/>
                          <a:latin typeface="Arial"/>
                        </a:rPr>
                        <a:t>Upper middle income countries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2400">
                <a:tc>
                  <a:txBody>
                    <a:bodyPr/>
                    <a:lstStyle/>
                    <a:p>
                      <a:pPr algn="l" fontAlgn="b"/>
                      <a:r>
                        <a:rPr lang="en-US" sz="14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400" b="1" i="0" u="none" strike="noStrike">
                          <a:solidFill>
                            <a:srgbClr val="FF0000"/>
                          </a:solidFill>
                          <a:effectLst/>
                          <a:latin typeface="Arial"/>
                        </a:rPr>
                        <a:t>Both sexes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a:solidFill>
                            <a:srgbClr val="FF0000"/>
                          </a:solidFill>
                          <a:effectLst/>
                          <a:latin typeface="Arial"/>
                        </a:rPr>
                        <a:t>Nos (000)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FF0000"/>
                          </a:solidFill>
                          <a:effectLst/>
                          <a:latin typeface="Arial"/>
                        </a:rPr>
                        <a:t>%total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2400">
                <a:tc>
                  <a:txBody>
                    <a:bodyPr/>
                    <a:lstStyle/>
                    <a:p>
                      <a:pPr algn="ctr" fontAlgn="b"/>
                      <a:r>
                        <a:rPr lang="en-US" sz="1200" b="0" i="0" u="none" strike="noStrike">
                          <a:effectLst/>
                          <a:latin typeface="Arial"/>
                        </a:rPr>
                        <a:t>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200" b="0" i="0" u="none" strike="noStrike">
                          <a:effectLst/>
                          <a:latin typeface="Arial"/>
                        </a:rPr>
                        <a:t>Ischaemic heart disease</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200" b="0" i="0" u="none" strike="noStrike">
                          <a:effectLst/>
                          <a:latin typeface="Arial"/>
                        </a:rPr>
                        <a:t>          1,508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200" b="0" i="1" u="none" strike="noStrike">
                          <a:effectLst/>
                          <a:latin typeface="Arial"/>
                        </a:rPr>
                        <a:t>      19.1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52400">
                <a:tc>
                  <a:txBody>
                    <a:bodyPr/>
                    <a:lstStyle/>
                    <a:p>
                      <a:pPr algn="ctr" fontAlgn="b"/>
                      <a:r>
                        <a:rPr lang="en-US" sz="1200" b="0" i="0" u="none" strike="noStrike">
                          <a:effectLst/>
                          <a:latin typeface="Arial"/>
                        </a:rPr>
                        <a:t>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Cerebrovascular disease</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1,035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13.1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Other cardiovascular diseases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419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5.3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dirty="0">
                          <a:effectLst/>
                          <a:latin typeface="Arial"/>
                        </a:rPr>
                        <a:t>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1200" b="0" i="0" u="none" strike="noStrike" dirty="0">
                          <a:effectLst/>
                          <a:latin typeface="Arial"/>
                        </a:rPr>
                        <a:t>HIV</a:t>
                      </a:r>
                    </a:p>
                  </a:txBody>
                  <a:tcPr marL="0" marR="0" marT="0" marB="0" anchor="b">
                    <a:lnL>
                      <a:noFill/>
                    </a:lnL>
                    <a:lnR>
                      <a:noFill/>
                    </a:lnR>
                    <a:lnT>
                      <a:noFill/>
                    </a:lnT>
                    <a:lnB>
                      <a:noFill/>
                    </a:lnB>
                    <a:solidFill>
                      <a:srgbClr val="00B0F0"/>
                    </a:solidFill>
                  </a:tcPr>
                </a:tc>
                <a:tc>
                  <a:txBody>
                    <a:bodyPr/>
                    <a:lstStyle/>
                    <a:p>
                      <a:pPr algn="l" fontAlgn="b"/>
                      <a:r>
                        <a:rPr lang="en-US" sz="1200" b="0" i="0" u="none" strike="noStrike" dirty="0">
                          <a:effectLst/>
                          <a:latin typeface="Arial"/>
                        </a:rPr>
                        <a:t>              377 </a:t>
                      </a:r>
                    </a:p>
                  </a:txBody>
                  <a:tcPr marL="0" marR="0" marT="0" marB="0" anchor="b">
                    <a:lnL>
                      <a:noFill/>
                    </a:lnL>
                    <a:lnR>
                      <a:noFill/>
                    </a:lnR>
                    <a:lnT>
                      <a:noFill/>
                    </a:lnT>
                    <a:lnB>
                      <a:noFill/>
                    </a:lnB>
                    <a:solidFill>
                      <a:srgbClr val="00B0F0"/>
                    </a:solidFill>
                  </a:tcPr>
                </a:tc>
                <a:tc>
                  <a:txBody>
                    <a:bodyPr/>
                    <a:lstStyle/>
                    <a:p>
                      <a:pPr algn="l" fontAlgn="b"/>
                      <a:r>
                        <a:rPr lang="en-US" sz="1200" b="0" i="1" u="none" strike="noStrike" dirty="0">
                          <a:effectLst/>
                          <a:latin typeface="Arial"/>
                        </a:rPr>
                        <a:t>        4.8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r>
              <a:tr h="152400">
                <a:tc>
                  <a:txBody>
                    <a:bodyPr/>
                    <a:lstStyle/>
                    <a:p>
                      <a:pPr algn="ctr" fontAlgn="b"/>
                      <a:r>
                        <a:rPr lang="en-US" sz="1200" b="0" i="0" u="none" strike="noStrike">
                          <a:effectLst/>
                          <a:latin typeface="Arial"/>
                        </a:rPr>
                        <a:t>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Lower respiratory infections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295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dirty="0">
                          <a:effectLst/>
                          <a:latin typeface="Arial"/>
                        </a:rPr>
                        <a:t>        3.7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Diabetes mellitus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248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3.2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Hypertensive disease</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224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2.8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Road traffic accidents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196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2.5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dirty="0">
                          <a:effectLst/>
                          <a:latin typeface="Arial"/>
                        </a:rPr>
                        <a:t>Chronic obstructive </a:t>
                      </a:r>
                      <a:r>
                        <a:rPr lang="en-US" sz="1200" b="0" i="0" u="none" strike="noStrike" dirty="0" smtClean="0">
                          <a:effectLst/>
                          <a:latin typeface="Arial"/>
                        </a:rPr>
                        <a:t>pulm.</a:t>
                      </a:r>
                      <a:r>
                        <a:rPr lang="en-US" sz="1200" b="0" i="0" u="none" strike="noStrike" baseline="0" dirty="0" smtClean="0">
                          <a:effectLst/>
                          <a:latin typeface="Arial"/>
                        </a:rPr>
                        <a:t> </a:t>
                      </a:r>
                      <a:r>
                        <a:rPr lang="en-US" sz="1200" b="0" i="0" u="none" strike="noStrike" dirty="0" smtClean="0">
                          <a:effectLst/>
                          <a:latin typeface="Arial"/>
                        </a:rPr>
                        <a:t>dis</a:t>
                      </a:r>
                      <a:endParaRPr lang="en-US" sz="1200" b="0" i="0" u="none" strike="noStrike" dirty="0">
                        <a:effectLst/>
                        <a:latin typeface="Arial"/>
                      </a:endParaRP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189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2.4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10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Other malignant neoplasms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189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2.4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11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Other digestive diseases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183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2.3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12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Other unintentional injuries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178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2.3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13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dirty="0">
                          <a:effectLst/>
                          <a:latin typeface="Arial"/>
                        </a:rPr>
                        <a:t>Trachea, bronchus </a:t>
                      </a:r>
                      <a:r>
                        <a:rPr lang="en-US" sz="1200" b="0" i="0" u="none" strike="noStrike" dirty="0" smtClean="0">
                          <a:effectLst/>
                          <a:latin typeface="Arial"/>
                        </a:rPr>
                        <a:t>,lung can.</a:t>
                      </a:r>
                      <a:endParaRPr lang="en-US" sz="1200" b="0" i="0" u="none" strike="noStrike" dirty="0">
                        <a:effectLst/>
                        <a:latin typeface="Arial"/>
                      </a:endParaRP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175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2.2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dirty="0">
                          <a:effectLst/>
                          <a:latin typeface="Arial"/>
                        </a:rPr>
                        <a:t>14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200" b="0" i="0" u="none" strike="noStrike" dirty="0">
                          <a:effectLst/>
                          <a:latin typeface="Arial"/>
                        </a:rPr>
                        <a:t>Homicide</a:t>
                      </a:r>
                    </a:p>
                  </a:txBody>
                  <a:tcPr marL="0" marR="0" marT="0" marB="0" anchor="b">
                    <a:lnL>
                      <a:noFill/>
                    </a:lnL>
                    <a:lnR>
                      <a:noFill/>
                    </a:lnR>
                    <a:lnT>
                      <a:noFill/>
                    </a:lnT>
                    <a:lnB>
                      <a:noFill/>
                    </a:lnB>
                    <a:solidFill>
                      <a:srgbClr val="FFFF00"/>
                    </a:solidFill>
                  </a:tcPr>
                </a:tc>
                <a:tc>
                  <a:txBody>
                    <a:bodyPr/>
                    <a:lstStyle/>
                    <a:p>
                      <a:pPr algn="l" fontAlgn="b"/>
                      <a:r>
                        <a:rPr lang="en-US" sz="1200" b="0" i="0" u="none" strike="noStrike" dirty="0">
                          <a:effectLst/>
                          <a:latin typeface="Arial"/>
                        </a:rPr>
                        <a:t>              171 </a:t>
                      </a:r>
                    </a:p>
                  </a:txBody>
                  <a:tcPr marL="0" marR="0" marT="0" marB="0" anchor="b">
                    <a:lnL>
                      <a:noFill/>
                    </a:lnL>
                    <a:lnR>
                      <a:noFill/>
                    </a:lnR>
                    <a:lnT>
                      <a:noFill/>
                    </a:lnT>
                    <a:lnB>
                      <a:noFill/>
                    </a:lnB>
                    <a:solidFill>
                      <a:srgbClr val="FFFF00"/>
                    </a:solidFill>
                  </a:tcPr>
                </a:tc>
                <a:tc>
                  <a:txBody>
                    <a:bodyPr/>
                    <a:lstStyle/>
                    <a:p>
                      <a:pPr algn="l" fontAlgn="b"/>
                      <a:r>
                        <a:rPr lang="en-US" sz="1200" b="0" i="1" u="none" strike="noStrike" dirty="0">
                          <a:effectLst/>
                          <a:latin typeface="Arial"/>
                        </a:rPr>
                        <a:t>        2.2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r>
              <a:tr h="152400">
                <a:tc>
                  <a:txBody>
                    <a:bodyPr/>
                    <a:lstStyle/>
                    <a:p>
                      <a:pPr algn="ctr" fontAlgn="b"/>
                      <a:r>
                        <a:rPr lang="en-US" sz="1200" b="0" i="0" u="none" strike="noStrike">
                          <a:effectLst/>
                          <a:latin typeface="Arial"/>
                        </a:rPr>
                        <a:t>15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dirty="0">
                          <a:effectLst/>
                          <a:latin typeface="Arial"/>
                        </a:rPr>
                        <a:t>Cirrhosis of the liver</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dirty="0">
                          <a:effectLst/>
                          <a:latin typeface="Arial"/>
                        </a:rPr>
                        <a:t>              146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dirty="0">
                          <a:effectLst/>
                          <a:latin typeface="Arial"/>
                        </a:rPr>
                        <a:t>        1.8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16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Stomach cancer</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122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1.5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17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Other respiratory diseases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117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1.5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18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Colon and rectum cancers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113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1.4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19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Other infectious diseases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108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1.4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20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Inflammatory heart diseases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104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dirty="0">
                          <a:effectLst/>
                          <a:latin typeface="Arial"/>
                        </a:rPr>
                        <a:t>        1.3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1" u="none" strike="noStrike" dirty="0">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95250" y="1428307"/>
            <a:ext cx="4857750" cy="400110"/>
          </a:xfrm>
          <a:prstGeom prst="rect">
            <a:avLst/>
          </a:prstGeom>
          <a:noFill/>
        </p:spPr>
        <p:txBody>
          <a:bodyPr wrap="square" rtlCol="0">
            <a:spAutoFit/>
          </a:bodyPr>
          <a:lstStyle/>
          <a:p>
            <a:r>
              <a:rPr lang="en-US" sz="2000" dirty="0" smtClean="0"/>
              <a:t>Compare distribution of leading causes:</a:t>
            </a:r>
            <a:endParaRPr lang="en-US" sz="2000" i="1" dirty="0"/>
          </a:p>
        </p:txBody>
      </p:sp>
      <p:sp>
        <p:nvSpPr>
          <p:cNvPr id="7" name="TextBox 6"/>
          <p:cNvSpPr txBox="1"/>
          <p:nvPr/>
        </p:nvSpPr>
        <p:spPr>
          <a:xfrm>
            <a:off x="4724400" y="1406026"/>
            <a:ext cx="4267200" cy="707886"/>
          </a:xfrm>
          <a:prstGeom prst="rect">
            <a:avLst/>
          </a:prstGeom>
          <a:noFill/>
        </p:spPr>
        <p:txBody>
          <a:bodyPr wrap="square" rtlCol="0">
            <a:spAutoFit/>
          </a:bodyPr>
          <a:lstStyle/>
          <a:p>
            <a:r>
              <a:rPr lang="en-GB" sz="2000" b="1" i="1" dirty="0" smtClean="0">
                <a:solidFill>
                  <a:srgbClr val="C00000"/>
                </a:solidFill>
              </a:rPr>
              <a:t>Deviations may </a:t>
            </a:r>
            <a:r>
              <a:rPr lang="en-GB" sz="2000" b="1" i="1" dirty="0">
                <a:solidFill>
                  <a:srgbClr val="C00000"/>
                </a:solidFill>
              </a:rPr>
              <a:t>indicate </a:t>
            </a:r>
            <a:r>
              <a:rPr lang="en-GB" sz="2000" b="1" i="1" dirty="0" smtClean="0">
                <a:solidFill>
                  <a:srgbClr val="C00000"/>
                </a:solidFill>
              </a:rPr>
              <a:t>biases in certification or coding practices</a:t>
            </a:r>
            <a:endParaRPr lang="en-US" sz="2000" i="1" dirty="0"/>
          </a:p>
        </p:txBody>
      </p:sp>
    </p:spTree>
    <p:extLst>
      <p:ext uri="{BB962C8B-B14F-4D97-AF65-F5344CB8AC3E}">
        <p14:creationId xmlns:p14="http://schemas.microsoft.com/office/powerpoint/2010/main" val="2087431623"/>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nSpc>
                <a:spcPts val="3000"/>
              </a:lnSpc>
            </a:pPr>
            <a:r>
              <a:rPr lang="en-GB" sz="2800" dirty="0" err="1" smtClean="0"/>
              <a:t>ANACoD</a:t>
            </a:r>
            <a:r>
              <a:rPr lang="en-GB" sz="2800" dirty="0" smtClean="0"/>
              <a:t>  - PART III: CAUSES OF DEATH ANALYSIS</a:t>
            </a:r>
            <a:br>
              <a:rPr lang="en-GB" sz="2800" dirty="0" smtClean="0"/>
            </a:br>
            <a:r>
              <a:rPr lang="en-US" sz="2000" i="1" dirty="0"/>
              <a:t>Step 9: Ratio of non-communicable to communicable causes of </a:t>
            </a:r>
            <a:r>
              <a:rPr lang="en-US" sz="2000" i="1" dirty="0" smtClean="0"/>
              <a:t>death</a:t>
            </a:r>
            <a:endParaRPr lang="en-GB" sz="2000" i="1" dirty="0" smtClean="0"/>
          </a:p>
        </p:txBody>
      </p:sp>
      <p:sp>
        <p:nvSpPr>
          <p:cNvPr id="2" name="Content Placeholder 1"/>
          <p:cNvSpPr>
            <a:spLocks noGrp="1"/>
          </p:cNvSpPr>
          <p:nvPr>
            <p:ph idx="4294967295"/>
          </p:nvPr>
        </p:nvSpPr>
        <p:spPr>
          <a:xfrm>
            <a:off x="355600" y="1295400"/>
            <a:ext cx="8407400" cy="3886200"/>
          </a:xfrm>
        </p:spPr>
        <p:txBody>
          <a:bodyPr/>
          <a:lstStyle/>
          <a:p>
            <a:pPr marL="0" indent="0">
              <a:spcBef>
                <a:spcPts val="0"/>
              </a:spcBef>
              <a:buNone/>
            </a:pPr>
            <a:r>
              <a:rPr lang="en-US" i="1" dirty="0" smtClean="0"/>
              <a:t>Enables users to:</a:t>
            </a:r>
          </a:p>
          <a:p>
            <a:pPr lvl="0">
              <a:spcBef>
                <a:spcPts val="2400"/>
              </a:spcBef>
            </a:pPr>
            <a:r>
              <a:rPr lang="en-AU" sz="2400" dirty="0" smtClean="0"/>
              <a:t>Calculate the ratio of deaths from non-communicable diseases to communicable diseases for the country</a:t>
            </a:r>
          </a:p>
          <a:p>
            <a:pPr lvl="0">
              <a:spcBef>
                <a:spcPts val="2400"/>
              </a:spcBef>
            </a:pPr>
            <a:r>
              <a:rPr lang="en-AU" sz="2400" dirty="0" smtClean="0"/>
              <a:t>Compare the country ratio to the world and 4 income groupings</a:t>
            </a:r>
          </a:p>
          <a:p>
            <a:pPr lvl="0">
              <a:spcBef>
                <a:spcPts val="2400"/>
              </a:spcBef>
            </a:pPr>
            <a:r>
              <a:rPr lang="en-AU" sz="2400" dirty="0" smtClean="0"/>
              <a:t>Identify deviations that are suggestive of errors in cause of death data</a:t>
            </a:r>
            <a:endParaRPr lang="en-US" sz="1800" dirty="0"/>
          </a:p>
        </p:txBody>
      </p:sp>
    </p:spTree>
    <p:extLst>
      <p:ext uri="{BB962C8B-B14F-4D97-AF65-F5344CB8AC3E}">
        <p14:creationId xmlns:p14="http://schemas.microsoft.com/office/powerpoint/2010/main" val="226079737"/>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nSpc>
                <a:spcPts val="3000"/>
              </a:lnSpc>
            </a:pPr>
            <a:r>
              <a:rPr lang="en-GB" sz="2800" dirty="0" err="1" smtClean="0"/>
              <a:t>ANACoD</a:t>
            </a:r>
            <a:r>
              <a:rPr lang="en-GB" sz="2800" dirty="0" smtClean="0"/>
              <a:t>  - PART III: CAUSES OF DEATH ANALYSIS</a:t>
            </a:r>
            <a:br>
              <a:rPr lang="en-GB" sz="2800" dirty="0" smtClean="0"/>
            </a:br>
            <a:r>
              <a:rPr lang="en-US" sz="2000" i="1" dirty="0"/>
              <a:t>Step 9: Ratio of non-communicable to communicable causes of </a:t>
            </a:r>
            <a:r>
              <a:rPr lang="en-US" sz="2000" i="1" dirty="0" smtClean="0"/>
              <a:t>death</a:t>
            </a:r>
            <a:endParaRPr lang="en-GB" sz="2000" i="1" dirty="0" smtClean="0"/>
          </a:p>
        </p:txBody>
      </p:sp>
      <p:sp>
        <p:nvSpPr>
          <p:cNvPr id="2" name="Content Placeholder 1"/>
          <p:cNvSpPr>
            <a:spLocks noGrp="1"/>
          </p:cNvSpPr>
          <p:nvPr>
            <p:ph idx="4294967295"/>
          </p:nvPr>
        </p:nvSpPr>
        <p:spPr>
          <a:xfrm>
            <a:off x="381000" y="1295400"/>
            <a:ext cx="8763000" cy="3886200"/>
          </a:xfrm>
        </p:spPr>
        <p:txBody>
          <a:bodyPr/>
          <a:lstStyle/>
          <a:p>
            <a:pPr marL="0" indent="0">
              <a:spcBef>
                <a:spcPts val="0"/>
              </a:spcBef>
              <a:buNone/>
            </a:pPr>
            <a:r>
              <a:rPr lang="en-US" sz="2400" dirty="0" smtClean="0"/>
              <a:t>Compare ratio for country to similar income group: </a:t>
            </a:r>
          </a:p>
          <a:p>
            <a:pPr marL="0" indent="0">
              <a:spcBef>
                <a:spcPts val="0"/>
              </a:spcBef>
              <a:buNone/>
            </a:pPr>
            <a:r>
              <a:rPr lang="en-US" sz="2400" b="1" i="1" dirty="0" smtClean="0">
                <a:solidFill>
                  <a:srgbClr val="C00000"/>
                </a:solidFill>
              </a:rPr>
              <a:t>Deviations indicate potential errors in cause of death data</a:t>
            </a:r>
            <a:endParaRPr lang="en-US" sz="2400" dirty="0" smtClean="0"/>
          </a:p>
        </p:txBody>
      </p:sp>
      <p:graphicFrame>
        <p:nvGraphicFramePr>
          <p:cNvPr id="5" name="Chart 4" descr="ANACoD Screen Shot - Step 9, Ratio of non-communicable to communicable diseases by country income groupings and Colombia"/>
          <p:cNvGraphicFramePr>
            <a:graphicFrameLocks/>
          </p:cNvGraphicFramePr>
          <p:nvPr>
            <p:extLst>
              <p:ext uri="{D42A27DB-BD31-4B8C-83A1-F6EECF244321}">
                <p14:modId xmlns:p14="http://schemas.microsoft.com/office/powerpoint/2010/main" val="2049170534"/>
              </p:ext>
            </p:extLst>
          </p:nvPr>
        </p:nvGraphicFramePr>
        <p:xfrm>
          <a:off x="2952750" y="2190750"/>
          <a:ext cx="6172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886743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III: CAUSES OF DEATH ANALYSIS</a:t>
            </a:r>
            <a:br>
              <a:rPr lang="en-GB" sz="2800" dirty="0" smtClean="0"/>
            </a:br>
            <a:r>
              <a:rPr lang="en-US" sz="2800" i="1" dirty="0"/>
              <a:t>Step 10: Ill-defined causes of </a:t>
            </a:r>
            <a:r>
              <a:rPr lang="en-US" sz="2800" i="1" dirty="0" smtClean="0"/>
              <a:t>death</a:t>
            </a:r>
            <a:endParaRPr lang="en-GB" sz="2800" i="1" dirty="0" smtClean="0"/>
          </a:p>
        </p:txBody>
      </p:sp>
      <p:sp>
        <p:nvSpPr>
          <p:cNvPr id="2" name="Content Placeholder 1"/>
          <p:cNvSpPr>
            <a:spLocks noGrp="1"/>
          </p:cNvSpPr>
          <p:nvPr>
            <p:ph idx="4294967295"/>
          </p:nvPr>
        </p:nvSpPr>
        <p:spPr>
          <a:xfrm>
            <a:off x="355600" y="1295400"/>
            <a:ext cx="8407400" cy="3886200"/>
          </a:xfrm>
        </p:spPr>
        <p:txBody>
          <a:bodyPr/>
          <a:lstStyle/>
          <a:p>
            <a:pPr marL="0" indent="0">
              <a:spcBef>
                <a:spcPts val="0"/>
              </a:spcBef>
              <a:buNone/>
            </a:pPr>
            <a:r>
              <a:rPr lang="en-US" i="1" dirty="0" smtClean="0"/>
              <a:t>Enables users to:</a:t>
            </a:r>
          </a:p>
          <a:p>
            <a:pPr lvl="0">
              <a:spcBef>
                <a:spcPts val="2400"/>
              </a:spcBef>
            </a:pPr>
            <a:r>
              <a:rPr lang="en-US" sz="2400" dirty="0" smtClean="0"/>
              <a:t>Calculate </a:t>
            </a:r>
            <a:r>
              <a:rPr lang="en-US" sz="2400" dirty="0"/>
              <a:t>the proportion of deaths attributed to ill-defined causes of death</a:t>
            </a:r>
          </a:p>
          <a:p>
            <a:pPr lvl="0">
              <a:spcBef>
                <a:spcPts val="2400"/>
              </a:spcBef>
            </a:pPr>
            <a:r>
              <a:rPr lang="en-US" sz="2400" dirty="0" smtClean="0"/>
              <a:t>Evaluate the proportion of ill-defined causes of death against recommended levels</a:t>
            </a:r>
          </a:p>
          <a:p>
            <a:pPr lvl="0">
              <a:spcBef>
                <a:spcPts val="2400"/>
              </a:spcBef>
            </a:pPr>
            <a:r>
              <a:rPr lang="en-US" sz="2400" dirty="0" smtClean="0"/>
              <a:t>Identify target areas for remedial action to reduce usage of ill-defined causes of death</a:t>
            </a:r>
            <a:endParaRPr lang="en-US" sz="2400" dirty="0"/>
          </a:p>
        </p:txBody>
      </p:sp>
    </p:spTree>
    <p:extLst>
      <p:ext uri="{BB962C8B-B14F-4D97-AF65-F5344CB8AC3E}">
        <p14:creationId xmlns:p14="http://schemas.microsoft.com/office/powerpoint/2010/main" val="2064071823"/>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 y="228600"/>
            <a:ext cx="9144000" cy="838200"/>
          </a:xfrm>
        </p:spPr>
        <p:txBody>
          <a:bodyPr/>
          <a:lstStyle/>
          <a:p>
            <a:pPr algn="l">
              <a:lnSpc>
                <a:spcPts val="3000"/>
              </a:lnSpc>
            </a:pPr>
            <a:r>
              <a:rPr lang="en-US" sz="2800" i="1" dirty="0" smtClean="0"/>
              <a:t>Ill-defined causes are: </a:t>
            </a:r>
            <a:r>
              <a:rPr lang="en-US" sz="2400" kern="1200" dirty="0">
                <a:solidFill>
                  <a:schemeClr val="tx1"/>
                </a:solidFill>
              </a:rPr>
              <a:t>‘symptoms, signs and abnormal clinical and laboratory findings, not elsewhere </a:t>
            </a:r>
            <a:r>
              <a:rPr lang="en-US" sz="2400" kern="1200" dirty="0" smtClean="0">
                <a:solidFill>
                  <a:schemeClr val="tx1"/>
                </a:solidFill>
              </a:rPr>
              <a:t>classified.’  </a:t>
            </a:r>
            <a:r>
              <a:rPr lang="en-US" sz="2400" kern="1200" dirty="0">
                <a:solidFill>
                  <a:schemeClr val="tx1"/>
                </a:solidFill>
              </a:rPr>
              <a:t>They arise </a:t>
            </a:r>
            <a:r>
              <a:rPr lang="en-US" sz="2400" kern="1200" dirty="0" smtClean="0">
                <a:solidFill>
                  <a:schemeClr val="tx1"/>
                </a:solidFill>
              </a:rPr>
              <a:t>from:</a:t>
            </a:r>
            <a:endParaRPr lang="en-GB" sz="2400" kern="1200" dirty="0">
              <a:solidFill>
                <a:schemeClr val="tx1"/>
              </a:solidFill>
            </a:endParaRPr>
          </a:p>
        </p:txBody>
      </p:sp>
      <p:sp>
        <p:nvSpPr>
          <p:cNvPr id="2" name="Content Placeholder 1"/>
          <p:cNvSpPr>
            <a:spLocks noGrp="1"/>
          </p:cNvSpPr>
          <p:nvPr>
            <p:ph idx="4294967295"/>
          </p:nvPr>
        </p:nvSpPr>
        <p:spPr>
          <a:xfrm>
            <a:off x="0" y="1371600"/>
            <a:ext cx="8915400" cy="838200"/>
          </a:xfrm>
          <a:noFill/>
        </p:spPr>
        <p:txBody>
          <a:bodyPr numCol="1"/>
          <a:lstStyle/>
          <a:p>
            <a:pPr lvl="0"/>
            <a:r>
              <a:rPr lang="en-US" sz="2000" b="1" dirty="0" smtClean="0"/>
              <a:t>Deaths </a:t>
            </a:r>
            <a:r>
              <a:rPr lang="en-US" sz="2000" b="1" dirty="0"/>
              <a:t>classified as ill-defined (Chapter XVIII of ICD-10)</a:t>
            </a:r>
          </a:p>
          <a:p>
            <a:pPr lvl="0"/>
            <a:r>
              <a:rPr lang="en-US" sz="2000" b="1" dirty="0"/>
              <a:t>Deaths classified to any one of the following </a:t>
            </a:r>
            <a:r>
              <a:rPr lang="en-US" sz="2000" b="1" dirty="0" smtClean="0"/>
              <a:t>vague or unspecific Dx</a:t>
            </a:r>
            <a:r>
              <a:rPr lang="en-US" sz="2200" b="1" dirty="0" smtClean="0"/>
              <a:t>:</a:t>
            </a:r>
            <a:endParaRPr lang="en-US" sz="2200" b="1" dirty="0"/>
          </a:p>
        </p:txBody>
      </p:sp>
      <p:sp>
        <p:nvSpPr>
          <p:cNvPr id="4" name="Content Placeholder 1"/>
          <p:cNvSpPr txBox="1">
            <a:spLocks/>
          </p:cNvSpPr>
          <p:nvPr/>
        </p:nvSpPr>
        <p:spPr bwMode="auto">
          <a:xfrm>
            <a:off x="0" y="2209800"/>
            <a:ext cx="9144000" cy="4648200"/>
          </a:xfrm>
          <a:prstGeom prst="rect">
            <a:avLst/>
          </a:prstGeom>
          <a:solidFill>
            <a:schemeClr val="bg1"/>
          </a:solidFill>
          <a:ln>
            <a:noFill/>
          </a:ln>
          <a:extLst/>
        </p:spPr>
        <p:txBody>
          <a:bodyPr vert="horz" wrap="square" lIns="91440" tIns="45720" rIns="91440" bIns="45720" numCol="2" anchor="t" anchorCtr="0" compatLnSpc="1">
            <a:prstTxWarp prst="textNoShape">
              <a:avLst/>
            </a:prstTxWarp>
          </a:bodyPr>
          <a:lstStyle>
            <a:lvl1pPr marL="287338" indent="-287338" algn="l" rtl="0" eaLnBrk="1" fontAlgn="base" hangingPunct="1">
              <a:spcBef>
                <a:spcPct val="20000"/>
              </a:spcBef>
              <a:spcAft>
                <a:spcPct val="0"/>
              </a:spcAft>
              <a:buClr>
                <a:srgbClr val="CC00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400">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indent="-173038">
              <a:buFont typeface="Arial" panose="020B0604020202020204" pitchFamily="34" charset="0"/>
              <a:buChar char="•"/>
              <a:tabLst>
                <a:tab pos="1200150" algn="l"/>
              </a:tabLst>
            </a:pPr>
            <a:r>
              <a:rPr lang="en-US" sz="1600" kern="0" dirty="0" smtClean="0"/>
              <a:t>A40-A41  Streptococcal  and other       	septicaemia</a:t>
            </a:r>
          </a:p>
          <a:p>
            <a:pPr indent="-173038">
              <a:buFont typeface="Arial" panose="020B0604020202020204" pitchFamily="34" charset="0"/>
              <a:buChar char="•"/>
            </a:pPr>
            <a:r>
              <a:rPr lang="en-US" sz="1600" kern="0" dirty="0" smtClean="0"/>
              <a:t>C76, C80, C97  Ill-defined cancer sites</a:t>
            </a:r>
          </a:p>
          <a:p>
            <a:pPr indent="-173038">
              <a:buFont typeface="Arial" panose="020B0604020202020204" pitchFamily="34" charset="0"/>
              <a:buChar char="•"/>
              <a:tabLst>
                <a:tab pos="914400" algn="l"/>
              </a:tabLst>
            </a:pPr>
            <a:r>
              <a:rPr lang="en-US" sz="1600" kern="0" dirty="0" smtClean="0"/>
              <a:t>D65	Disseminated intravascular coagulation 	[defibrination syndrome]</a:t>
            </a:r>
          </a:p>
          <a:p>
            <a:pPr indent="-173038">
              <a:buFont typeface="Arial" panose="020B0604020202020204" pitchFamily="34" charset="0"/>
              <a:buChar char="•"/>
            </a:pPr>
            <a:r>
              <a:rPr lang="en-US" sz="1600" kern="0" dirty="0" smtClean="0"/>
              <a:t>E86	Volume depletion</a:t>
            </a:r>
          </a:p>
          <a:p>
            <a:pPr indent="-173038">
              <a:buFont typeface="Arial" panose="020B0604020202020204" pitchFamily="34" charset="0"/>
              <a:buChar char="•"/>
            </a:pPr>
            <a:r>
              <a:rPr lang="en-US" sz="1600" kern="0" dirty="0" smtClean="0"/>
              <a:t>I10	Essential (primary) hypertension</a:t>
            </a:r>
          </a:p>
          <a:p>
            <a:pPr indent="-173038">
              <a:buFont typeface="Arial" panose="020B0604020202020204" pitchFamily="34" charset="0"/>
              <a:buChar char="•"/>
              <a:tabLst>
                <a:tab pos="914400" algn="l"/>
              </a:tabLst>
            </a:pPr>
            <a:r>
              <a:rPr lang="en-US" sz="1600" kern="0" dirty="0" smtClean="0"/>
              <a:t>I269	Pulmonary embolism without mention 	of acute cor pulmonale</a:t>
            </a:r>
          </a:p>
          <a:p>
            <a:pPr indent="-173038">
              <a:buFont typeface="Arial" panose="020B0604020202020204" pitchFamily="34" charset="0"/>
              <a:buChar char="•"/>
            </a:pPr>
            <a:r>
              <a:rPr lang="en-US" sz="1600" kern="0" dirty="0" smtClean="0"/>
              <a:t>I46	Cardiac arrest</a:t>
            </a:r>
          </a:p>
          <a:p>
            <a:pPr indent="-173038">
              <a:buFont typeface="Arial" panose="020B0604020202020204" pitchFamily="34" charset="0"/>
              <a:buChar char="•"/>
            </a:pPr>
            <a:r>
              <a:rPr lang="en-US" sz="1600" kern="0" dirty="0" smtClean="0"/>
              <a:t>I472	Ventricular tachycardia</a:t>
            </a:r>
          </a:p>
          <a:p>
            <a:pPr indent="-173038">
              <a:buFont typeface="Arial" panose="020B0604020202020204" pitchFamily="34" charset="0"/>
              <a:buChar char="•"/>
            </a:pPr>
            <a:r>
              <a:rPr lang="en-US" sz="1600" kern="0" dirty="0" smtClean="0"/>
              <a:t>I490	Ventricular fibrillation and flutter</a:t>
            </a:r>
          </a:p>
          <a:p>
            <a:pPr indent="-173038">
              <a:buFont typeface="Arial" panose="020B0604020202020204" pitchFamily="34" charset="0"/>
              <a:buChar char="•"/>
            </a:pPr>
            <a:r>
              <a:rPr lang="en-US" sz="1600" kern="0" dirty="0" smtClean="0"/>
              <a:t>I50	Heart failure</a:t>
            </a:r>
          </a:p>
          <a:p>
            <a:pPr indent="-173038">
              <a:buFont typeface="Arial" panose="020B0604020202020204" pitchFamily="34" charset="0"/>
              <a:buChar char="•"/>
            </a:pPr>
            <a:r>
              <a:rPr lang="en-US" sz="1600" kern="0" dirty="0" smtClean="0"/>
              <a:t>I514	Myocarditis, unspecified</a:t>
            </a:r>
          </a:p>
          <a:p>
            <a:pPr indent="-173038">
              <a:buFont typeface="Arial" panose="020B0604020202020204" pitchFamily="34" charset="0"/>
              <a:buChar char="•"/>
            </a:pPr>
            <a:r>
              <a:rPr lang="en-US" sz="1600" kern="0" dirty="0" smtClean="0"/>
              <a:t>I515	Myocardial degeneration</a:t>
            </a:r>
          </a:p>
          <a:p>
            <a:pPr indent="-173038">
              <a:buFont typeface="Arial" panose="020B0604020202020204" pitchFamily="34" charset="0"/>
              <a:buChar char="•"/>
            </a:pPr>
            <a:r>
              <a:rPr lang="en-US" sz="1600" kern="0" dirty="0" smtClean="0"/>
              <a:t>I516	Cardiovascular disease, unspecified</a:t>
            </a:r>
          </a:p>
          <a:p>
            <a:pPr indent="-173038">
              <a:buFont typeface="Arial" panose="020B0604020202020204" pitchFamily="34" charset="0"/>
              <a:buChar char="•"/>
            </a:pPr>
            <a:r>
              <a:rPr lang="en-US" sz="1600" kern="0" dirty="0" smtClean="0"/>
              <a:t>I519	Heart disease, unspecified</a:t>
            </a:r>
          </a:p>
          <a:p>
            <a:pPr indent="-173038">
              <a:buFont typeface="Arial" panose="020B0604020202020204" pitchFamily="34" charset="0"/>
              <a:buChar char="•"/>
              <a:tabLst>
                <a:tab pos="914400" algn="l"/>
              </a:tabLst>
            </a:pPr>
            <a:r>
              <a:rPr lang="en-US" sz="1600" kern="0" dirty="0" smtClean="0"/>
              <a:t>I709	Generalized and unspecified 	atherosclerosis</a:t>
            </a:r>
          </a:p>
          <a:p>
            <a:pPr indent="-173038">
              <a:buFont typeface="Arial" panose="020B0604020202020204" pitchFamily="34" charset="0"/>
              <a:buChar char="•"/>
              <a:tabLst>
                <a:tab pos="914400" algn="l"/>
              </a:tabLst>
            </a:pPr>
            <a:r>
              <a:rPr lang="en-US" sz="1600" kern="0" dirty="0" smtClean="0"/>
              <a:t>I99	Other and unspecified disorders of 	circulatory system</a:t>
            </a:r>
          </a:p>
          <a:p>
            <a:pPr indent="-173038">
              <a:buFont typeface="Arial" panose="020B0604020202020204" pitchFamily="34" charset="0"/>
              <a:buChar char="•"/>
            </a:pPr>
            <a:r>
              <a:rPr lang="en-US" sz="1600" kern="0" dirty="0" smtClean="0"/>
              <a:t>J81	Pulmonary oedema</a:t>
            </a:r>
          </a:p>
          <a:p>
            <a:pPr indent="-173038">
              <a:buFont typeface="Arial" panose="020B0604020202020204" pitchFamily="34" charset="0"/>
              <a:buChar char="•"/>
              <a:tabLst>
                <a:tab pos="914400" algn="l"/>
              </a:tabLst>
            </a:pPr>
            <a:r>
              <a:rPr lang="en-US" sz="1600" kern="0" dirty="0" smtClean="0"/>
              <a:t>J96	Respiratory failure, not elsewhere 	classified</a:t>
            </a:r>
          </a:p>
          <a:p>
            <a:pPr indent="-173038">
              <a:buFont typeface="Arial" panose="020B0604020202020204" pitchFamily="34" charset="0"/>
              <a:buChar char="•"/>
            </a:pPr>
            <a:r>
              <a:rPr lang="en-US" sz="1600" kern="0" dirty="0" smtClean="0"/>
              <a:t>K72	Hepatic failure, not elsewhere classified</a:t>
            </a:r>
          </a:p>
          <a:p>
            <a:pPr indent="-173038">
              <a:buFont typeface="Arial" panose="020B0604020202020204" pitchFamily="34" charset="0"/>
              <a:buChar char="•"/>
            </a:pPr>
            <a:r>
              <a:rPr lang="en-US" sz="1600" kern="0" dirty="0" smtClean="0"/>
              <a:t>N17	Acute renal failure</a:t>
            </a:r>
          </a:p>
          <a:p>
            <a:pPr indent="-173038">
              <a:buFont typeface="Arial" panose="020B0604020202020204" pitchFamily="34" charset="0"/>
              <a:buChar char="•"/>
            </a:pPr>
            <a:r>
              <a:rPr lang="en-US" sz="1600" kern="0" dirty="0" smtClean="0"/>
              <a:t>N18	Chronic renal failure</a:t>
            </a:r>
          </a:p>
          <a:p>
            <a:pPr indent="-173038">
              <a:buFont typeface="Arial" panose="020B0604020202020204" pitchFamily="34" charset="0"/>
              <a:buChar char="•"/>
            </a:pPr>
            <a:r>
              <a:rPr lang="en-US" sz="1600" kern="0" dirty="0" smtClean="0"/>
              <a:t>N19	Unspecified renal failure</a:t>
            </a:r>
          </a:p>
          <a:p>
            <a:pPr indent="-173038">
              <a:buFont typeface="Arial" panose="020B0604020202020204" pitchFamily="34" charset="0"/>
              <a:buChar char="•"/>
            </a:pPr>
            <a:r>
              <a:rPr lang="en-US" sz="1600" kern="0" dirty="0" smtClean="0"/>
              <a:t>P285	Respiratory failure of newborn</a:t>
            </a:r>
          </a:p>
          <a:p>
            <a:pPr indent="-173038">
              <a:buFont typeface="Arial" panose="020B0604020202020204" pitchFamily="34" charset="0"/>
              <a:buChar char="•"/>
              <a:tabLst>
                <a:tab pos="914400" algn="l"/>
              </a:tabLst>
            </a:pPr>
            <a:r>
              <a:rPr lang="en-US" sz="1600" kern="0" dirty="0" smtClean="0"/>
              <a:t>Y10-Y34, Y872 External cause of death not 	specified as accidentally or purposely 	inflicted</a:t>
            </a:r>
          </a:p>
        </p:txBody>
      </p:sp>
    </p:spTree>
    <p:extLst>
      <p:ext uri="{BB962C8B-B14F-4D97-AF65-F5344CB8AC3E}">
        <p14:creationId xmlns:p14="http://schemas.microsoft.com/office/powerpoint/2010/main" val="2334999160"/>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III: CAUSES OF DEATH ANALYSIS</a:t>
            </a:r>
            <a:br>
              <a:rPr lang="en-GB" sz="2800" dirty="0" smtClean="0"/>
            </a:br>
            <a:r>
              <a:rPr lang="en-US" sz="2800" i="1" dirty="0"/>
              <a:t>Step 10: Ill-defined causes of </a:t>
            </a:r>
            <a:r>
              <a:rPr lang="en-US" sz="2800" i="1" dirty="0" smtClean="0"/>
              <a:t>death</a:t>
            </a:r>
            <a:endParaRPr lang="en-GB" sz="2800" i="1" dirty="0" smtClean="0"/>
          </a:p>
        </p:txBody>
      </p:sp>
      <p:sp>
        <p:nvSpPr>
          <p:cNvPr id="2" name="Content Placeholder 1"/>
          <p:cNvSpPr>
            <a:spLocks noGrp="1"/>
          </p:cNvSpPr>
          <p:nvPr>
            <p:ph idx="4294967295"/>
          </p:nvPr>
        </p:nvSpPr>
        <p:spPr>
          <a:xfrm>
            <a:off x="355600" y="1295400"/>
            <a:ext cx="8407400" cy="3886200"/>
          </a:xfrm>
        </p:spPr>
        <p:txBody>
          <a:bodyPr/>
          <a:lstStyle/>
          <a:p>
            <a:pPr marL="0" indent="0">
              <a:spcBef>
                <a:spcPts val="0"/>
              </a:spcBef>
              <a:buNone/>
            </a:pPr>
            <a:r>
              <a:rPr lang="en-US" b="1" i="1" dirty="0" smtClean="0"/>
              <a:t>% ill-defined should ideally be:</a:t>
            </a:r>
          </a:p>
          <a:p>
            <a:pPr marL="0" indent="0">
              <a:spcBef>
                <a:spcPts val="600"/>
              </a:spcBef>
              <a:buNone/>
            </a:pPr>
            <a:r>
              <a:rPr lang="en-US" i="1" dirty="0" smtClean="0"/>
              <a:t>	</a:t>
            </a:r>
            <a:r>
              <a:rPr lang="en-US" b="1" i="1" dirty="0" smtClean="0">
                <a:solidFill>
                  <a:srgbClr val="C00000"/>
                </a:solidFill>
              </a:rPr>
              <a:t>≤ 10% for deaths at ages 65 years and over</a:t>
            </a:r>
          </a:p>
          <a:p>
            <a:pPr marL="0" indent="0">
              <a:spcBef>
                <a:spcPts val="600"/>
              </a:spcBef>
              <a:buNone/>
            </a:pPr>
            <a:r>
              <a:rPr lang="en-US" b="1" i="1" dirty="0" smtClean="0">
                <a:solidFill>
                  <a:srgbClr val="C00000"/>
                </a:solidFill>
              </a:rPr>
              <a:t>	&lt; 5% for deaths at ages below 65 years</a:t>
            </a:r>
          </a:p>
        </p:txBody>
      </p:sp>
      <p:graphicFrame>
        <p:nvGraphicFramePr>
          <p:cNvPr id="4" name="Table 3" descr="ANACoD Screen Shot - Step 10, Table of number and percent ill-defined causes by age, sex, and ICD-10 chapter"/>
          <p:cNvGraphicFramePr>
            <a:graphicFrameLocks noGrp="1"/>
          </p:cNvGraphicFramePr>
          <p:nvPr>
            <p:extLst>
              <p:ext uri="{D42A27DB-BD31-4B8C-83A1-F6EECF244321}">
                <p14:modId xmlns:p14="http://schemas.microsoft.com/office/powerpoint/2010/main" val="872921887"/>
              </p:ext>
            </p:extLst>
          </p:nvPr>
        </p:nvGraphicFramePr>
        <p:xfrm>
          <a:off x="990600" y="2895600"/>
          <a:ext cx="7800976" cy="3206019"/>
        </p:xfrm>
        <a:graphic>
          <a:graphicData uri="http://schemas.openxmlformats.org/drawingml/2006/table">
            <a:tbl>
              <a:tblPr/>
              <a:tblGrid>
                <a:gridCol w="3124200"/>
                <a:gridCol w="838200"/>
                <a:gridCol w="176400"/>
                <a:gridCol w="632614"/>
                <a:gridCol w="632614"/>
                <a:gridCol w="632614"/>
                <a:gridCol w="589725"/>
                <a:gridCol w="641209"/>
                <a:gridCol w="533400"/>
              </a:tblGrid>
              <a:tr h="296205">
                <a:tc>
                  <a:txBody>
                    <a:bodyPr/>
                    <a:lstStyle/>
                    <a:p>
                      <a:pPr algn="r" fontAlgn="ctr"/>
                      <a:r>
                        <a:rPr lang="en-US" sz="1600" b="1" i="0" u="none" strike="noStrike" dirty="0">
                          <a:effectLst/>
                          <a:latin typeface="Arial"/>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gridSpan="2">
                  <a:txBody>
                    <a:bodyPr/>
                    <a:lstStyle/>
                    <a:p>
                      <a:pPr algn="ctr" fontAlgn="ctr"/>
                      <a:r>
                        <a:rPr lang="en-US" sz="1400" b="1" i="0" u="none" strike="noStrike">
                          <a:solidFill>
                            <a:srgbClr val="000000"/>
                          </a:solidFill>
                          <a:effectLst/>
                          <a:latin typeface="Arial"/>
                        </a:rPr>
                        <a:t>Both</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hMerge="1">
                  <a:txBody>
                    <a:bodyPr/>
                    <a:lstStyle/>
                    <a:p>
                      <a:endParaRPr lang="en-US"/>
                    </a:p>
                  </a:txBody>
                  <a:tcPr/>
                </a:tc>
                <a:tc>
                  <a:txBody>
                    <a:bodyPr/>
                    <a:lstStyle/>
                    <a:p>
                      <a:pPr algn="ctr" fontAlgn="ctr"/>
                      <a:r>
                        <a:rPr lang="en-US" sz="1400" b="1" i="0" u="none" strike="noStrike">
                          <a:effectLst/>
                          <a:latin typeface="Arial"/>
                        </a:rPr>
                        <a:t>Male</a:t>
                      </a: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ctr" fontAlgn="ctr"/>
                      <a:r>
                        <a:rPr lang="en-US" sz="1400" b="1" i="0" u="none" strike="noStrike">
                          <a:effectLst/>
                          <a:latin typeface="Arial"/>
                        </a:rPr>
                        <a:t>Female</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gridSpan="4">
                  <a:txBody>
                    <a:bodyPr/>
                    <a:lstStyle/>
                    <a:p>
                      <a:pPr algn="ctr" fontAlgn="ctr"/>
                      <a:r>
                        <a:rPr lang="en-US" sz="1400" b="1" i="0" u="none" strike="noStrike">
                          <a:solidFill>
                            <a:srgbClr val="000000"/>
                          </a:solidFill>
                          <a:effectLst/>
                          <a:latin typeface="Arial"/>
                        </a:rPr>
                        <a:t>Male</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5047">
                <a:tc>
                  <a:txBody>
                    <a:bodyPr/>
                    <a:lstStyle/>
                    <a:p>
                      <a:pPr algn="r" fontAlgn="ctr"/>
                      <a:r>
                        <a:rPr lang="en-US" sz="1600" b="1" i="0" u="none" strike="noStrike">
                          <a:effectLst/>
                          <a:latin typeface="Arial"/>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600" b="1" i="0" u="none" strike="noStrike">
                          <a:solidFill>
                            <a:srgbClr val="000000"/>
                          </a:solidFill>
                          <a:effectLst/>
                          <a:latin typeface="Arial"/>
                        </a:rPr>
                        <a:t>All 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600" b="1"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1600" b="1" i="0" u="none" strike="noStrike">
                          <a:solidFill>
                            <a:srgbClr val="000000"/>
                          </a:solidFill>
                          <a:effectLst/>
                          <a:latin typeface="Arial"/>
                        </a:rPr>
                        <a:t>1-4</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1600" b="1" i="0" u="none" strike="noStrike">
                          <a:solidFill>
                            <a:srgbClr val="000000"/>
                          </a:solidFill>
                          <a:effectLst/>
                          <a:latin typeface="Arial"/>
                        </a:rPr>
                        <a:t>5-9</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ctr"/>
                      <a:r>
                        <a:rPr lang="en-US" sz="1600" b="1" i="0" u="none" strike="noStrike" dirty="0" smtClean="0">
                          <a:solidFill>
                            <a:srgbClr val="000000"/>
                          </a:solidFill>
                          <a:effectLst/>
                          <a:latin typeface="Arial"/>
                        </a:rPr>
                        <a:t>…</a:t>
                      </a:r>
                      <a:endParaRPr lang="en-US" sz="1600" b="1" i="0" u="none" strike="noStrike" dirty="0">
                        <a:solidFill>
                          <a:srgbClr val="000000"/>
                        </a:solidFill>
                        <a:effectLst/>
                        <a:latin typeface="Arial"/>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359677">
                <a:tc>
                  <a:txBody>
                    <a:bodyPr/>
                    <a:lstStyle/>
                    <a:p>
                      <a:pPr algn="l" fontAlgn="ctr"/>
                      <a:r>
                        <a:rPr lang="en-US" sz="1600" b="1" i="0" u="none" strike="noStrike">
                          <a:solidFill>
                            <a:srgbClr val="000000"/>
                          </a:solidFill>
                          <a:effectLst/>
                          <a:latin typeface="Arial"/>
                        </a:rPr>
                        <a:t>All causes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69696"/>
                    </a:solidFill>
                  </a:tcPr>
                </a:tc>
                <a:tc>
                  <a:txBody>
                    <a:bodyPr/>
                    <a:lstStyle/>
                    <a:p>
                      <a:pPr algn="r" fontAlgn="ctr"/>
                      <a:r>
                        <a:rPr lang="en-US" sz="1600" b="1" i="0" u="none" strike="noStrike">
                          <a:solidFill>
                            <a:srgbClr val="000000"/>
                          </a:solidFill>
                          <a:effectLst/>
                          <a:latin typeface="Arial"/>
                        </a:rPr>
                        <a:t>196681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0C0C0"/>
                    </a:solidFill>
                  </a:tcPr>
                </a:tc>
                <a:tc gridSpan="2">
                  <a:txBody>
                    <a:bodyPr/>
                    <a:lstStyle/>
                    <a:p>
                      <a:pPr algn="r" fontAlgn="ctr"/>
                      <a:r>
                        <a:rPr lang="en-US" sz="1600" b="1" i="0" u="none" strike="noStrike">
                          <a:effectLst/>
                          <a:latin typeface="Arial"/>
                        </a:rPr>
                        <a:t>113327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0C0C0"/>
                    </a:solidFill>
                  </a:tcPr>
                </a:tc>
                <a:tc hMerge="1">
                  <a:txBody>
                    <a:bodyPr/>
                    <a:lstStyle/>
                    <a:p>
                      <a:pPr algn="r" fontAlgn="ctr"/>
                      <a:endParaRPr lang="en-US" sz="1600" b="1" i="0" u="none" strike="noStrike">
                        <a:effectLst/>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ctr"/>
                      <a:r>
                        <a:rPr lang="en-US" sz="1600" b="1" i="0" u="none" strike="noStrike">
                          <a:effectLst/>
                          <a:latin typeface="Arial"/>
                        </a:rPr>
                        <a:t>83354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ctr"/>
                      <a:r>
                        <a:rPr lang="en-US" sz="1600" b="0" i="0" u="none" strike="noStrike">
                          <a:solidFill>
                            <a:srgbClr val="000000"/>
                          </a:solidFill>
                          <a:effectLst/>
                          <a:latin typeface="Arial"/>
                        </a:rPr>
                        <a:t>5333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ctr"/>
                      <a:r>
                        <a:rPr lang="en-US" sz="1600" b="0" i="0" u="none" strike="noStrike">
                          <a:solidFill>
                            <a:srgbClr val="000000"/>
                          </a:solidFill>
                          <a:effectLst/>
                          <a:latin typeface="Arial"/>
                        </a:rPr>
                        <a:t>1121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ctr"/>
                      <a:r>
                        <a:rPr lang="en-US" sz="1600" b="0" i="0" u="none" strike="noStrike">
                          <a:solidFill>
                            <a:srgbClr val="000000"/>
                          </a:solidFill>
                          <a:effectLst/>
                          <a:latin typeface="Arial"/>
                        </a:rPr>
                        <a:t>629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ctr"/>
                      <a:r>
                        <a:rPr lang="en-US" sz="1600" b="0" i="0" u="none" strike="noStrike" dirty="0" smtClean="0">
                          <a:solidFill>
                            <a:srgbClr val="000000"/>
                          </a:solidFill>
                          <a:effectLst/>
                          <a:latin typeface="Arial"/>
                        </a:rPr>
                        <a:t>…</a:t>
                      </a:r>
                      <a:endParaRPr lang="en-US" sz="1600" b="0" i="0" u="none" strike="noStrike" dirty="0">
                        <a:solidFill>
                          <a:srgbClr val="000000"/>
                        </a:solidFill>
                        <a:effectLst/>
                        <a:latin typeface="Arial"/>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r>
              <a:tr h="232732">
                <a:tc>
                  <a:txBody>
                    <a:bodyPr/>
                    <a:lstStyle/>
                    <a:p>
                      <a:pPr algn="l" fontAlgn="ctr"/>
                      <a:endParaRPr lang="en-US" sz="1400" b="1"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1"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endParaRPr lang="en-US"/>
                    </a:p>
                  </a:txBody>
                  <a:tcPr marL="0" marR="0" marT="0" marB="0" anchor="ctr">
                    <a:lnL>
                      <a:noFill/>
                    </a:lnL>
                    <a:lnR>
                      <a:noFill/>
                    </a:lnR>
                    <a:lnT>
                      <a:noFill/>
                    </a:lnT>
                    <a:lnB>
                      <a:noFill/>
                    </a:lnB>
                  </a:tcPr>
                </a:tc>
                <a:tc hMerge="1">
                  <a:txBody>
                    <a:bodyPr/>
                    <a:lstStyle/>
                    <a:p>
                      <a:pPr algn="r" fontAlgn="ctr"/>
                      <a:endParaRPr lang="en-US" sz="1600" b="1" i="0" u="none" strike="noStrike">
                        <a:effectLst/>
                        <a:latin typeface="Arial"/>
                      </a:endParaRPr>
                    </a:p>
                  </a:txBody>
                  <a:tcPr marL="0" marR="0" marT="0" marB="0" anchor="ctr">
                    <a:lnL>
                      <a:noFill/>
                    </a:lnL>
                    <a:lnR>
                      <a:noFill/>
                    </a:lnR>
                    <a:lnT>
                      <a:noFill/>
                    </a:lnT>
                    <a:lnB>
                      <a:noFill/>
                    </a:lnB>
                  </a:tcPr>
                </a:tc>
                <a:tc>
                  <a:txBody>
                    <a:bodyPr/>
                    <a:lstStyle/>
                    <a:p>
                      <a:pPr algn="r" fontAlgn="ctr"/>
                      <a:endParaRPr lang="en-US" sz="1600" b="1" i="0" u="none" strike="noStrike">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600" b="0" i="0" u="none" strike="noStrike">
                        <a:solidFill>
                          <a:srgbClr val="000000"/>
                        </a:solidFill>
                        <a:effectLst/>
                        <a:latin typeface="Arial"/>
                      </a:endParaRPr>
                    </a:p>
                  </a:txBody>
                  <a:tcPr marL="0" marR="0" marT="0" marB="0" anchor="ctr">
                    <a:lnL>
                      <a:noFill/>
                    </a:lnL>
                    <a:lnR>
                      <a:noFill/>
                    </a:lnR>
                    <a:lnT>
                      <a:noFill/>
                    </a:lnT>
                    <a:lnB>
                      <a:noFill/>
                    </a:lnB>
                  </a:tcPr>
                </a:tc>
                <a:tc>
                  <a:txBody>
                    <a:bodyPr/>
                    <a:lstStyle/>
                    <a:p>
                      <a:pPr algn="r" fontAlgn="ctr"/>
                      <a:endParaRPr lang="en-US" sz="1600" b="0" i="0" u="none" strike="noStrike">
                        <a:solidFill>
                          <a:srgbClr val="000000"/>
                        </a:solidFill>
                        <a:effectLst/>
                        <a:latin typeface="Arial"/>
                      </a:endParaRPr>
                    </a:p>
                  </a:txBody>
                  <a:tcPr marL="0" marR="0" marT="0" marB="0" anchor="ctr">
                    <a:lnL>
                      <a:noFill/>
                    </a:lnL>
                    <a:lnR>
                      <a:noFill/>
                    </a:lnR>
                    <a:lnT>
                      <a:noFill/>
                    </a:lnT>
                    <a:lnB>
                      <a:noFill/>
                    </a:lnB>
                  </a:tcPr>
                </a:tc>
                <a:tc>
                  <a:txBody>
                    <a:bodyPr/>
                    <a:lstStyle/>
                    <a:p>
                      <a:pPr algn="r" fontAlgn="ctr"/>
                      <a:endParaRPr lang="en-US" sz="1600" b="0" i="0" u="none" strike="noStrike">
                        <a:solidFill>
                          <a:srgbClr val="000000"/>
                        </a:solidFill>
                        <a:effectLst/>
                        <a:latin typeface="Arial"/>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r>
              <a:tr h="349098">
                <a:tc>
                  <a:txBody>
                    <a:bodyPr/>
                    <a:lstStyle/>
                    <a:p>
                      <a:pPr algn="l" fontAlgn="ctr"/>
                      <a:r>
                        <a:rPr lang="en-US" sz="1400" b="1" i="0" u="none" strike="noStrike">
                          <a:solidFill>
                            <a:srgbClr val="000000"/>
                          </a:solidFill>
                          <a:effectLst/>
                          <a:latin typeface="Arial"/>
                        </a:rPr>
                        <a:t>Ill-defined causes by ICD-10 chapter:</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1"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endParaRPr lang="en-US"/>
                    </a:p>
                  </a:txBody>
                  <a:tcPr marL="0" marR="0" marT="0" marB="0" anchor="ctr">
                    <a:lnL>
                      <a:noFill/>
                    </a:lnL>
                    <a:lnR>
                      <a:noFill/>
                    </a:lnR>
                    <a:lnT>
                      <a:noFill/>
                    </a:lnT>
                    <a:lnB>
                      <a:noFill/>
                    </a:lnB>
                  </a:tcPr>
                </a:tc>
                <a:tc hMerge="1">
                  <a:txBody>
                    <a:bodyPr/>
                    <a:lstStyle/>
                    <a:p>
                      <a:pPr algn="r" fontAlgn="ctr"/>
                      <a:endParaRPr lang="en-US" sz="1600" b="1" i="0" u="none" strike="noStrike" dirty="0">
                        <a:effectLst/>
                        <a:latin typeface="Arial"/>
                      </a:endParaRPr>
                    </a:p>
                  </a:txBody>
                  <a:tcPr marL="0" marR="0" marT="0" marB="0" anchor="ctr">
                    <a:lnL>
                      <a:noFill/>
                    </a:lnL>
                    <a:lnR>
                      <a:noFill/>
                    </a:lnR>
                    <a:lnT>
                      <a:noFill/>
                    </a:lnT>
                    <a:lnB>
                      <a:noFill/>
                    </a:lnB>
                  </a:tcPr>
                </a:tc>
                <a:tc>
                  <a:txBody>
                    <a:bodyPr/>
                    <a:lstStyle/>
                    <a:p>
                      <a:pPr algn="r" fontAlgn="ctr"/>
                      <a:endParaRPr lang="en-US" sz="1600" b="1" i="0" u="none" strike="noStrike">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600" b="0" i="0" u="none" strike="noStrike">
                        <a:solidFill>
                          <a:srgbClr val="000000"/>
                        </a:solidFill>
                        <a:effectLst/>
                        <a:latin typeface="Arial"/>
                      </a:endParaRPr>
                    </a:p>
                  </a:txBody>
                  <a:tcPr marL="0" marR="0" marT="0" marB="0" anchor="ctr">
                    <a:lnL>
                      <a:noFill/>
                    </a:lnL>
                    <a:lnR>
                      <a:noFill/>
                    </a:lnR>
                    <a:lnT>
                      <a:noFill/>
                    </a:lnT>
                    <a:lnB>
                      <a:noFill/>
                    </a:lnB>
                  </a:tcPr>
                </a:tc>
                <a:tc>
                  <a:txBody>
                    <a:bodyPr/>
                    <a:lstStyle/>
                    <a:p>
                      <a:pPr algn="r" fontAlgn="ctr"/>
                      <a:endParaRPr lang="en-US" sz="1600" b="0" i="0" u="none" strike="noStrike">
                        <a:solidFill>
                          <a:srgbClr val="000000"/>
                        </a:solidFill>
                        <a:effectLst/>
                        <a:latin typeface="Arial"/>
                      </a:endParaRPr>
                    </a:p>
                  </a:txBody>
                  <a:tcPr marL="0" marR="0" marT="0" marB="0" anchor="ctr">
                    <a:lnL>
                      <a:noFill/>
                    </a:lnL>
                    <a:lnR>
                      <a:noFill/>
                    </a:lnR>
                    <a:lnT>
                      <a:noFill/>
                    </a:lnT>
                    <a:lnB>
                      <a:noFill/>
                    </a:lnB>
                  </a:tcPr>
                </a:tc>
                <a:tc>
                  <a:txBody>
                    <a:bodyPr/>
                    <a:lstStyle/>
                    <a:p>
                      <a:pPr algn="r" fontAlgn="ctr"/>
                      <a:endParaRPr lang="en-US" sz="1600" b="0" i="0" u="none" strike="noStrike">
                        <a:solidFill>
                          <a:srgbClr val="000000"/>
                        </a:solidFill>
                        <a:effectLst/>
                        <a:latin typeface="Arial"/>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r>
              <a:tr h="232732">
                <a:tc>
                  <a:txBody>
                    <a:bodyPr/>
                    <a:lstStyle/>
                    <a:p>
                      <a:pPr algn="l" fontAlgn="ctr"/>
                      <a:r>
                        <a:rPr lang="en-US" sz="1400" b="0" i="0" u="none" strike="noStrike">
                          <a:solidFill>
                            <a:srgbClr val="000000"/>
                          </a:solidFill>
                          <a:effectLst/>
                          <a:latin typeface="Arial"/>
                        </a:rPr>
                        <a:t>  I.     Infectious and parasitic diseases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a:solidFill>
                            <a:srgbClr val="000000"/>
                          </a:solidFill>
                          <a:effectLst/>
                          <a:latin typeface="Arial"/>
                        </a:rPr>
                        <a:t>1024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ctr"/>
                      <a:r>
                        <a:rPr lang="en-US" sz="1600" b="0" i="0" u="none" strike="noStrike">
                          <a:effectLst/>
                          <a:latin typeface="Arial"/>
                        </a:rPr>
                        <a:t>502</a:t>
                      </a:r>
                    </a:p>
                  </a:txBody>
                  <a:tcPr marL="0" marR="0" marT="0" marB="0" anchor="ctr">
                    <a:lnL>
                      <a:noFill/>
                    </a:lnL>
                    <a:lnR>
                      <a:noFill/>
                    </a:lnR>
                    <a:lnT>
                      <a:noFill/>
                    </a:lnT>
                    <a:lnB>
                      <a:noFill/>
                    </a:lnB>
                  </a:tcPr>
                </a:tc>
                <a:tc hMerge="1">
                  <a:txBody>
                    <a:bodyPr/>
                    <a:lstStyle/>
                    <a:p>
                      <a:pPr algn="r" fontAlgn="ctr"/>
                      <a:endParaRPr lang="en-US" sz="1600" b="0" i="0" u="none" strike="noStrike">
                        <a:effectLst/>
                        <a:latin typeface="Arial"/>
                      </a:endParaRPr>
                    </a:p>
                  </a:txBody>
                  <a:tcPr marL="0" marR="0" marT="0" marB="0" anchor="ctr">
                    <a:lnL>
                      <a:noFill/>
                    </a:lnL>
                    <a:lnR>
                      <a:noFill/>
                    </a:lnR>
                    <a:lnT>
                      <a:noFill/>
                    </a:lnT>
                    <a:lnB>
                      <a:noFill/>
                    </a:lnB>
                  </a:tcPr>
                </a:tc>
                <a:tc>
                  <a:txBody>
                    <a:bodyPr/>
                    <a:lstStyle/>
                    <a:p>
                      <a:pPr algn="r" fontAlgn="ctr"/>
                      <a:r>
                        <a:rPr lang="en-US" sz="1600" b="0" i="0" u="none" strike="noStrike">
                          <a:effectLst/>
                          <a:latin typeface="Arial"/>
                        </a:rPr>
                        <a:t>522</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a:solidFill>
                            <a:srgbClr val="000000"/>
                          </a:solidFill>
                          <a:effectLst/>
                          <a:latin typeface="Arial"/>
                        </a:rPr>
                        <a:t>56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600" b="0" i="0" u="none" strike="noStrike">
                          <a:solidFill>
                            <a:srgbClr val="000000"/>
                          </a:solidFill>
                          <a:effectLst/>
                          <a:latin typeface="Arial"/>
                        </a:rPr>
                        <a:t>16</a:t>
                      </a:r>
                    </a:p>
                  </a:txBody>
                  <a:tcPr marL="0" marR="0" marT="0" marB="0" anchor="ctr">
                    <a:lnL>
                      <a:noFill/>
                    </a:lnL>
                    <a:lnR>
                      <a:noFill/>
                    </a:lnR>
                    <a:lnT>
                      <a:noFill/>
                    </a:lnT>
                    <a:lnB>
                      <a:noFill/>
                    </a:lnB>
                  </a:tcPr>
                </a:tc>
                <a:tc>
                  <a:txBody>
                    <a:bodyPr/>
                    <a:lstStyle/>
                    <a:p>
                      <a:pPr algn="r" fontAlgn="ctr"/>
                      <a:r>
                        <a:rPr lang="en-US" sz="1600" b="0" i="0" u="none" strike="noStrike">
                          <a:solidFill>
                            <a:srgbClr val="000000"/>
                          </a:solidFill>
                          <a:effectLst/>
                          <a:latin typeface="Arial"/>
                        </a:rPr>
                        <a:t>5</a:t>
                      </a:r>
                    </a:p>
                  </a:txBody>
                  <a:tcPr marL="0" marR="0" marT="0" marB="0" anchor="ctr">
                    <a:lnL>
                      <a:noFill/>
                    </a:lnL>
                    <a:lnR>
                      <a:noFill/>
                    </a:lnR>
                    <a:lnT>
                      <a:noFill/>
                    </a:lnT>
                    <a:lnB>
                      <a:noFill/>
                    </a:lnB>
                  </a:tcPr>
                </a:tc>
                <a:tc>
                  <a:txBody>
                    <a:bodyPr/>
                    <a:lstStyle/>
                    <a:p>
                      <a:pPr algn="r" fontAlgn="ctr"/>
                      <a:r>
                        <a:rPr lang="en-US" sz="1600" b="0" i="0" u="none" strike="noStrike">
                          <a:solidFill>
                            <a:srgbClr val="000000"/>
                          </a:solidFill>
                          <a:effectLst/>
                          <a:latin typeface="Arial"/>
                        </a:rPr>
                        <a:t>5</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r>
              <a:tr h="232732">
                <a:tc>
                  <a:txBody>
                    <a:bodyPr/>
                    <a:lstStyle/>
                    <a:p>
                      <a:pPr algn="l" fontAlgn="ctr"/>
                      <a:r>
                        <a:rPr lang="en-US" sz="1400" b="0" i="0" u="none" strike="noStrike" dirty="0">
                          <a:solidFill>
                            <a:srgbClr val="000000"/>
                          </a:solidFill>
                          <a:effectLst/>
                          <a:latin typeface="Arial"/>
                        </a:rPr>
                        <a:t> II.     Neoplasms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a:solidFill>
                            <a:srgbClr val="000000"/>
                          </a:solidFill>
                          <a:effectLst/>
                          <a:latin typeface="Arial"/>
                        </a:rPr>
                        <a:t>1773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ctr"/>
                      <a:r>
                        <a:rPr lang="en-US" sz="1600" b="0" i="0" u="none" strike="noStrike">
                          <a:effectLst/>
                          <a:latin typeface="Arial"/>
                        </a:rPr>
                        <a:t>843</a:t>
                      </a:r>
                    </a:p>
                  </a:txBody>
                  <a:tcPr marL="0" marR="0" marT="0" marB="0" anchor="ctr">
                    <a:lnL>
                      <a:noFill/>
                    </a:lnL>
                    <a:lnR>
                      <a:noFill/>
                    </a:lnR>
                    <a:lnT>
                      <a:noFill/>
                    </a:lnT>
                    <a:lnB>
                      <a:noFill/>
                    </a:lnB>
                  </a:tcPr>
                </a:tc>
                <a:tc hMerge="1">
                  <a:txBody>
                    <a:bodyPr/>
                    <a:lstStyle/>
                    <a:p>
                      <a:pPr algn="r" fontAlgn="ctr"/>
                      <a:endParaRPr lang="en-US" sz="1600" b="0" i="0" u="none" strike="noStrike">
                        <a:effectLst/>
                        <a:latin typeface="Arial"/>
                      </a:endParaRPr>
                    </a:p>
                  </a:txBody>
                  <a:tcPr marL="0" marR="0" marT="0" marB="0" anchor="ctr">
                    <a:lnL>
                      <a:noFill/>
                    </a:lnL>
                    <a:lnR>
                      <a:noFill/>
                    </a:lnR>
                    <a:lnT>
                      <a:noFill/>
                    </a:lnT>
                    <a:lnB>
                      <a:noFill/>
                    </a:lnB>
                  </a:tcPr>
                </a:tc>
                <a:tc>
                  <a:txBody>
                    <a:bodyPr/>
                    <a:lstStyle/>
                    <a:p>
                      <a:pPr algn="r" fontAlgn="ctr"/>
                      <a:r>
                        <a:rPr lang="en-US" sz="1600" b="0" i="0" u="none" strike="noStrike">
                          <a:effectLst/>
                          <a:latin typeface="Arial"/>
                        </a:rPr>
                        <a:t>930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600" b="0" i="0" u="none" strike="noStrike">
                          <a:solidFill>
                            <a:srgbClr val="000000"/>
                          </a:solidFill>
                          <a:effectLst/>
                          <a:latin typeface="Arial"/>
                        </a:rPr>
                        <a:t>7</a:t>
                      </a:r>
                    </a:p>
                  </a:txBody>
                  <a:tcPr marL="0" marR="0" marT="0" marB="0" anchor="ctr">
                    <a:lnL>
                      <a:noFill/>
                    </a:lnL>
                    <a:lnR>
                      <a:noFill/>
                    </a:lnR>
                    <a:lnT>
                      <a:noFill/>
                    </a:lnT>
                    <a:lnB>
                      <a:noFill/>
                    </a:lnB>
                  </a:tcPr>
                </a:tc>
                <a:tc>
                  <a:txBody>
                    <a:bodyPr/>
                    <a:lstStyle/>
                    <a:p>
                      <a:pPr algn="r" fontAlgn="ctr"/>
                      <a:r>
                        <a:rPr lang="en-US" sz="1600" b="0" i="0" u="none" strike="noStrike">
                          <a:solidFill>
                            <a:srgbClr val="000000"/>
                          </a:solidFill>
                          <a:effectLst/>
                          <a:latin typeface="Arial"/>
                        </a:rPr>
                        <a:t>5</a:t>
                      </a:r>
                    </a:p>
                  </a:txBody>
                  <a:tcPr marL="0" marR="0" marT="0" marB="0" anchor="ctr">
                    <a:lnL>
                      <a:noFill/>
                    </a:lnL>
                    <a:lnR>
                      <a:noFill/>
                    </a:lnR>
                    <a:lnT>
                      <a:noFill/>
                    </a:lnT>
                    <a:lnB>
                      <a:noFill/>
                    </a:lnB>
                  </a:tcPr>
                </a:tc>
                <a:tc>
                  <a:txBody>
                    <a:bodyPr/>
                    <a:lstStyle/>
                    <a:p>
                      <a:pPr algn="r" fontAlgn="ctr"/>
                      <a:r>
                        <a:rPr lang="en-US" sz="1600" b="0" i="0" u="none" strike="noStrike">
                          <a:solidFill>
                            <a:srgbClr val="000000"/>
                          </a:solidFill>
                          <a:effectLst/>
                          <a:latin typeface="Arial"/>
                        </a:rPr>
                        <a:t>4</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r>
              <a:tr h="232732">
                <a:tc>
                  <a:txBody>
                    <a:bodyPr/>
                    <a:lstStyle/>
                    <a:p>
                      <a:pPr algn="l" fontAlgn="ctr"/>
                      <a:r>
                        <a:rPr lang="en-US" sz="1400" b="0" i="0" u="none" strike="noStrike" dirty="0">
                          <a:solidFill>
                            <a:srgbClr val="000000"/>
                          </a:solidFill>
                          <a:effectLst/>
                          <a:latin typeface="Arial"/>
                        </a:rPr>
                        <a:t>III.     </a:t>
                      </a:r>
                      <a:r>
                        <a:rPr lang="en-US" sz="1400" b="0" i="0" u="none" strike="noStrike" dirty="0" smtClean="0">
                          <a:solidFill>
                            <a:srgbClr val="000000"/>
                          </a:solidFill>
                          <a:effectLst/>
                          <a:latin typeface="Arial"/>
                        </a:rPr>
                        <a:t>…</a:t>
                      </a:r>
                      <a:endParaRPr lang="en-US" sz="1400" b="0"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a:solidFill>
                            <a:srgbClr val="000000"/>
                          </a:solidFill>
                          <a:effectLst/>
                          <a:latin typeface="Arial"/>
                        </a:rPr>
                        <a:t>74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ctr"/>
                      <a:r>
                        <a:rPr lang="en-US" sz="1600" b="0" i="0" u="none" strike="noStrike">
                          <a:effectLst/>
                          <a:latin typeface="Arial"/>
                        </a:rPr>
                        <a:t>37</a:t>
                      </a:r>
                    </a:p>
                  </a:txBody>
                  <a:tcPr marL="0" marR="0" marT="0" marB="0" anchor="ctr">
                    <a:lnL>
                      <a:noFill/>
                    </a:lnL>
                    <a:lnR>
                      <a:noFill/>
                    </a:lnR>
                    <a:lnT>
                      <a:noFill/>
                    </a:lnT>
                    <a:lnB>
                      <a:noFill/>
                    </a:lnB>
                  </a:tcPr>
                </a:tc>
                <a:tc hMerge="1">
                  <a:txBody>
                    <a:bodyPr/>
                    <a:lstStyle/>
                    <a:p>
                      <a:pPr algn="r" fontAlgn="ctr"/>
                      <a:endParaRPr lang="en-US" sz="1600" b="0" i="0" u="none" strike="noStrike">
                        <a:effectLst/>
                        <a:latin typeface="Arial"/>
                      </a:endParaRPr>
                    </a:p>
                  </a:txBody>
                  <a:tcPr marL="0" marR="0" marT="0" marB="0" anchor="ctr">
                    <a:lnL>
                      <a:noFill/>
                    </a:lnL>
                    <a:lnR>
                      <a:noFill/>
                    </a:lnR>
                    <a:lnT>
                      <a:noFill/>
                    </a:lnT>
                    <a:lnB>
                      <a:noFill/>
                    </a:lnB>
                  </a:tcPr>
                </a:tc>
                <a:tc>
                  <a:txBody>
                    <a:bodyPr/>
                    <a:lstStyle/>
                    <a:p>
                      <a:pPr algn="r" fontAlgn="ctr"/>
                      <a:r>
                        <a:rPr lang="en-US" sz="1600" b="0" i="0" u="none" strike="noStrike">
                          <a:effectLst/>
                          <a:latin typeface="Arial"/>
                        </a:rPr>
                        <a:t>37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000000"/>
                          </a:solidFill>
                          <a:effectLst/>
                          <a:latin typeface="Arial"/>
                        </a:rPr>
                        <a:t>13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600" b="0" i="0" u="none" strike="noStrike">
                          <a:solidFill>
                            <a:srgbClr val="000000"/>
                          </a:solidFill>
                          <a:effectLst/>
                          <a:latin typeface="Arial"/>
                        </a:rPr>
                        <a:t>4</a:t>
                      </a:r>
                    </a:p>
                  </a:txBody>
                  <a:tcPr marL="0" marR="0" marT="0" marB="0" anchor="ctr">
                    <a:lnL>
                      <a:noFill/>
                    </a:lnL>
                    <a:lnR>
                      <a:noFill/>
                    </a:lnR>
                    <a:lnT>
                      <a:noFill/>
                    </a:lnT>
                    <a:lnB>
                      <a:noFill/>
                    </a:lnB>
                  </a:tcPr>
                </a:tc>
                <a:tc>
                  <a:txBody>
                    <a:bodyPr/>
                    <a:lstStyle/>
                    <a:p>
                      <a:pPr algn="r" fontAlgn="ctr"/>
                      <a:r>
                        <a:rPr lang="en-US" sz="1600" b="0" i="0" u="none" strike="noStrike">
                          <a:solidFill>
                            <a:srgbClr val="000000"/>
                          </a:solidFill>
                          <a:effectLst/>
                          <a:latin typeface="Arial"/>
                        </a:rPr>
                        <a:t>1</a:t>
                      </a:r>
                    </a:p>
                  </a:txBody>
                  <a:tcPr marL="0" marR="0" marT="0" marB="0" anchor="ctr">
                    <a:lnL>
                      <a:noFill/>
                    </a:lnL>
                    <a:lnR>
                      <a:noFill/>
                    </a:lnR>
                    <a:lnT>
                      <a:noFill/>
                    </a:lnT>
                    <a:lnB>
                      <a:noFill/>
                    </a:lnB>
                  </a:tcPr>
                </a:tc>
                <a:tc>
                  <a:txBody>
                    <a:bodyPr/>
                    <a:lstStyle/>
                    <a:p>
                      <a:pPr algn="r" fontAlgn="ctr"/>
                      <a:r>
                        <a:rPr lang="en-US" sz="1600" b="0" i="0" u="none" strike="noStrike">
                          <a:solidFill>
                            <a:srgbClr val="000000"/>
                          </a:solidFill>
                          <a:effectLst/>
                          <a:latin typeface="Arial"/>
                        </a:rPr>
                        <a:t>1</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r>
              <a:tr h="401992">
                <a:tc>
                  <a:txBody>
                    <a:bodyPr/>
                    <a:lstStyle/>
                    <a:p>
                      <a:pPr algn="l" fontAlgn="ctr"/>
                      <a:r>
                        <a:rPr lang="en-US" sz="1400" b="1" i="0" u="none" strike="noStrike" dirty="0">
                          <a:solidFill>
                            <a:srgbClr val="000000"/>
                          </a:solidFill>
                          <a:effectLst/>
                          <a:latin typeface="Arial"/>
                        </a:rPr>
                        <a:t>Total of ill-defined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600" b="1" i="0" u="none" strike="noStrike">
                          <a:solidFill>
                            <a:srgbClr val="000000"/>
                          </a:solidFill>
                          <a:effectLst/>
                          <a:latin typeface="Arial"/>
                        </a:rPr>
                        <a:t>18989</a:t>
                      </a:r>
                    </a:p>
                  </a:txBody>
                  <a:tcPr marL="0" marR="0" marT="0" marB="0" anchor="ctr">
                    <a:lnL w="635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r" fontAlgn="ctr"/>
                      <a:r>
                        <a:rPr lang="en-US" sz="1600" b="1" i="0" u="none" strike="noStrike" dirty="0">
                          <a:effectLst/>
                          <a:latin typeface="Arial"/>
                        </a:rPr>
                        <a:t>10395</a:t>
                      </a: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r" fontAlgn="ctr"/>
                      <a:endParaRPr lang="en-US" sz="1600" b="1" i="0" u="none" strike="noStrike" dirty="0">
                        <a:effectLst/>
                        <a:latin typeface="Arial"/>
                      </a:endParaRP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600" b="1" i="0" u="none" strike="noStrike" dirty="0">
                          <a:effectLst/>
                          <a:latin typeface="Arial"/>
                        </a:rPr>
                        <a:t>8594</a:t>
                      </a:r>
                    </a:p>
                  </a:txBody>
                  <a:tcPr marL="0" marR="0" marT="0" marB="0" anchor="ctr">
                    <a:lnL>
                      <a:noFill/>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600" b="0" i="0" u="none" strike="noStrike">
                          <a:solidFill>
                            <a:srgbClr val="000000"/>
                          </a:solidFill>
                          <a:effectLst/>
                          <a:latin typeface="Arial"/>
                        </a:rPr>
                        <a:t>415</a:t>
                      </a:r>
                    </a:p>
                  </a:txBody>
                  <a:tcPr marL="0" marR="0" marT="0" marB="0" anchor="ctr">
                    <a:lnL w="635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600" b="0" i="0" u="none" strike="noStrike" dirty="0">
                          <a:solidFill>
                            <a:srgbClr val="000000"/>
                          </a:solidFill>
                          <a:effectLst/>
                          <a:latin typeface="Arial"/>
                        </a:rPr>
                        <a:t>145</a:t>
                      </a: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600" b="0" i="0" u="none" strike="noStrike" dirty="0">
                          <a:solidFill>
                            <a:srgbClr val="000000"/>
                          </a:solidFill>
                          <a:effectLst/>
                          <a:latin typeface="Arial"/>
                        </a:rPr>
                        <a:t>80</a:t>
                      </a: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600" b="0" i="0" u="none" strike="noStrike" dirty="0">
                          <a:solidFill>
                            <a:srgbClr val="000000"/>
                          </a:solidFill>
                          <a:effectLst/>
                          <a:latin typeface="Arial"/>
                        </a:rPr>
                        <a:t>69</a:t>
                      </a:r>
                    </a:p>
                  </a:txBody>
                  <a:tcPr marL="0" marR="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9260">
                <a:tc>
                  <a:txBody>
                    <a:bodyPr/>
                    <a:lstStyle/>
                    <a:p>
                      <a:pPr algn="l" fontAlgn="ctr"/>
                      <a:r>
                        <a:rPr lang="en-US" sz="1600" b="1"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r" fontAlgn="ctr"/>
                      <a:r>
                        <a:rPr lang="en-US" sz="1600" b="1"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gridSpan="2">
                  <a:txBody>
                    <a:bodyPr/>
                    <a:lstStyle/>
                    <a:p>
                      <a:endParaRPr lang="en-US" dirty="0"/>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r" fontAlgn="ctr"/>
                      <a:endParaRPr lang="en-US" sz="1600" b="1" i="0" u="none" strike="noStrike">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en-US" sz="1600" b="1" i="0" u="none" strike="noStrike" dirty="0">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sz="16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en-US" sz="1600" b="0" i="0" u="none" strike="noStrike" dirty="0">
                        <a:solidFill>
                          <a:srgbClr val="000000"/>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en-US" sz="1600" b="0" i="0" u="none" strike="noStrike" dirty="0">
                        <a:solidFill>
                          <a:srgbClr val="000000"/>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en-US" sz="1600" b="0" i="0" u="none" strike="noStrike" dirty="0">
                        <a:solidFill>
                          <a:srgbClr val="000000"/>
                        </a:solidFill>
                        <a:effectLst/>
                        <a:latin typeface="Arial"/>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2732">
                <a:tc>
                  <a:txBody>
                    <a:bodyPr/>
                    <a:lstStyle/>
                    <a:p>
                      <a:pPr algn="l" fontAlgn="ctr"/>
                      <a:r>
                        <a:rPr lang="en-US" sz="1600" b="1" i="1" u="none" strike="noStrike">
                          <a:solidFill>
                            <a:srgbClr val="000000"/>
                          </a:solidFill>
                          <a:effectLst/>
                          <a:latin typeface="Arial"/>
                        </a:rPr>
                        <a:t>    as % of All causes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969696"/>
                    </a:solidFill>
                  </a:tcPr>
                </a:tc>
                <a:tc>
                  <a:txBody>
                    <a:bodyPr/>
                    <a:lstStyle/>
                    <a:p>
                      <a:pPr algn="r" fontAlgn="ctr"/>
                      <a:r>
                        <a:rPr lang="en-US" sz="1600" b="1" i="1" u="none" strike="noStrike" dirty="0">
                          <a:solidFill>
                            <a:srgbClr val="000000"/>
                          </a:solidFill>
                          <a:effectLst/>
                          <a:latin typeface="Arial"/>
                        </a:rPr>
                        <a:t>9.7%</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ctr"/>
                      <a:r>
                        <a:rPr lang="en-US" sz="1600" b="1" i="1" u="none" strike="noStrike">
                          <a:effectLst/>
                          <a:latin typeface="Arial"/>
                        </a:rPr>
                        <a:t>9.2%</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pPr algn="r" fontAlgn="ctr"/>
                      <a:endParaRPr lang="en-US" sz="1600" b="1" i="1" u="none" strike="noStrike">
                        <a:effectLst/>
                        <a:latin typeface="Arial"/>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r>
                        <a:rPr lang="en-US" sz="1600" b="1" i="1" u="none" strike="noStrike">
                          <a:effectLst/>
                          <a:latin typeface="Arial"/>
                        </a:rPr>
                        <a:t>10.3%</a:t>
                      </a:r>
                    </a:p>
                  </a:txBody>
                  <a:tcPr marL="0" marR="0" marT="0" marB="0" anchor="ctr">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FFFF"/>
                    </a:solidFill>
                  </a:tcPr>
                </a:tc>
                <a:tc>
                  <a:txBody>
                    <a:bodyPr/>
                    <a:lstStyle/>
                    <a:p>
                      <a:pPr algn="r" fontAlgn="ctr"/>
                      <a:r>
                        <a:rPr lang="en-US" sz="1600" b="0" i="1" u="none" strike="noStrike" dirty="0">
                          <a:solidFill>
                            <a:srgbClr val="000000"/>
                          </a:solidFill>
                          <a:effectLst/>
                          <a:latin typeface="Arial"/>
                        </a:rPr>
                        <a:t>7.8%</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ctr"/>
                      <a:r>
                        <a:rPr lang="en-US" sz="1600" b="0" i="1" u="none" strike="noStrike" dirty="0">
                          <a:solidFill>
                            <a:srgbClr val="000000"/>
                          </a:solidFill>
                          <a:effectLst/>
                          <a:latin typeface="Arial"/>
                        </a:rPr>
                        <a:t>12.9%</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00FFFF"/>
                    </a:solidFill>
                  </a:tcPr>
                </a:tc>
                <a:tc>
                  <a:txBody>
                    <a:bodyPr/>
                    <a:lstStyle/>
                    <a:p>
                      <a:pPr algn="r" fontAlgn="ctr"/>
                      <a:r>
                        <a:rPr lang="en-US" sz="1600" b="0" i="1" u="none" strike="noStrike" dirty="0">
                          <a:solidFill>
                            <a:srgbClr val="000000"/>
                          </a:solidFill>
                          <a:effectLst/>
                          <a:latin typeface="Arial"/>
                        </a:rPr>
                        <a:t>12.7%</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00FFFF"/>
                    </a:solidFill>
                  </a:tcPr>
                </a:tc>
                <a:tc>
                  <a:txBody>
                    <a:bodyPr/>
                    <a:lstStyle/>
                    <a:p>
                      <a:pPr algn="r" fontAlgn="ctr"/>
                      <a:r>
                        <a:rPr lang="en-US" sz="1600" b="1" i="1" u="none" strike="noStrike" dirty="0" smtClean="0">
                          <a:solidFill>
                            <a:srgbClr val="000000"/>
                          </a:solidFill>
                          <a:effectLst/>
                          <a:latin typeface="Arial"/>
                        </a:rPr>
                        <a:t>…</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bwMode="auto">
          <a:xfrm>
            <a:off x="4343400" y="5638800"/>
            <a:ext cx="4038600" cy="533400"/>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677358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Completeness / Coverage</a:t>
            </a:r>
          </a:p>
        </p:txBody>
      </p:sp>
      <p:sp>
        <p:nvSpPr>
          <p:cNvPr id="3" name="Content Placeholder 2"/>
          <p:cNvSpPr>
            <a:spLocks noGrp="1"/>
          </p:cNvSpPr>
          <p:nvPr>
            <p:ph idx="1"/>
          </p:nvPr>
        </p:nvSpPr>
        <p:spPr>
          <a:xfrm>
            <a:off x="228600" y="1384968"/>
            <a:ext cx="8915400" cy="5257800"/>
          </a:xfrm>
        </p:spPr>
        <p:txBody>
          <a:bodyPr>
            <a:normAutofit fontScale="70000" lnSpcReduction="20000"/>
          </a:bodyPr>
          <a:lstStyle/>
          <a:p>
            <a:pPr>
              <a:spcBef>
                <a:spcPts val="1200"/>
              </a:spcBef>
            </a:pPr>
            <a:r>
              <a:rPr lang="en-US" sz="4000" b="1" dirty="0"/>
              <a:t>Coverage errors in </a:t>
            </a:r>
            <a:r>
              <a:rPr lang="en-US" sz="4000" b="1" i="1" dirty="0">
                <a:solidFill>
                  <a:srgbClr val="C00000"/>
                </a:solidFill>
              </a:rPr>
              <a:t>civil </a:t>
            </a:r>
            <a:r>
              <a:rPr lang="en-US" sz="4000" b="1" i="1" dirty="0" smtClean="0">
                <a:solidFill>
                  <a:srgbClr val="C00000"/>
                </a:solidFill>
              </a:rPr>
              <a:t>reg. systems </a:t>
            </a:r>
            <a:r>
              <a:rPr lang="en-US" sz="4000" b="1" dirty="0" smtClean="0"/>
              <a:t>(cont’d): </a:t>
            </a:r>
          </a:p>
          <a:p>
            <a:pPr marL="0" indent="0">
              <a:lnSpc>
                <a:spcPts val="3000"/>
              </a:lnSpc>
              <a:spcBef>
                <a:spcPts val="600"/>
              </a:spcBef>
              <a:buNone/>
            </a:pPr>
            <a:r>
              <a:rPr lang="en-US" sz="3400" b="1" dirty="0"/>
              <a:t>A</a:t>
            </a:r>
            <a:r>
              <a:rPr lang="en-US" sz="3400" b="1" dirty="0" smtClean="0"/>
              <a:t>pproximations of completeness by </a:t>
            </a:r>
            <a:r>
              <a:rPr lang="en-US" sz="3400" b="1" dirty="0"/>
              <a:t>c</a:t>
            </a:r>
            <a:r>
              <a:rPr lang="en-US" sz="3400" b="1" dirty="0" smtClean="0"/>
              <a:t>omparison with </a:t>
            </a:r>
            <a:r>
              <a:rPr lang="en-US" sz="3400" b="1" dirty="0" smtClean="0">
                <a:solidFill>
                  <a:srgbClr val="C00000"/>
                </a:solidFill>
              </a:rPr>
              <a:t>corresponding statistics</a:t>
            </a:r>
          </a:p>
          <a:p>
            <a:pPr marL="514350" indent="-514350"/>
            <a:endParaRPr lang="en-US" sz="1600" b="1" dirty="0" smtClean="0"/>
          </a:p>
          <a:p>
            <a:pPr marL="0" indent="0">
              <a:buNone/>
            </a:pPr>
            <a:r>
              <a:rPr lang="en-US" sz="3400" b="1" dirty="0"/>
              <a:t>Estimated birth registration completeness (%)</a:t>
            </a:r>
          </a:p>
          <a:p>
            <a:pPr marL="0" indent="0">
              <a:buNone/>
            </a:pPr>
            <a:endParaRPr lang="en-US" sz="1100" b="1" dirty="0">
              <a:solidFill>
                <a:schemeClr val="accent2"/>
              </a:solidFill>
            </a:endParaRPr>
          </a:p>
          <a:p>
            <a:pPr marL="0" indent="0">
              <a:buNone/>
            </a:pPr>
            <a:r>
              <a:rPr lang="en-US" sz="3100" b="1" dirty="0">
                <a:solidFill>
                  <a:srgbClr val="0070C0"/>
                </a:solidFill>
              </a:rPr>
              <a:t> = </a:t>
            </a:r>
            <a:r>
              <a:rPr lang="en-US" sz="3100" b="1" u="sng" dirty="0">
                <a:solidFill>
                  <a:srgbClr val="0070C0"/>
                </a:solidFill>
              </a:rPr>
              <a:t>                   </a:t>
            </a:r>
            <a:r>
              <a:rPr lang="en-US" sz="3100" b="1" u="sng" dirty="0" smtClean="0">
                <a:solidFill>
                  <a:srgbClr val="0070C0"/>
                </a:solidFill>
              </a:rPr>
              <a:t>_    </a:t>
            </a:r>
            <a:r>
              <a:rPr lang="en-US" sz="3100" b="1" u="sng" dirty="0">
                <a:solidFill>
                  <a:srgbClr val="0070C0"/>
                </a:solidFill>
              </a:rPr>
              <a:t>Actual # registered births                         </a:t>
            </a:r>
            <a:r>
              <a:rPr lang="en-US" sz="3100" b="1" dirty="0">
                <a:solidFill>
                  <a:srgbClr val="0070C0"/>
                </a:solidFill>
              </a:rPr>
              <a:t>  X 100</a:t>
            </a:r>
            <a:endParaRPr lang="en-US" sz="3100" b="1" u="sng" dirty="0">
              <a:solidFill>
                <a:srgbClr val="0070C0"/>
              </a:solidFill>
            </a:endParaRPr>
          </a:p>
          <a:p>
            <a:pPr marL="0" indent="0">
              <a:buNone/>
            </a:pPr>
            <a:r>
              <a:rPr lang="en-US" sz="3100" b="1" dirty="0">
                <a:solidFill>
                  <a:srgbClr val="0070C0"/>
                </a:solidFill>
              </a:rPr>
              <a:t>     (Crude birth rate per 1,000* x total population size/1,000)</a:t>
            </a:r>
          </a:p>
          <a:p>
            <a:pPr marL="0" indent="0">
              <a:buNone/>
            </a:pPr>
            <a:endParaRPr lang="en-US" sz="2800" b="1" dirty="0" smtClean="0"/>
          </a:p>
          <a:p>
            <a:pPr marL="0" indent="0">
              <a:buNone/>
            </a:pPr>
            <a:endParaRPr lang="en-US" sz="2000" b="1" dirty="0"/>
          </a:p>
          <a:p>
            <a:pPr marL="0" indent="0">
              <a:buNone/>
            </a:pPr>
            <a:r>
              <a:rPr lang="en-US" sz="3400" b="1" dirty="0"/>
              <a:t>Estimated death registration completeness (%)</a:t>
            </a:r>
          </a:p>
          <a:p>
            <a:pPr marL="0" indent="0">
              <a:buNone/>
            </a:pPr>
            <a:endParaRPr lang="en-US" sz="1100" b="1" dirty="0">
              <a:solidFill>
                <a:schemeClr val="accent2"/>
              </a:solidFill>
            </a:endParaRPr>
          </a:p>
          <a:p>
            <a:pPr marL="0" indent="0">
              <a:buNone/>
            </a:pPr>
            <a:r>
              <a:rPr lang="en-US" sz="3100" b="1" dirty="0">
                <a:solidFill>
                  <a:schemeClr val="accent2"/>
                </a:solidFill>
              </a:rPr>
              <a:t> </a:t>
            </a:r>
            <a:r>
              <a:rPr lang="en-US" sz="3100" b="1" dirty="0">
                <a:solidFill>
                  <a:srgbClr val="0070C0"/>
                </a:solidFill>
              </a:rPr>
              <a:t>= </a:t>
            </a:r>
            <a:r>
              <a:rPr lang="en-US" sz="3100" b="1" u="sng" dirty="0">
                <a:solidFill>
                  <a:srgbClr val="0070C0"/>
                </a:solidFill>
              </a:rPr>
              <a:t>               </a:t>
            </a:r>
            <a:r>
              <a:rPr lang="en-US" sz="3100" b="1" u="sng" dirty="0" smtClean="0">
                <a:solidFill>
                  <a:srgbClr val="0070C0"/>
                </a:solidFill>
              </a:rPr>
              <a:t>  _    </a:t>
            </a:r>
            <a:r>
              <a:rPr lang="en-US" sz="3100" b="1" u="sng" dirty="0">
                <a:solidFill>
                  <a:srgbClr val="0070C0"/>
                </a:solidFill>
              </a:rPr>
              <a:t>Actual # registered deaths                         </a:t>
            </a:r>
            <a:r>
              <a:rPr lang="en-US" sz="3100" b="1" dirty="0">
                <a:solidFill>
                  <a:srgbClr val="0070C0"/>
                </a:solidFill>
              </a:rPr>
              <a:t>  X 100</a:t>
            </a:r>
            <a:endParaRPr lang="en-US" sz="3100" b="1" u="sng" dirty="0">
              <a:solidFill>
                <a:srgbClr val="0070C0"/>
              </a:solidFill>
            </a:endParaRPr>
          </a:p>
          <a:p>
            <a:pPr marL="0" indent="0">
              <a:buNone/>
            </a:pPr>
            <a:r>
              <a:rPr lang="en-US" sz="3100" b="1" dirty="0">
                <a:solidFill>
                  <a:srgbClr val="0070C0"/>
                </a:solidFill>
              </a:rPr>
              <a:t>     (Crude death rate per 1,000* x total population size/1,000)</a:t>
            </a:r>
          </a:p>
          <a:p>
            <a:pPr marL="0" indent="0">
              <a:buNone/>
            </a:pPr>
            <a:endParaRPr lang="en-US" sz="2400" dirty="0"/>
          </a:p>
          <a:p>
            <a:pPr marL="0" indent="0">
              <a:buNone/>
            </a:pPr>
            <a:r>
              <a:rPr lang="en-US" sz="2400" dirty="0"/>
              <a:t>* As estimated by the United Nations or other </a:t>
            </a:r>
            <a:r>
              <a:rPr lang="en-US" sz="2400" dirty="0" smtClean="0"/>
              <a:t>sources</a:t>
            </a:r>
            <a:endParaRPr lang="en-US" sz="2800" dirty="0" smtClean="0"/>
          </a:p>
          <a:p>
            <a:pPr marL="914400" lvl="1" indent="-514350"/>
            <a:endParaRPr lang="en-US" dirty="0"/>
          </a:p>
        </p:txBody>
      </p:sp>
      <p:sp>
        <p:nvSpPr>
          <p:cNvPr id="4" name="TextBox 3"/>
          <p:cNvSpPr txBox="1"/>
          <p:nvPr/>
        </p:nvSpPr>
        <p:spPr>
          <a:xfrm>
            <a:off x="4724400" y="6362700"/>
            <a:ext cx="4267200" cy="307777"/>
          </a:xfrm>
          <a:prstGeom prst="rect">
            <a:avLst/>
          </a:prstGeom>
          <a:noFill/>
        </p:spPr>
        <p:txBody>
          <a:bodyPr wrap="square" rtlCol="0">
            <a:spAutoFit/>
          </a:bodyPr>
          <a:lstStyle/>
          <a:p>
            <a:r>
              <a:rPr lang="en-US" sz="1400" dirty="0"/>
              <a:t>SOURCES: PRVSS2, p 88; WHO/HMN, Box 1</a:t>
            </a:r>
            <a:r>
              <a:rPr lang="en-US" sz="1400" dirty="0" smtClean="0"/>
              <a:t>.</a:t>
            </a:r>
            <a:endParaRPr lang="en-US" sz="1400" dirty="0"/>
          </a:p>
        </p:txBody>
      </p:sp>
    </p:spTree>
    <p:extLst>
      <p:ext uri="{BB962C8B-B14F-4D97-AF65-F5344CB8AC3E}">
        <p14:creationId xmlns:p14="http://schemas.microsoft.com/office/powerpoint/2010/main" val="64903954"/>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III: CAUSES OF DEATH ANALYSIS</a:t>
            </a:r>
            <a:br>
              <a:rPr lang="en-GB" sz="2800" dirty="0" smtClean="0"/>
            </a:br>
            <a:r>
              <a:rPr lang="en-US" sz="2800" i="1" dirty="0"/>
              <a:t>Step 10: Ill-defined causes of </a:t>
            </a:r>
            <a:r>
              <a:rPr lang="en-US" sz="2800" i="1" dirty="0" smtClean="0"/>
              <a:t>death</a:t>
            </a:r>
            <a:endParaRPr lang="en-GB" sz="2800" i="1" dirty="0" smtClean="0"/>
          </a:p>
        </p:txBody>
      </p:sp>
      <p:sp>
        <p:nvSpPr>
          <p:cNvPr id="2" name="Content Placeholder 1"/>
          <p:cNvSpPr>
            <a:spLocks noGrp="1"/>
          </p:cNvSpPr>
          <p:nvPr>
            <p:ph idx="4294967295"/>
          </p:nvPr>
        </p:nvSpPr>
        <p:spPr>
          <a:xfrm>
            <a:off x="228600" y="1295400"/>
            <a:ext cx="8371918" cy="990600"/>
          </a:xfrm>
        </p:spPr>
        <p:txBody>
          <a:bodyPr/>
          <a:lstStyle/>
          <a:p>
            <a:pPr marL="0" indent="0">
              <a:spcBef>
                <a:spcPts val="0"/>
              </a:spcBef>
              <a:buNone/>
            </a:pPr>
            <a:r>
              <a:rPr lang="en-US" sz="2400" b="1" i="1" dirty="0" smtClean="0"/>
              <a:t>Specific causes among ill-defined causes can be used to target improvement efforts.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665" t="14832" r="1885" b="7488"/>
          <a:stretch/>
        </p:blipFill>
        <p:spPr>
          <a:xfrm>
            <a:off x="-19050" y="2286000"/>
            <a:ext cx="9219570" cy="45720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229" t="3063" r="33597" b="90933"/>
          <a:stretch/>
        </p:blipFill>
        <p:spPr>
          <a:xfrm>
            <a:off x="228600" y="2252029"/>
            <a:ext cx="6781800" cy="434021"/>
          </a:xfrm>
          <a:prstGeom prst="rect">
            <a:avLst/>
          </a:prstGeom>
        </p:spPr>
      </p:pic>
    </p:spTree>
    <p:extLst>
      <p:ext uri="{BB962C8B-B14F-4D97-AF65-F5344CB8AC3E}">
        <p14:creationId xmlns:p14="http://schemas.microsoft.com/office/powerpoint/2010/main" val="1446437513"/>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254000" y="1371600"/>
            <a:ext cx="8636000" cy="4800600"/>
          </a:xfrm>
        </p:spPr>
        <p:txBody>
          <a:bodyPr/>
          <a:lstStyle/>
          <a:p>
            <a:pPr>
              <a:buFont typeface="Wingdings" panose="05000000000000000000" pitchFamily="2" charset="2"/>
              <a:buChar char="Ø"/>
            </a:pPr>
            <a:r>
              <a:rPr lang="en-GB" sz="2400" dirty="0" smtClean="0"/>
              <a:t>The “Summary” sheet provides a summary report of findings</a:t>
            </a:r>
          </a:p>
          <a:p>
            <a:pPr marL="0" indent="0">
              <a:buNone/>
            </a:pPr>
            <a:endParaRPr lang="en-GB" sz="900" dirty="0" smtClean="0"/>
          </a:p>
          <a:p>
            <a:pPr marL="0" indent="0">
              <a:buNone/>
            </a:pPr>
            <a:r>
              <a:rPr lang="en-GB" sz="2400" dirty="0" smtClean="0"/>
              <a:t>With </a:t>
            </a:r>
            <a:r>
              <a:rPr lang="en-GB" sz="2400" dirty="0" err="1"/>
              <a:t>ANACoD</a:t>
            </a:r>
            <a:r>
              <a:rPr lang="en-GB" sz="2400" dirty="0"/>
              <a:t>, the </a:t>
            </a:r>
            <a:r>
              <a:rPr lang="en-GB" sz="2400" dirty="0" smtClean="0"/>
              <a:t>user </a:t>
            </a:r>
            <a:r>
              <a:rPr lang="en-GB" sz="2400" dirty="0"/>
              <a:t>is able to:</a:t>
            </a:r>
            <a:endParaRPr lang="en-GB" sz="2400" dirty="0" smtClean="0"/>
          </a:p>
          <a:p>
            <a:pPr>
              <a:spcAft>
                <a:spcPts val="600"/>
              </a:spcAft>
            </a:pPr>
            <a:r>
              <a:rPr lang="en-GB" sz="2000" dirty="0" smtClean="0"/>
              <a:t>Derive </a:t>
            </a:r>
            <a:r>
              <a:rPr lang="en-GB" sz="2000" dirty="0"/>
              <a:t>the mortality profile of the country/area </a:t>
            </a:r>
            <a:r>
              <a:rPr lang="en-GB" sz="2000" dirty="0" smtClean="0"/>
              <a:t>analysed</a:t>
            </a:r>
          </a:p>
          <a:p>
            <a:pPr>
              <a:spcAft>
                <a:spcPts val="600"/>
              </a:spcAft>
            </a:pPr>
            <a:r>
              <a:rPr lang="en-GB" sz="2000" dirty="0" smtClean="0"/>
              <a:t>Develop a critical view on the quality of mortality data</a:t>
            </a:r>
            <a:endParaRPr lang="en-GB" sz="2000" dirty="0"/>
          </a:p>
          <a:p>
            <a:pPr>
              <a:spcAft>
                <a:spcPts val="600"/>
              </a:spcAft>
            </a:pPr>
            <a:r>
              <a:rPr lang="en-GB" sz="2000" dirty="0"/>
              <a:t>Understand further cause-of-death </a:t>
            </a:r>
            <a:r>
              <a:rPr lang="en-GB" sz="2000" dirty="0" smtClean="0"/>
              <a:t>statistics</a:t>
            </a:r>
          </a:p>
          <a:p>
            <a:endParaRPr lang="en-GB" sz="500" dirty="0" smtClean="0"/>
          </a:p>
          <a:p>
            <a:pPr marL="0" indent="0">
              <a:buNone/>
            </a:pPr>
            <a:r>
              <a:rPr lang="en-GB" sz="2400" dirty="0" smtClean="0"/>
              <a:t>Limitations of </a:t>
            </a:r>
            <a:r>
              <a:rPr lang="en-GB" sz="2400" dirty="0" err="1" smtClean="0"/>
              <a:t>ANACoD</a:t>
            </a:r>
            <a:r>
              <a:rPr lang="en-GB" sz="2400" dirty="0" smtClean="0"/>
              <a:t> include:</a:t>
            </a:r>
          </a:p>
          <a:p>
            <a:pPr>
              <a:spcAft>
                <a:spcPts val="600"/>
              </a:spcAft>
            </a:pPr>
            <a:r>
              <a:rPr lang="en-GB" sz="2000" dirty="0" smtClean="0"/>
              <a:t>Partial </a:t>
            </a:r>
            <a:r>
              <a:rPr lang="en-GB" sz="2000" dirty="0"/>
              <a:t>data are not adjusted for incompleteness by the </a:t>
            </a:r>
            <a:r>
              <a:rPr lang="en-GB" sz="2000" dirty="0" smtClean="0"/>
              <a:t>tool</a:t>
            </a:r>
            <a:endParaRPr lang="en-GB" sz="2000" dirty="0"/>
          </a:p>
          <a:p>
            <a:pPr>
              <a:spcAft>
                <a:spcPts val="600"/>
              </a:spcAft>
            </a:pPr>
            <a:r>
              <a:rPr lang="en-GB" sz="2000" dirty="0" smtClean="0"/>
              <a:t>The tool cannot improve the quality of poor data, but </a:t>
            </a:r>
            <a:r>
              <a:rPr lang="en-GB" sz="2000" dirty="0"/>
              <a:t>it </a:t>
            </a:r>
            <a:r>
              <a:rPr lang="en-GB" sz="2000" dirty="0" smtClean="0"/>
              <a:t>can provide </a:t>
            </a:r>
            <a:r>
              <a:rPr lang="en-GB" sz="2000" dirty="0"/>
              <a:t>insights on </a:t>
            </a:r>
            <a:r>
              <a:rPr lang="en-GB" sz="2000" dirty="0" smtClean="0"/>
              <a:t>medical </a:t>
            </a:r>
            <a:r>
              <a:rPr lang="en-GB" sz="2000" dirty="0"/>
              <a:t>certification or coding </a:t>
            </a:r>
            <a:r>
              <a:rPr lang="en-GB" sz="2000" dirty="0" smtClean="0"/>
              <a:t>problems</a:t>
            </a:r>
            <a:endParaRPr lang="en-GB" sz="2000" dirty="0"/>
          </a:p>
          <a:p>
            <a:pPr>
              <a:spcAft>
                <a:spcPts val="600"/>
              </a:spcAft>
            </a:pPr>
            <a:r>
              <a:rPr lang="en-GB" sz="2000" dirty="0"/>
              <a:t>Currently only data coded to ICD-10 three or four characters can be analysed</a:t>
            </a:r>
          </a:p>
          <a:p>
            <a:endParaRPr lang="en-GB" sz="2400" dirty="0"/>
          </a:p>
          <a:p>
            <a:endParaRPr lang="en-GB" sz="2400" dirty="0" smtClean="0"/>
          </a:p>
        </p:txBody>
      </p:sp>
      <p:sp>
        <p:nvSpPr>
          <p:cNvPr id="22531" name="Rectangle 10"/>
          <p:cNvSpPr>
            <a:spLocks noGrp="1" noChangeArrowheads="1"/>
          </p:cNvSpPr>
          <p:nvPr>
            <p:ph type="title"/>
          </p:nvPr>
        </p:nvSpPr>
        <p:spPr/>
        <p:txBody>
          <a:bodyPr/>
          <a:lstStyle/>
          <a:p>
            <a:r>
              <a:rPr lang="en-GB" sz="2800" dirty="0" err="1" smtClean="0"/>
              <a:t>ANACoD</a:t>
            </a:r>
            <a:r>
              <a:rPr lang="en-GB" sz="2800" dirty="0" smtClean="0"/>
              <a:t> Wrap up</a:t>
            </a:r>
          </a:p>
        </p:txBody>
      </p:sp>
    </p:spTree>
    <p:extLst>
      <p:ext uri="{BB962C8B-B14F-4D97-AF65-F5344CB8AC3E}">
        <p14:creationId xmlns:p14="http://schemas.microsoft.com/office/powerpoint/2010/main" val="1954333878"/>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0" y="1295400"/>
            <a:ext cx="9144000" cy="4800600"/>
          </a:xfrm>
        </p:spPr>
        <p:txBody>
          <a:bodyPr>
            <a:noAutofit/>
          </a:bodyPr>
          <a:lstStyle/>
          <a:p>
            <a:pPr>
              <a:spcBef>
                <a:spcPts val="0"/>
              </a:spcBef>
              <a:spcAft>
                <a:spcPts val="600"/>
              </a:spcAft>
            </a:pPr>
            <a:r>
              <a:rPr lang="en-US" sz="1200" dirty="0" smtClean="0"/>
              <a:t>(Freedman) Freedman MA. Improving Civil Registration and Vital Statistics. The World Bank. 2003.</a:t>
            </a:r>
          </a:p>
          <a:p>
            <a:pPr>
              <a:spcBef>
                <a:spcPts val="0"/>
              </a:spcBef>
              <a:spcAft>
                <a:spcPts val="600"/>
              </a:spcAft>
            </a:pPr>
            <a:r>
              <a:rPr lang="en-US" sz="1200" dirty="0" smtClean="0"/>
              <a:t>(Mahapatra) Mahapatra P, Shibuya K, Lopez AD, et al. Civil registration systems and vital statistics: successes and missed opportunities. Who Counts? 2. Lancet. 370:1653-63. 2007.</a:t>
            </a:r>
          </a:p>
          <a:p>
            <a:pPr>
              <a:spcBef>
                <a:spcPts val="0"/>
              </a:spcBef>
              <a:spcAft>
                <a:spcPts val="600"/>
              </a:spcAft>
            </a:pPr>
            <a:r>
              <a:rPr lang="en-US" sz="1200" dirty="0" smtClean="0"/>
              <a:t>(</a:t>
            </a:r>
            <a:r>
              <a:rPr lang="en-US" sz="1200" dirty="0"/>
              <a:t>NCHS) National Center for Health Statistics. Methods of Civil Registration: Modular Course of Instruction. </a:t>
            </a:r>
            <a:endParaRPr lang="en-US" sz="1200" dirty="0" smtClean="0"/>
          </a:p>
          <a:p>
            <a:pPr lvl="0">
              <a:spcBef>
                <a:spcPts val="0"/>
              </a:spcBef>
              <a:spcAft>
                <a:spcPts val="600"/>
              </a:spcAft>
            </a:pPr>
            <a:r>
              <a:rPr lang="en-US" sz="1200" dirty="0" smtClean="0"/>
              <a:t>(</a:t>
            </a:r>
            <a:r>
              <a:rPr lang="en-US" sz="1200" dirty="0"/>
              <a:t>PRVSS2) UN. Principles and Recommendations for a Vital Statistics System, Revision 2. New York. 2001</a:t>
            </a:r>
            <a:r>
              <a:rPr lang="en-US" sz="1200" dirty="0" smtClean="0"/>
              <a:t>.</a:t>
            </a:r>
          </a:p>
          <a:p>
            <a:pPr>
              <a:spcBef>
                <a:spcPts val="0"/>
              </a:spcBef>
              <a:spcAft>
                <a:spcPts val="600"/>
              </a:spcAft>
            </a:pPr>
            <a:r>
              <a:rPr lang="en-US" sz="1200" dirty="0"/>
              <a:t>Statistics South Africa. Mortality and causes of death in South Africa, 2009: Findings from death notification. Statistical release P0309.3.  (p16</a:t>
            </a:r>
            <a:r>
              <a:rPr lang="en-US" sz="1200" dirty="0" smtClean="0"/>
              <a:t>)</a:t>
            </a:r>
          </a:p>
          <a:p>
            <a:pPr>
              <a:spcBef>
                <a:spcPts val="0"/>
              </a:spcBef>
              <a:spcAft>
                <a:spcPts val="600"/>
              </a:spcAft>
            </a:pPr>
            <a:r>
              <a:rPr lang="en-US" sz="1200" dirty="0" smtClean="0"/>
              <a:t>Bradshaw D, et al. Cause of death statistics for South Africa: Challenges and possibilities for improvement. </a:t>
            </a:r>
            <a:r>
              <a:rPr lang="en-US" sz="1200" dirty="0"/>
              <a:t>Medical Research </a:t>
            </a:r>
            <a:r>
              <a:rPr lang="en-US" sz="1200" dirty="0" smtClean="0"/>
              <a:t>Council, South Africa. November 2010.</a:t>
            </a:r>
          </a:p>
          <a:p>
            <a:pPr>
              <a:spcBef>
                <a:spcPts val="0"/>
              </a:spcBef>
              <a:spcAft>
                <a:spcPts val="600"/>
              </a:spcAft>
            </a:pPr>
            <a:r>
              <a:rPr lang="en-US" sz="1200" dirty="0" smtClean="0"/>
              <a:t>(UQWP13) AbouZahr C, Mikkelsen L, Rampatige R, Lopez A. Mortality statistics: a tool to improve understanding and quality. Health Information Systems Knowledge Hub, </a:t>
            </a:r>
            <a:r>
              <a:rPr lang="en-US" sz="1200" dirty="0"/>
              <a:t>University of </a:t>
            </a:r>
            <a:r>
              <a:rPr lang="en-US" sz="1200" dirty="0" smtClean="0"/>
              <a:t>Queensland. </a:t>
            </a:r>
            <a:r>
              <a:rPr lang="en-US" sz="1200" dirty="0"/>
              <a:t>Working Paper 13. Nov </a:t>
            </a:r>
            <a:r>
              <a:rPr lang="en-US" sz="1200" dirty="0" smtClean="0"/>
              <a:t>2010. </a:t>
            </a:r>
          </a:p>
          <a:p>
            <a:pPr>
              <a:spcBef>
                <a:spcPts val="0"/>
              </a:spcBef>
              <a:spcAft>
                <a:spcPts val="600"/>
              </a:spcAft>
            </a:pPr>
            <a:r>
              <a:rPr lang="en-GB" sz="1200" dirty="0" smtClean="0"/>
              <a:t>(</a:t>
            </a:r>
            <a:r>
              <a:rPr lang="en-GB" sz="1200" dirty="0" err="1" smtClean="0"/>
              <a:t>ANACoD</a:t>
            </a:r>
            <a:r>
              <a:rPr lang="en-GB" sz="1200" dirty="0" smtClean="0"/>
              <a:t>) World </a:t>
            </a:r>
            <a:r>
              <a:rPr lang="en-GB" sz="1200" dirty="0"/>
              <a:t>Health Organization (2013). Analysing mortality levels and causes-of-death (</a:t>
            </a:r>
            <a:r>
              <a:rPr lang="en-GB" sz="1200" dirty="0" err="1"/>
              <a:t>ANACoD</a:t>
            </a:r>
            <a:r>
              <a:rPr lang="en-GB" sz="1200" dirty="0"/>
              <a:t>) Electronic Tool, Version 1.1.  Department of Health Statistics and Information Systems, WHO, Geneva, Switzerland</a:t>
            </a:r>
            <a:r>
              <a:rPr lang="en-GB" sz="1200" dirty="0" smtClean="0"/>
              <a:t>.</a:t>
            </a:r>
            <a:endParaRPr lang="en-US" sz="1200" dirty="0" smtClean="0"/>
          </a:p>
          <a:p>
            <a:pPr>
              <a:spcBef>
                <a:spcPts val="0"/>
              </a:spcBef>
              <a:spcAft>
                <a:spcPts val="600"/>
              </a:spcAft>
            </a:pPr>
            <a:r>
              <a:rPr lang="en-US" sz="1200" dirty="0" smtClean="0"/>
              <a:t>(WHO/HMN) </a:t>
            </a:r>
            <a:r>
              <a:rPr lang="en-US" sz="1200" dirty="0"/>
              <a:t>WHO, University of Queensland. </a:t>
            </a:r>
            <a:r>
              <a:rPr lang="en-US" sz="1200" dirty="0" smtClean="0"/>
              <a:t>Rapid assessment of national civil registration and vital statistics systems.  </a:t>
            </a:r>
            <a:r>
              <a:rPr lang="en-US" sz="1200" dirty="0"/>
              <a:t>WHO: Geneva. </a:t>
            </a:r>
            <a:r>
              <a:rPr lang="en-US" sz="1200" dirty="0" smtClean="0"/>
              <a:t>2010</a:t>
            </a:r>
            <a:r>
              <a:rPr lang="en-US" sz="1200" dirty="0"/>
              <a:t>. </a:t>
            </a:r>
          </a:p>
          <a:p>
            <a:pPr>
              <a:spcBef>
                <a:spcPts val="0"/>
              </a:spcBef>
              <a:spcAft>
                <a:spcPts val="600"/>
              </a:spcAft>
            </a:pPr>
            <a:r>
              <a:rPr lang="en-US" sz="1200" dirty="0"/>
              <a:t>(WHO/UQ) WHO, University of Queensland. Improving the quality and use of birth, death and cause-of-death information: guidance for a standards-based review of country practices.  WHO: Geneva. May 2010. </a:t>
            </a:r>
            <a:endParaRPr lang="en-US" sz="1200" dirty="0" smtClean="0"/>
          </a:p>
          <a:p>
            <a:pPr>
              <a:spcBef>
                <a:spcPts val="0"/>
              </a:spcBef>
              <a:spcAft>
                <a:spcPts val="600"/>
              </a:spcAft>
            </a:pPr>
            <a:r>
              <a:rPr lang="en-US" sz="1200" dirty="0"/>
              <a:t>(</a:t>
            </a:r>
            <a:r>
              <a:rPr lang="en-US" sz="1200" dirty="0" smtClean="0"/>
              <a:t>WHO/IMR) WHO. Indicator and Measurement Registry. Version 1.6.0. Civil registration coverage of deaths (%).  </a:t>
            </a:r>
          </a:p>
          <a:p>
            <a:pPr>
              <a:spcBef>
                <a:spcPts val="0"/>
              </a:spcBef>
              <a:spcAft>
                <a:spcPts val="600"/>
              </a:spcAft>
            </a:pPr>
            <a:r>
              <a:rPr lang="en-US" sz="1200" dirty="0"/>
              <a:t>(WHOSIS) WHO Statistical Information Systems. Indicator definitions and metadata, 2008. Age-standardized mortality rates by </a:t>
            </a:r>
            <a:r>
              <a:rPr lang="en-US" sz="1200" dirty="0" smtClean="0"/>
              <a:t>cause. </a:t>
            </a:r>
          </a:p>
          <a:p>
            <a:pPr>
              <a:spcBef>
                <a:spcPts val="600"/>
              </a:spcBef>
              <a:spcAft>
                <a:spcPts val="600"/>
              </a:spcAft>
            </a:pPr>
            <a:endParaRPr lang="en-US" sz="1200" dirty="0"/>
          </a:p>
        </p:txBody>
      </p:sp>
    </p:spTree>
    <p:extLst>
      <p:ext uri="{BB962C8B-B14F-4D97-AF65-F5344CB8AC3E}">
        <p14:creationId xmlns:p14="http://schemas.microsoft.com/office/powerpoint/2010/main" val="6422766"/>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lnSpc>
                <a:spcPts val="3600"/>
              </a:lnSpc>
              <a:buNone/>
            </a:pPr>
            <a:r>
              <a:rPr lang="en-US" dirty="0" smtClean="0">
                <a:solidFill>
                  <a:schemeClr val="bg1">
                    <a:lumMod val="65000"/>
                  </a:schemeClr>
                </a:solidFill>
              </a:rPr>
              <a:t>Comparison of Vital Event Definitions:</a:t>
            </a:r>
          </a:p>
          <a:p>
            <a:pPr>
              <a:lnSpc>
                <a:spcPts val="3600"/>
              </a:lnSpc>
            </a:pPr>
            <a:r>
              <a:rPr lang="en-US" dirty="0" smtClean="0">
                <a:solidFill>
                  <a:schemeClr val="bg1">
                    <a:lumMod val="65000"/>
                  </a:schemeClr>
                </a:solidFill>
              </a:rPr>
              <a:t>In small groups, discuss the degree to which the vital event definitions used in your country match those used by WHO.  If differences exist, discuss:</a:t>
            </a:r>
          </a:p>
          <a:p>
            <a:pPr lvl="1">
              <a:lnSpc>
                <a:spcPts val="3600"/>
              </a:lnSpc>
            </a:pPr>
            <a:r>
              <a:rPr lang="en-US" dirty="0" smtClean="0">
                <a:solidFill>
                  <a:schemeClr val="bg1">
                    <a:lumMod val="65000"/>
                  </a:schemeClr>
                </a:solidFill>
              </a:rPr>
              <a:t>Philosophies behind them</a:t>
            </a:r>
          </a:p>
          <a:p>
            <a:pPr lvl="1">
              <a:lnSpc>
                <a:spcPts val="3600"/>
              </a:lnSpc>
            </a:pPr>
            <a:r>
              <a:rPr lang="en-US" dirty="0" smtClean="0">
                <a:solidFill>
                  <a:schemeClr val="bg1">
                    <a:lumMod val="65000"/>
                  </a:schemeClr>
                </a:solidFill>
              </a:rPr>
              <a:t>Whether or not those differences affect the registration system or interpretation of vital statistics</a:t>
            </a:r>
          </a:p>
          <a:p>
            <a:pPr>
              <a:lnSpc>
                <a:spcPts val="3600"/>
              </a:lnSpc>
            </a:pPr>
            <a:r>
              <a:rPr lang="en-US" dirty="0" smtClean="0">
                <a:solidFill>
                  <a:schemeClr val="bg1">
                    <a:lumMod val="65000"/>
                  </a:schemeClr>
                </a:solidFill>
              </a:rPr>
              <a:t>Share with the class.</a:t>
            </a:r>
            <a:endParaRPr lang="en-US" dirty="0">
              <a:solidFill>
                <a:schemeClr val="bg1">
                  <a:lumMod val="65000"/>
                </a:schemeClr>
              </a:solidFill>
            </a:endParaRPr>
          </a:p>
        </p:txBody>
      </p:sp>
    </p:spTree>
    <p:extLst>
      <p:ext uri="{BB962C8B-B14F-4D97-AF65-F5344CB8AC3E}">
        <p14:creationId xmlns:p14="http://schemas.microsoft.com/office/powerpoint/2010/main" val="2076190244"/>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228600" y="1371600"/>
            <a:ext cx="8686800" cy="5181600"/>
          </a:xfrm>
        </p:spPr>
        <p:txBody>
          <a:bodyPr/>
          <a:lstStyle/>
          <a:p>
            <a:pPr marL="0" indent="0">
              <a:buNone/>
            </a:pPr>
            <a:r>
              <a:rPr lang="en-US" b="1" dirty="0" smtClean="0"/>
              <a:t>Data Quality Review:</a:t>
            </a:r>
          </a:p>
          <a:p>
            <a:pPr>
              <a:spcBef>
                <a:spcPts val="1200"/>
              </a:spcBef>
            </a:pPr>
            <a:r>
              <a:rPr lang="en-US" sz="2400" b="1" dirty="0" smtClean="0"/>
              <a:t>In small groups, review and compare various reports for the aspects of data quality: </a:t>
            </a:r>
          </a:p>
          <a:p>
            <a:pPr lvl="1">
              <a:spcBef>
                <a:spcPts val="1200"/>
              </a:spcBef>
            </a:pPr>
            <a:r>
              <a:rPr lang="en-US" sz="2000" b="1" dirty="0" smtClean="0"/>
              <a:t>Accuracy</a:t>
            </a:r>
          </a:p>
          <a:p>
            <a:pPr lvl="1">
              <a:spcBef>
                <a:spcPts val="1200"/>
              </a:spcBef>
            </a:pPr>
            <a:r>
              <a:rPr lang="en-US" sz="2000" b="1" dirty="0" smtClean="0"/>
              <a:t>Timeliness</a:t>
            </a:r>
          </a:p>
          <a:p>
            <a:pPr lvl="1">
              <a:spcBef>
                <a:spcPts val="1200"/>
              </a:spcBef>
            </a:pPr>
            <a:r>
              <a:rPr lang="en-US" sz="2000" b="1" dirty="0" smtClean="0"/>
              <a:t>Comparability</a:t>
            </a:r>
          </a:p>
          <a:p>
            <a:pPr lvl="1">
              <a:spcBef>
                <a:spcPts val="1200"/>
              </a:spcBef>
            </a:pPr>
            <a:r>
              <a:rPr lang="en-US" sz="2000" b="1" dirty="0" smtClean="0"/>
              <a:t>Relevance</a:t>
            </a:r>
          </a:p>
          <a:p>
            <a:pPr lvl="1">
              <a:spcBef>
                <a:spcPts val="1200"/>
              </a:spcBef>
            </a:pPr>
            <a:r>
              <a:rPr lang="en-US" sz="2000" b="1" dirty="0" smtClean="0"/>
              <a:t>Accessibility </a:t>
            </a:r>
          </a:p>
          <a:p>
            <a:endParaRPr lang="en-US" sz="2400" b="1" dirty="0" smtClean="0"/>
          </a:p>
          <a:p>
            <a:r>
              <a:rPr lang="en-US" sz="2400" b="1" dirty="0" smtClean="0"/>
              <a:t>Discuss observations with class.  </a:t>
            </a:r>
          </a:p>
          <a:p>
            <a:pPr lvl="1"/>
            <a:endParaRPr lang="en-US" sz="2000" kern="1200" dirty="0"/>
          </a:p>
          <a:p>
            <a:pPr lvl="1"/>
            <a:endParaRPr lang="en-US" sz="2000" b="1"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056564686"/>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Review</a:t>
            </a:r>
            <a:endParaRPr lang="en-US" dirty="0"/>
          </a:p>
        </p:txBody>
      </p:sp>
      <p:sp>
        <p:nvSpPr>
          <p:cNvPr id="3" name="Content Placeholder 2"/>
          <p:cNvSpPr>
            <a:spLocks noGrp="1"/>
          </p:cNvSpPr>
          <p:nvPr>
            <p:ph idx="1"/>
          </p:nvPr>
        </p:nvSpPr>
        <p:spPr>
          <a:xfrm>
            <a:off x="0" y="1295400"/>
            <a:ext cx="9144000" cy="5562600"/>
          </a:xfrm>
          <a:solidFill>
            <a:schemeClr val="bg1"/>
          </a:solidFill>
        </p:spPr>
        <p:txBody>
          <a:bodyPr>
            <a:noAutofit/>
          </a:bodyPr>
          <a:lstStyle/>
          <a:p>
            <a:pPr marL="341313" lvl="1" indent="-231775">
              <a:spcBef>
                <a:spcPts val="1200"/>
              </a:spcBef>
              <a:buFont typeface="+mj-lt"/>
              <a:buAutoNum type="arabicPeriod"/>
            </a:pPr>
            <a:r>
              <a:rPr lang="en-US" sz="2200" b="1" dirty="0"/>
              <a:t>Good statistical systems are efficient, credible, and </a:t>
            </a:r>
            <a:r>
              <a:rPr lang="en-US" sz="2200" b="1" dirty="0">
                <a:solidFill>
                  <a:srgbClr val="C00000"/>
                </a:solidFill>
              </a:rPr>
              <a:t>(</a:t>
            </a:r>
            <a:r>
              <a:rPr lang="en-US" sz="2200" b="1" i="1" dirty="0">
                <a:solidFill>
                  <a:srgbClr val="C00000"/>
                </a:solidFill>
              </a:rPr>
              <a:t>subjective / objective</a:t>
            </a:r>
            <a:r>
              <a:rPr lang="en-US" sz="2200" b="1" dirty="0">
                <a:solidFill>
                  <a:srgbClr val="C00000"/>
                </a:solidFill>
              </a:rPr>
              <a:t>)</a:t>
            </a:r>
            <a:r>
              <a:rPr lang="en-US" sz="2200" b="1" dirty="0"/>
              <a:t>.</a:t>
            </a:r>
          </a:p>
          <a:p>
            <a:pPr marL="341313" lvl="1" indent="-231775">
              <a:spcBef>
                <a:spcPts val="1200"/>
              </a:spcBef>
              <a:buFont typeface="+mj-lt"/>
              <a:buAutoNum type="arabicPeriod"/>
            </a:pPr>
            <a:r>
              <a:rPr lang="en-US" sz="2200" b="1" dirty="0"/>
              <a:t>The quality of vital statistics data is judged based on </a:t>
            </a:r>
            <a:r>
              <a:rPr lang="en-US" sz="2200" b="1" dirty="0">
                <a:solidFill>
                  <a:srgbClr val="C00000"/>
                </a:solidFill>
              </a:rPr>
              <a:t>(</a:t>
            </a:r>
            <a:r>
              <a:rPr lang="en-US" sz="2200" b="1" i="1" dirty="0">
                <a:solidFill>
                  <a:srgbClr val="C00000"/>
                </a:solidFill>
              </a:rPr>
              <a:t>reliability / accuracy</a:t>
            </a:r>
            <a:r>
              <a:rPr lang="en-US" sz="2200" b="1" dirty="0">
                <a:solidFill>
                  <a:srgbClr val="C00000"/>
                </a:solidFill>
              </a:rPr>
              <a:t>)</a:t>
            </a:r>
            <a:r>
              <a:rPr lang="en-US" sz="2200" b="1" dirty="0"/>
              <a:t>, timeliness, comparability, relevance, &amp;</a:t>
            </a:r>
            <a:r>
              <a:rPr lang="en-US" sz="2200" b="1" dirty="0" smtClean="0"/>
              <a:t> </a:t>
            </a:r>
            <a:r>
              <a:rPr lang="en-US" sz="2200" b="1" dirty="0"/>
              <a:t>accessibility.</a:t>
            </a:r>
          </a:p>
          <a:p>
            <a:pPr marL="341313" lvl="1" indent="-231775">
              <a:spcBef>
                <a:spcPts val="1200"/>
              </a:spcBef>
              <a:buFont typeface="+mj-lt"/>
              <a:buAutoNum type="arabicPeriod"/>
            </a:pPr>
            <a:r>
              <a:rPr lang="en-US" sz="2200" b="1" dirty="0">
                <a:solidFill>
                  <a:srgbClr val="C00000"/>
                </a:solidFill>
              </a:rPr>
              <a:t> (</a:t>
            </a:r>
            <a:r>
              <a:rPr lang="en-US" sz="2200" b="1" i="1" dirty="0">
                <a:solidFill>
                  <a:srgbClr val="C00000"/>
                </a:solidFill>
              </a:rPr>
              <a:t>Direct / Indirect</a:t>
            </a:r>
            <a:r>
              <a:rPr lang="en-US" sz="2200" b="1" dirty="0">
                <a:solidFill>
                  <a:srgbClr val="C00000"/>
                </a:solidFill>
              </a:rPr>
              <a:t>) </a:t>
            </a:r>
            <a:r>
              <a:rPr lang="en-US" sz="2200" b="1" dirty="0"/>
              <a:t>assessment of coverage error includes comparing the total number of vital events registered and reported to the statistical agency for a given period with the number registered and reported in a previous, similar </a:t>
            </a:r>
            <a:r>
              <a:rPr lang="en-US" sz="2200" b="1" dirty="0" smtClean="0"/>
              <a:t>period</a:t>
            </a:r>
            <a:r>
              <a:rPr lang="en-US" sz="2200" b="1" dirty="0"/>
              <a:t>.</a:t>
            </a:r>
          </a:p>
          <a:p>
            <a:pPr marL="341313" lvl="1" indent="-231775">
              <a:spcBef>
                <a:spcPts val="1200"/>
              </a:spcBef>
              <a:buFont typeface="+mj-lt"/>
              <a:buAutoNum type="arabicPeriod"/>
            </a:pPr>
            <a:r>
              <a:rPr lang="en-US" sz="2200" b="1" dirty="0"/>
              <a:t> </a:t>
            </a:r>
            <a:r>
              <a:rPr lang="en-US" sz="2200" b="1" dirty="0">
                <a:solidFill>
                  <a:srgbClr val="C00000"/>
                </a:solidFill>
              </a:rPr>
              <a:t>(</a:t>
            </a:r>
            <a:r>
              <a:rPr lang="en-US" sz="2200" b="1" i="1" dirty="0">
                <a:solidFill>
                  <a:srgbClr val="C00000"/>
                </a:solidFill>
              </a:rPr>
              <a:t>Direct / Indirect</a:t>
            </a:r>
            <a:r>
              <a:rPr lang="en-US" sz="2200" b="1" dirty="0">
                <a:solidFill>
                  <a:srgbClr val="C00000"/>
                </a:solidFill>
              </a:rPr>
              <a:t>) </a:t>
            </a:r>
            <a:r>
              <a:rPr lang="en-US" sz="2200" b="1" dirty="0"/>
              <a:t>assessment of coverage error includes regularly querying and monitoring statistical returns from local registrars.</a:t>
            </a:r>
          </a:p>
          <a:p>
            <a:pPr marL="341313" lvl="1" indent="-231775">
              <a:spcBef>
                <a:spcPts val="1200"/>
              </a:spcBef>
              <a:buFont typeface="+mj-lt"/>
              <a:buAutoNum type="arabicPeriod"/>
            </a:pPr>
            <a:r>
              <a:rPr lang="en-US" sz="2200" b="1" dirty="0"/>
              <a:t>Production time is the mean time from </a:t>
            </a:r>
            <a:r>
              <a:rPr lang="en-US" sz="2200" b="1" dirty="0">
                <a:solidFill>
                  <a:srgbClr val="C00000"/>
                </a:solidFill>
              </a:rPr>
              <a:t>(</a:t>
            </a:r>
            <a:r>
              <a:rPr lang="en-US" sz="2200" b="1" i="1" dirty="0">
                <a:solidFill>
                  <a:srgbClr val="C00000"/>
                </a:solidFill>
              </a:rPr>
              <a:t>beginning / end</a:t>
            </a:r>
            <a:r>
              <a:rPr lang="en-US" sz="2200" b="1" dirty="0">
                <a:solidFill>
                  <a:srgbClr val="C00000"/>
                </a:solidFill>
              </a:rPr>
              <a:t>) </a:t>
            </a:r>
            <a:r>
              <a:rPr lang="en-US" sz="2200" b="1" dirty="0"/>
              <a:t>of reference period to publication</a:t>
            </a:r>
            <a:r>
              <a:rPr lang="en-US" sz="2200" b="1" dirty="0" smtClean="0"/>
              <a:t>.</a:t>
            </a:r>
            <a:endParaRPr lang="en-US" sz="2200" dirty="0"/>
          </a:p>
        </p:txBody>
      </p:sp>
    </p:spTree>
    <p:extLst>
      <p:ext uri="{BB962C8B-B14F-4D97-AF65-F5344CB8AC3E}">
        <p14:creationId xmlns:p14="http://schemas.microsoft.com/office/powerpoint/2010/main" val="413531391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BWPP Template May 05">
  <a:themeElements>
    <a:clrScheme name="1_BWPP Template May 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WPP Template May 05">
      <a:majorFont>
        <a:latin typeface="Franklin Gothic Medium Cond"/>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defPPr>
      </a:lstStyle>
    </a:lnDef>
  </a:objectDefaults>
  <a:extraClrSchemeLst>
    <a:extraClrScheme>
      <a:clrScheme name="1_BWPP Template May 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WPP Template May 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WPP Template May 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WPP Template May 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WPP Template May 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WPP Template May 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WPP Template May 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FETP Template</Template>
  <TotalTime>13640</TotalTime>
  <Words>20143</Words>
  <Application>Microsoft Office PowerPoint</Application>
  <PresentationFormat>On-screen Show (4:3)</PresentationFormat>
  <Paragraphs>2276</Paragraphs>
  <Slides>95</Slides>
  <Notes>95</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1_BWPP Template May 05</vt:lpstr>
      <vt:lpstr>Assessing Vital Statistics  </vt:lpstr>
      <vt:lpstr>Outline</vt:lpstr>
      <vt:lpstr>Adequacy of Vital Statistics</vt:lpstr>
      <vt:lpstr>Quality of Vital Statistics</vt:lpstr>
      <vt:lpstr>Mahapatra et al. (2007) Assessment Framework</vt:lpstr>
      <vt:lpstr>Accuracy of Vital Statistics</vt:lpstr>
      <vt:lpstr>Accuracy of Vital Statistics</vt:lpstr>
      <vt:lpstr>Completeness / Coverage</vt:lpstr>
      <vt:lpstr>Completeness / Coverage</vt:lpstr>
      <vt:lpstr>Completeness / Coverage</vt:lpstr>
      <vt:lpstr>Completeness / Coverage</vt:lpstr>
      <vt:lpstr>Completeness / Coverage</vt:lpstr>
      <vt:lpstr>Completeness / Coverage</vt:lpstr>
      <vt:lpstr>Completeness / Coverage</vt:lpstr>
      <vt:lpstr>Completeness / Coverage</vt:lpstr>
      <vt:lpstr>Completeness / Coverage</vt:lpstr>
      <vt:lpstr>Completeness / Coverage</vt:lpstr>
      <vt:lpstr>Completeness / Coverage</vt:lpstr>
      <vt:lpstr>Completeness / Coverage</vt:lpstr>
      <vt:lpstr>Number of registered deaths by source of data and year of death, 1997-2008*</vt:lpstr>
      <vt:lpstr>Completeness/Coverage</vt:lpstr>
      <vt:lpstr>Improving  Completeness/Coverage</vt:lpstr>
      <vt:lpstr>Improving  Completeness/Coverage</vt:lpstr>
      <vt:lpstr>Methods for Completeness/ Coverage in [COUNTRY]</vt:lpstr>
      <vt:lpstr>Discuss</vt:lpstr>
      <vt:lpstr>Accuracy of Vital Statistics</vt:lpstr>
      <vt:lpstr>Accuracy of Vital Statistics</vt:lpstr>
      <vt:lpstr>Proportion of natural deaths due to ill defined natural causes by age group – South Africa, 2007</vt:lpstr>
      <vt:lpstr>What to do with Imperfect Data</vt:lpstr>
      <vt:lpstr>Accuracy of Vital Statistics in [COUNTRY]</vt:lpstr>
      <vt:lpstr>Accuracy of Vital Statistics in [COUNTRY] (cont.)</vt:lpstr>
      <vt:lpstr>Review: Accuracy of Vital Statistics</vt:lpstr>
      <vt:lpstr>Timeliness of Vital Statistics</vt:lpstr>
      <vt:lpstr>Timeliness of Vital Statistics</vt:lpstr>
      <vt:lpstr>Timeliness of Vital Statistics</vt:lpstr>
      <vt:lpstr>Timeliness of Vital Statistics</vt:lpstr>
      <vt:lpstr>Timeliness of Vital Statistics Data in [COUNTRY]</vt:lpstr>
      <vt:lpstr>Discuss</vt:lpstr>
      <vt:lpstr>Comparability</vt:lpstr>
      <vt:lpstr>Comparability: Differences in Reporting Requirements: “Live Birth”</vt:lpstr>
      <vt:lpstr>Comparability:  International Comparisons</vt:lpstr>
      <vt:lpstr>Relevance</vt:lpstr>
      <vt:lpstr>Accessibility</vt:lpstr>
      <vt:lpstr>Example of Mahapatra Framework:  South Africa Death Notification Data, 2009</vt:lpstr>
      <vt:lpstr>Review: Quality of Vital Statistics Data</vt:lpstr>
      <vt:lpstr>Assessing the Quality of Mortality Data: 10 step process </vt:lpstr>
      <vt:lpstr>WHO recommends the use of the International Form of Medical Certification of Cause of Death to document the underlying cause of death</vt:lpstr>
      <vt:lpstr>International Statistical Classification of Diseases and Related Health Problems: 10th Revision (ICD-10) includes natural causes &amp; external causes of death</vt:lpstr>
      <vt:lpstr> ANACoD:  Analysing mortality levels &amp; cause-of-death data </vt:lpstr>
      <vt:lpstr>PowerPoint Presentation</vt:lpstr>
      <vt:lpstr>PowerPoint Presentation</vt:lpstr>
      <vt:lpstr>Getting Started</vt:lpstr>
      <vt:lpstr>ANACoD  - PART I: INPUT DATA</vt:lpstr>
      <vt:lpstr>ANACoD  - PART I: INPUT DATA Step 1 - Basic check of input data</vt:lpstr>
      <vt:lpstr>ANACoD  - PART I: INPUT DATA Step 1 - Basic check of input data</vt:lpstr>
      <vt:lpstr>ANACoD  - PART I: INPUT DATA Step 1 - Basic check of input data</vt:lpstr>
      <vt:lpstr>ANACoD  - PART I: INPUT DATA Step 1 - Basic check of input data</vt:lpstr>
      <vt:lpstr>ANACoD  - PART I: INPUT DATA Step 1 - Basic check of input data</vt:lpstr>
      <vt:lpstr>ANACoD  - PART I: INPUT DATA Step 1 - Basic check of input data</vt:lpstr>
      <vt:lpstr>ANACoD  - PART I: INPUT DATA Step 1 - Basic check of input data</vt:lpstr>
      <vt:lpstr>ANACoD  - PART II: MORTALITY LEVELS ANALYSIS</vt:lpstr>
      <vt:lpstr>ANACoD  - PART II: MORTALITY LEVELS ANALYSIS Step 2: Crude death rates (CDR)</vt:lpstr>
      <vt:lpstr>ANACoD  - PART II: MORTALITY LEVELS ANALYSIS Step 2: Crude death rates</vt:lpstr>
      <vt:lpstr>ANACoD  - PART II: MORTALITY LEVELS ANALYSIS Step 2: Crude deaths rates</vt:lpstr>
      <vt:lpstr>ANACoD  - PART II: MORTALITY LEVELS ANALYSIS Step 3. Age and sex-specific death rates</vt:lpstr>
      <vt:lpstr>ANACoD  - PART II: MORTALITY LEVELS ANALYSIS Step 3. Age and sex-specific death rates </vt:lpstr>
      <vt:lpstr>ANACoD  - PART II: MORTALITY LEVELS ANALYSIS Step 3. Age and sex-specific death rates </vt:lpstr>
      <vt:lpstr>ANACoD  - PART II: MORTALITY LEVELS ANALYSIS Step 3. Age and sex-specific deaths rates</vt:lpstr>
      <vt:lpstr>ANACoD  - PART II: MORTALITY LEVELS ANALYSIS Step 4: Review the age distribution of deaths</vt:lpstr>
      <vt:lpstr>Step 4: Review the age distribution of deaths</vt:lpstr>
      <vt:lpstr>ANACoD  - PART II: MORTALITY LEVELS ANALYSIS Step 4: Review the age distribution of deaths</vt:lpstr>
      <vt:lpstr>ANACoD  - PART II: MORTALITY LEVELS ANALYSIS Step 4: Review the age distribution of deaths</vt:lpstr>
      <vt:lpstr>ANACoD  - PART II: MORTALITY LEVELS ANALYSIS Step 5: Child mortality rates</vt:lpstr>
      <vt:lpstr>ANACoD  - PART II: MORTALITY LEVELS ANALYSIS Step 5: Child mortality rates</vt:lpstr>
      <vt:lpstr>ANACoD  - PART II: MORTALITY LEVELS ANALYSIS Step 5: Child mortality rates</vt:lpstr>
      <vt:lpstr>ANACoD  - PART III: CAUSES OF DEATH ANALYSIS</vt:lpstr>
      <vt:lpstr>ANACoD  - PART III: CAUSES OF DEATH ANALYSIS Step 6: Distribution of death according to the Global Burden of Disease list</vt:lpstr>
      <vt:lpstr>ANACoD  - PART III: CAUSES OF DEATH ANALYSIS Step 6: Distribution of death according to the Global Burden of Disease list</vt:lpstr>
      <vt:lpstr>ANACoD  - PART III: CAUSES OF DEATH ANALYSIS Step 6: Distribution of death according to the Global Burden of Disease list</vt:lpstr>
      <vt:lpstr>ANACoD  - PART III: CAUSES OF DEATH ANALYSIS Step 7: Age pattern of broad groups of causes of death (Distribution of major causes of death)</vt:lpstr>
      <vt:lpstr>PowerPoint Presentation</vt:lpstr>
      <vt:lpstr>PowerPoint Presentation</vt:lpstr>
      <vt:lpstr>ANACoD  - PART III: CAUSES OF DEATH ANALYSIS Step 8: Leading causes of death</vt:lpstr>
      <vt:lpstr>ANACoD  - PART III: CAUSES OF DEATH ANALYSIS Step 8: Leading causes of death</vt:lpstr>
      <vt:lpstr>ANACoD  - PART III: CAUSES OF DEATH ANALYSIS Step 9: Ratio of non-communicable to communicable causes of death</vt:lpstr>
      <vt:lpstr>ANACoD  - PART III: CAUSES OF DEATH ANALYSIS Step 9: Ratio of non-communicable to communicable causes of death</vt:lpstr>
      <vt:lpstr>ANACoD  - PART III: CAUSES OF DEATH ANALYSIS Step 10: Ill-defined causes of death</vt:lpstr>
      <vt:lpstr>Ill-defined causes are: ‘symptoms, signs and abnormal clinical and laboratory findings, not elsewhere classified.’  They arise from:</vt:lpstr>
      <vt:lpstr>ANACoD  - PART III: CAUSES OF DEATH ANALYSIS Step 10: Ill-defined causes of death</vt:lpstr>
      <vt:lpstr>ANACoD  - PART III: CAUSES OF DEATH ANALYSIS Step 10: Ill-defined causes of death</vt:lpstr>
      <vt:lpstr>ANACoD Wrap up</vt:lpstr>
      <vt:lpstr>References</vt:lpstr>
      <vt:lpstr>Activity</vt:lpstr>
      <vt:lpstr>Activity</vt:lpstr>
      <vt:lpstr>Overall Review</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and Improving Civil Registration and Vital Statistics Systems</dc:title>
  <dc:creator>CDC User</dc:creator>
  <cp:lastModifiedBy>Nichols, Erin K. (CDC/OSELS/NCHS)</cp:lastModifiedBy>
  <cp:revision>550</cp:revision>
  <cp:lastPrinted>2013-04-05T21:43:26Z</cp:lastPrinted>
  <dcterms:created xsi:type="dcterms:W3CDTF">2011-09-14T15:50:46Z</dcterms:created>
  <dcterms:modified xsi:type="dcterms:W3CDTF">2015-03-30T17:35:16Z</dcterms:modified>
</cp:coreProperties>
</file>