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9" r:id="rId10"/>
    <p:sldId id="288" r:id="rId11"/>
    <p:sldId id="262" r:id="rId12"/>
    <p:sldId id="289" r:id="rId13"/>
    <p:sldId id="270" r:id="rId14"/>
    <p:sldId id="301" r:id="rId15"/>
    <p:sldId id="295" r:id="rId16"/>
    <p:sldId id="273" r:id="rId17"/>
    <p:sldId id="283" r:id="rId18"/>
    <p:sldId id="284" r:id="rId19"/>
  </p:sldIdLst>
  <p:sldSz cx="12192000" cy="6858000"/>
  <p:notesSz cx="9290050" cy="700405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1"/>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rman, Trudi (CDC/OD/OADC)" initials="ET(" lastIdx="1" clrIdx="0">
    <p:extLst>
      <p:ext uri="{19B8F6BF-5375-455C-9EA6-DF929625EA0E}">
        <p15:presenceInfo xmlns:p15="http://schemas.microsoft.com/office/powerpoint/2012/main" userId="S::tub0@cdc.gov::4fd0790f-8723-4919-91aa-9fc88f2fbd76" providerId="AD"/>
      </p:ext>
    </p:extLst>
  </p:cmAuthor>
  <p:cmAuthor id="2" name="Gantt, Judy M. (CDC/OD/OADC)" initials="GJM(" lastIdx="4" clrIdx="1">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8932F-8461-4537-ADAF-CD43078E41C6}" v="9" dt="2022-01-19T16:22:11.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6" autoAdjust="0"/>
    <p:restoredTop sz="49856" autoAdjust="0"/>
  </p:normalViewPr>
  <p:slideViewPr>
    <p:cSldViewPr snapToGrid="0" snapToObjects="1">
      <p:cViewPr varScale="1">
        <p:scale>
          <a:sx n="31" d="100"/>
          <a:sy n="31" d="100"/>
        </p:scale>
        <p:origin x="1940"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1-14T16:12:03.678" idx="1">
    <p:pos x="4522" y="3305"/>
    <p:text>As in lesson, the drugs themselves are not the</p:text>
    <p:extLst>
      <p:ext uri="{C676402C-5697-4E1C-873F-D02D1690AC5C}">
        <p15:threadingInfo xmlns:p15="http://schemas.microsoft.com/office/powerpoint/2012/main" timeZoneBias="300"/>
      </p:ext>
    </p:extLst>
  </p:cm>
  <p:cm authorId="2" dt="2022-01-14T16:15:10.923" idx="2">
    <p:pos x="4522" y="3401"/>
    <p:text>nonmedical use.  So just 'drugs that are prohibited by law"</p:text>
    <p:extLst>
      <p:ext uri="{C676402C-5697-4E1C-873F-D02D1690AC5C}">
        <p15:threadingInfo xmlns:p15="http://schemas.microsoft.com/office/powerpoint/2012/main" timeZoneBias="300">
          <p15:parentCm authorId="2" idx="1"/>
        </p15:threadingInfo>
      </p:ext>
    </p:extLst>
  </p:cm>
  <p:cm authorId="2" dt="2022-01-14T16:15:54.263" idx="3">
    <p:pos x="4522" y="3497"/>
    <p:text>OR - you could change the word bank to Illicit drug use</p:text>
    <p:extLst>
      <p:ext uri="{C676402C-5697-4E1C-873F-D02D1690AC5C}">
        <p15:threadingInfo xmlns:p15="http://schemas.microsoft.com/office/powerpoint/2012/main" timeZoneBias="300">
          <p15:parentCm authorId="2" idx="1"/>
        </p15:threadingInfo>
      </p:ext>
    </p:extLst>
  </p:cm>
  <p:cm authorId="2" dt="2022-01-14T16:16:16.357" idx="4">
    <p:pos x="4522" y="3593"/>
    <p:text>Can't seem to change in notes</p:text>
    <p:extLst>
      <p:ext uri="{C676402C-5697-4E1C-873F-D02D1690AC5C}">
        <p15:threadingInfo xmlns:p15="http://schemas.microsoft.com/office/powerpoint/2012/main" timeZoneBias="300">
          <p15:parentCm authorId="2" idx="1"/>
        </p15:threadingInfo>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Surveillance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What is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Risk Factor Identification</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dirty="0"/>
            <a:t>What is the cause?</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Intervention</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What works?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Implementation</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How did we do it?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4"/>
      <dgm:spPr/>
    </dgm:pt>
    <dgm:pt modelId="{CAC72C6C-2F5A-4098-B8B3-7181FB515D2C}" type="pres">
      <dgm:prSet presAssocID="{DC0E9600-4E12-44D3-A657-6C8A65B2C15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8">
        <dgm:presLayoutVars>
          <dgm:chMax val="0"/>
          <dgm:chPref val="0"/>
        </dgm:presLayoutVars>
      </dgm:prSet>
      <dgm:spPr/>
    </dgm:pt>
    <dgm:pt modelId="{2D5436FF-CD8F-49B7-BC99-A908F42A00BB}" type="pres">
      <dgm:prSet presAssocID="{DC0E9600-4E12-44D3-A657-6C8A65B2C154}" presName="desTx" presStyleLbl="revTx" presStyleIdx="1" presStyleCnt="8"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4"/>
      <dgm:spPr/>
    </dgm:pt>
    <dgm:pt modelId="{5C76D625-0DBD-4D4D-9BAA-0FA7CFF1BF38}" type="pres">
      <dgm:prSet presAssocID="{001D4A60-7572-483C-BAD4-4C79F9A73E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8">
        <dgm:presLayoutVars>
          <dgm:chMax val="0"/>
          <dgm:chPref val="0"/>
        </dgm:presLayoutVars>
      </dgm:prSet>
      <dgm:spPr/>
    </dgm:pt>
    <dgm:pt modelId="{9941A27D-4987-49A4-ACA0-D2393F0B8B57}" type="pres">
      <dgm:prSet presAssocID="{001D4A60-7572-483C-BAD4-4C79F9A73E54}" presName="desTx" presStyleLbl="revTx" presStyleIdx="3" presStyleCnt="8"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4"/>
      <dgm:spPr/>
    </dgm:pt>
    <dgm:pt modelId="{F20F48D9-1880-4EA7-A0F3-E23D37623576}" type="pres">
      <dgm:prSet presAssocID="{9A75CC11-4B15-4EC1-8A71-2EDC2999659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8">
        <dgm:presLayoutVars>
          <dgm:chMax val="0"/>
          <dgm:chPref val="0"/>
        </dgm:presLayoutVars>
      </dgm:prSet>
      <dgm:spPr/>
    </dgm:pt>
    <dgm:pt modelId="{1A1555AA-C025-4D90-838C-14BC6794E59D}" type="pres">
      <dgm:prSet presAssocID="{9A75CC11-4B15-4EC1-8A71-2EDC29996594}" presName="desTx" presStyleLbl="revTx" presStyleIdx="5" presStyleCnt="8"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4"/>
      <dgm:spPr/>
    </dgm:pt>
    <dgm:pt modelId="{7BFC27FD-3C7B-41FB-AC64-9BD50C71B81D}" type="pres">
      <dgm:prSet presAssocID="{257C0793-1D1A-4B22-BB8E-1017D4DEBB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8">
        <dgm:presLayoutVars>
          <dgm:chMax val="0"/>
          <dgm:chPref val="0"/>
        </dgm:presLayoutVars>
      </dgm:prSet>
      <dgm:spPr/>
    </dgm:pt>
    <dgm:pt modelId="{F426248E-5F24-4359-8189-71B15B39B051}" type="pres">
      <dgm:prSet presAssocID="{257C0793-1D1A-4B22-BB8E-1017D4DEBB0A}" presName="desTx" presStyleLbl="revTx" presStyleIdx="7" presStyleCnt="8" custScaleX="105268">
        <dgm:presLayoutVars/>
      </dgm:prSet>
      <dgm:spPr/>
    </dgm:pt>
  </dgm:ptLst>
  <dgm:cxnLst>
    <dgm:cxn modelId="{9D751208-406C-EA45-B0C9-62C4C5A695B8}" type="presOf" srcId="{9A75CC11-4B15-4EC1-8A71-2EDC29996594}" destId="{7A119AE3-52BB-405F-996D-5203810FF12B}"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0E49D457-5A1D-4CB3-9514-7E17376D1AB9}" srcId="{DC0E9600-4E12-44D3-A657-6C8A65B2C154}" destId="{7EDFC5BA-AD46-4FD4-96FB-CB80351DBD65}" srcOrd="0" destOrd="0" parTransId="{BC8FD28D-F36E-4D3B-A333-462A79BA5210}" sibTransId="{65CD1601-E052-4800-A00F-66DE544A3031}"/>
    <dgm:cxn modelId="{DE30A291-6AE5-445E-A416-D67B5B79C0BE}" srcId="{257C0793-1D1A-4B22-BB8E-1017D4DEBB0A}" destId="{212D58DF-7564-4FC9-960B-9587C4A83BD0}" srcOrd="0" destOrd="0" parTransId="{225391DE-F254-493C-90F8-C913F92DA6A2}" sibTransId="{F077947D-2B6C-4818-976A-549602AF36DD}"/>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38512" y="9550"/>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284253" y="249623"/>
          <a:ext cx="586846" cy="5868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1193866" y="9550"/>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Surveillance</a:t>
          </a:r>
        </a:p>
      </dsp:txBody>
      <dsp:txXfrm>
        <a:off x="1193866" y="9550"/>
        <a:ext cx="3477720" cy="1066994"/>
      </dsp:txXfrm>
    </dsp:sp>
    <dsp:sp modelId="{2D5436FF-CD8F-49B7-BC99-A908F42A00BB}">
      <dsp:nvSpPr>
        <dsp:cNvPr id="0" name=""/>
        <dsp:cNvSpPr/>
      </dsp:nvSpPr>
      <dsp:spPr>
        <a:xfrm>
          <a:off x="4592151" y="9550"/>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problem?</a:t>
          </a:r>
        </a:p>
      </dsp:txBody>
      <dsp:txXfrm>
        <a:off x="4592151" y="9550"/>
        <a:ext cx="3174627" cy="1066994"/>
      </dsp:txXfrm>
    </dsp:sp>
    <dsp:sp modelId="{5D03E8DB-3BEC-4487-8F14-230693C419EF}">
      <dsp:nvSpPr>
        <dsp:cNvPr id="0" name=""/>
        <dsp:cNvSpPr/>
      </dsp:nvSpPr>
      <dsp:spPr>
        <a:xfrm>
          <a:off x="-38512" y="1343293"/>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284253" y="1583366"/>
          <a:ext cx="586846" cy="586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1193866" y="1343293"/>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Risk Factor Identification</a:t>
          </a:r>
        </a:p>
      </dsp:txBody>
      <dsp:txXfrm>
        <a:off x="1193866" y="1343293"/>
        <a:ext cx="3477720" cy="1066994"/>
      </dsp:txXfrm>
    </dsp:sp>
    <dsp:sp modelId="{9941A27D-4987-49A4-ACA0-D2393F0B8B57}">
      <dsp:nvSpPr>
        <dsp:cNvPr id="0" name=""/>
        <dsp:cNvSpPr/>
      </dsp:nvSpPr>
      <dsp:spPr>
        <a:xfrm>
          <a:off x="4592151" y="1343293"/>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cause?</a:t>
          </a:r>
        </a:p>
      </dsp:txBody>
      <dsp:txXfrm>
        <a:off x="4592151" y="1343293"/>
        <a:ext cx="3174627" cy="1066994"/>
      </dsp:txXfrm>
    </dsp:sp>
    <dsp:sp modelId="{C0F40A7D-A0FF-4DD0-AE70-AF5CC0C3944C}">
      <dsp:nvSpPr>
        <dsp:cNvPr id="0" name=""/>
        <dsp:cNvSpPr/>
      </dsp:nvSpPr>
      <dsp:spPr>
        <a:xfrm>
          <a:off x="-38512" y="2677036"/>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284253" y="2917110"/>
          <a:ext cx="586846" cy="5868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1193866" y="2677036"/>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Intervention</a:t>
          </a:r>
        </a:p>
      </dsp:txBody>
      <dsp:txXfrm>
        <a:off x="1193866" y="2677036"/>
        <a:ext cx="3477720" cy="1066994"/>
      </dsp:txXfrm>
    </dsp:sp>
    <dsp:sp modelId="{1A1555AA-C025-4D90-838C-14BC6794E59D}">
      <dsp:nvSpPr>
        <dsp:cNvPr id="0" name=""/>
        <dsp:cNvSpPr/>
      </dsp:nvSpPr>
      <dsp:spPr>
        <a:xfrm>
          <a:off x="4592151" y="2677036"/>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works?</a:t>
          </a:r>
        </a:p>
      </dsp:txBody>
      <dsp:txXfrm>
        <a:off x="4592151" y="2677036"/>
        <a:ext cx="3174627" cy="1066994"/>
      </dsp:txXfrm>
    </dsp:sp>
    <dsp:sp modelId="{8C6DF571-7056-4786-B46B-161117869F8F}">
      <dsp:nvSpPr>
        <dsp:cNvPr id="0" name=""/>
        <dsp:cNvSpPr/>
      </dsp:nvSpPr>
      <dsp:spPr>
        <a:xfrm>
          <a:off x="-38512" y="4010779"/>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284253" y="4250853"/>
          <a:ext cx="586846" cy="586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1193866" y="4010779"/>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Implementation</a:t>
          </a:r>
        </a:p>
      </dsp:txBody>
      <dsp:txXfrm>
        <a:off x="1193866" y="4010779"/>
        <a:ext cx="3477720" cy="1066994"/>
      </dsp:txXfrm>
    </dsp:sp>
    <dsp:sp modelId="{F426248E-5F24-4359-8189-71B15B39B051}">
      <dsp:nvSpPr>
        <dsp:cNvPr id="0" name=""/>
        <dsp:cNvSpPr/>
      </dsp:nvSpPr>
      <dsp:spPr>
        <a:xfrm>
          <a:off x="4592151" y="4010779"/>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How did we do it?</a:t>
          </a:r>
        </a:p>
      </dsp:txBody>
      <dsp:txXfrm>
        <a:off x="4592151" y="4010779"/>
        <a:ext cx="3174627" cy="1066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12/27/2024</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sqars.cdc.gov/data/explore-data" TargetMode="External"/><Relationship Id="rId7" Type="http://schemas.openxmlformats.org/officeDocument/2006/relationships/hyperlink" Target="https://www.cdc.gov/injury/wisqars/animated-leading-cause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cdc.gov/overdose-prevention/data-research/facts-stats/fentalog-study-dashboard.html" TargetMode="External"/><Relationship Id="rId5" Type="http://schemas.openxmlformats.org/officeDocument/2006/relationships/hyperlink" Target="file:///\\cdc.gov\project\OD_OADC_DCE_ITSupport\GHO_Team\CDCM%20PHA\STEM%20Lessons\Final%20Products\20%20-%20Uncovering%20the%20Opioid%20Epidemic\Word\&#8226;%09https:\www.cdc.gov\nchs\pressroom\sosmap\drug_poisoning_mortality\drug_poisoning.htm" TargetMode="External"/><Relationship Id="rId4" Type="http://schemas.openxmlformats.org/officeDocument/2006/relationships/hyperlink" Target="file:///\\cdc.gov\project\OD_OADC_DCE_ITSupport\GHO_Team\CDCM%20PHA\STEM%20Lessons\Final%20Products\20%20-%20Uncovering%20the%20Opioid%20Epidemic\Word\&#8226;%09https:\www.cdc.gov\nchs\nvss\vsrr\drug-overdose-data.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Drug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deaths have been increasing in the United States since the 1990’s, mostly due to the use of opioids. More than 500,000 people in the United States have died from an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involving opioids since 1999, including both prescription and illegal forms. </a:t>
            </a:r>
            <a:endParaRPr lang="en-US" sz="1800" dirty="0">
              <a:effectLst/>
              <a:latin typeface="Times New Roman" panose="02020603050405020304" pitchFamily="18" charset="0"/>
              <a:ea typeface="Century Gothic" panose="020B0502020202020204" pitchFamily="34" charset="0"/>
            </a:endParaRPr>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925"/>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a:t>
            </a: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order to understand opioid use disorder it is essential that people understand why people use opioids and how to treat addiction. You can help people by following these three steps:  </a:t>
            </a:r>
          </a:p>
          <a:p>
            <a:pPr marL="0" marR="0">
              <a:lnSpc>
                <a:spcPct val="107000"/>
              </a:lnSpc>
              <a:spcBef>
                <a:spcPts val="0"/>
              </a:spcBef>
              <a:spcAft>
                <a:spcPts val="925"/>
              </a:spcAft>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0"/>
              </a:spcBef>
              <a:spcAft>
                <a:spcPts val="925"/>
              </a:spcAf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Build empathy for people with opioid use disorders (OUD).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People are often quick to judge people who are suffering with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opioid use disorder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Your first task is to explore some of their stories so that you can better understand the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those affected.</a:t>
            </a:r>
          </a:p>
          <a:p>
            <a:pPr marL="342900" marR="0" indent="-342900">
              <a:lnSpc>
                <a:spcPct val="107000"/>
              </a:lnSpc>
              <a:spcBef>
                <a:spcPts val="0"/>
              </a:spcBef>
              <a:spcAft>
                <a:spcPts val="925"/>
              </a:spcAft>
              <a:buAutoNum type="arabicPeriod"/>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0"/>
              </a:spcBef>
              <a:spcAft>
                <a:spcPts val="925"/>
              </a:spcAf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Design an intervention for opioid use disorder (OUD).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Use the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approach to analyze data and put together a plan to get resources to the communities and people who most need them. </a:t>
            </a:r>
          </a:p>
          <a:p>
            <a:pPr marL="342900" marR="0" indent="-342900">
              <a:lnSpc>
                <a:spcPct val="107000"/>
              </a:lnSpc>
              <a:spcBef>
                <a:spcPts val="0"/>
              </a:spcBef>
              <a:spcAft>
                <a:spcPts val="925"/>
              </a:spcAft>
              <a:buAutoNum type="arabicPeriod"/>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0"/>
              </a:spcBef>
              <a:spcAft>
                <a:spcPts val="925"/>
              </a:spcAft>
              <a:buAutoNum type="arabicPeriod"/>
            </a:pPr>
            <a:r>
              <a:rPr lang="en-US" sz="2800" b="1" dirty="0">
                <a:effectLst/>
              </a:rPr>
              <a:t>Share your findings. </a:t>
            </a:r>
            <a:r>
              <a:rPr lang="en-US" sz="2800" dirty="0">
                <a:effectLst/>
              </a:rPr>
              <a:t>One of the ways CDC communicates information is through social media. Your work can help CDC communicate the work they have done and are doing to reduce cases of </a:t>
            </a:r>
            <a:r>
              <a:rPr lang="en-US" sz="2800" b="1" dirty="0">
                <a:effectLst/>
              </a:rPr>
              <a:t>opioid use disorder</a:t>
            </a:r>
            <a:r>
              <a:rPr lang="en-US" sz="2800" dirty="0">
                <a:effectLst/>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18869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Build Empathy for People with Opioid Use Disorders (OUD)</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i="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i="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is “the science and art of preventing disease, prolonging life, and promoting health through the organized efforts and informed choices of society, organizations, public and private communities, and individuals.” — Charles-Edward Amory Winslow</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Oftentimes, people use dehumanizing language to describe conditions or circumstances. This is especially true for conversations around subjects like drug use. Health equity requires that all people be addressed inclusively, with respect, using non-stigmatizing, bias-free language. Before you move further into this lesson, take a minute and think about the power of language.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Remember the person!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It is important when addressing health issues in communities to always remember the person behind the condition and treat them with respect and dignity. The person always comes first.</a:t>
            </a:r>
          </a:p>
          <a:p>
            <a:pPr marL="0" marR="0" algn="ctr">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diabetic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person with diabetes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disabled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person with a disability</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homeless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person experiencing unstable housing</a:t>
            </a:r>
          </a:p>
          <a:p>
            <a:pPr marL="0" marR="0" algn="ctr">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drug user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person who uses drugs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CDC’s Rx Awareness campaign tells the stories of people whose lives were impacted by prescription opioids. The goals of the campaign are to increase awareness that prescription opioids can be addictive and dangerous; to reinforce that help is available for those suffering from an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opioid use disorder</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and to encourage those struggling with prescription opioids to visit the campaign website to locate help and resources. Visit the campaign site and explore some of the stories. https://www.cdc.gov/rx-awareness/stories/?CDC_AAref_Val=https://www.cdc.gov/rxawareness/stories/index.htm</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Design an Intervention for Opioid Use Disorder (OUD)</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15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There are overarching principles that serve as a guide for the design and implementation of effective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prevention strategies. The four guiding principles below are lessons learned from previous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emergencies.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15000"/>
              </a:lnSpc>
              <a:spcBef>
                <a:spcPts val="0"/>
              </a:spcBef>
              <a:spcAft>
                <a:spcPts val="800"/>
              </a:spcAft>
            </a:pPr>
            <a:endPar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15000"/>
              </a:lnSpc>
              <a:spcBef>
                <a:spcPts val="200"/>
              </a:spcBef>
              <a:spcAft>
                <a:spcPts val="0"/>
              </a:spcAft>
              <a:buFont typeface="+mj-lt"/>
              <a:buAutoNum type="arabicPeriod"/>
              <a:tabLst>
                <a:tab pos="228600" algn="l"/>
                <a:tab pos="457200" algn="l"/>
              </a:tabLst>
            </a:pP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Know your epidemic, know your response.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Opioid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is driven by many different mechanisms and human experiences, and people may follow a variety of paths toward opioid misuse and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15000"/>
              </a:lnSpc>
              <a:spcBef>
                <a:spcPts val="0"/>
              </a:spcBef>
              <a:spcAft>
                <a:spcPts val="0"/>
              </a:spcAft>
              <a:buFont typeface="+mj-lt"/>
              <a:buAutoNum type="arabicPeriod"/>
              <a:tabLst>
                <a:tab pos="228600" algn="l"/>
                <a:tab pos="457200" algn="l"/>
              </a:tabLst>
            </a:pP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Make collaboration your strategy.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Effectively responding to the opioid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epidemic</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requires that all partners be at the table. Make collaboration your strategy.</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15000"/>
              </a:lnSpc>
              <a:spcBef>
                <a:spcPts val="0"/>
              </a:spcBef>
              <a:spcAft>
                <a:spcPts val="0"/>
              </a:spcAft>
              <a:buFont typeface="+mj-lt"/>
              <a:buAutoNum type="arabicPeriod"/>
              <a:tabLst>
                <a:tab pos="228600" algn="l"/>
                <a:tab pos="457200" algn="l"/>
              </a:tabLst>
            </a:pP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Nothing about us without us.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Prevention strategies need to consider the realities, experiences, and perspectives of those at risk of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Those affected by opioid use and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risk should be involved in developing the solutions.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15000"/>
              </a:lnSpc>
              <a:spcBef>
                <a:spcPts val="0"/>
              </a:spcBef>
              <a:spcAft>
                <a:spcPts val="1800"/>
              </a:spcAft>
              <a:buFont typeface="+mj-lt"/>
              <a:buAutoNum type="arabicPeriod"/>
              <a:tabLst>
                <a:tab pos="228600" algn="l"/>
                <a:tab pos="457200" algn="l"/>
              </a:tabLst>
            </a:pP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Meet people where they are.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The guiding principle of “meeting people where they are” means more than showing compassion or tolerance to people in crisis. This principle also asks us to acknowledge that all people we meet are at different stages of behavior change.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8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Use the four steps of the public health approach to design an intervention for this epidemic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1. Surveillance: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is the problem?</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Use the links below to explore data related to drug overdose deaths and fentanyl and answer the questions on the next page.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50000"/>
              </a:lnSpc>
              <a:spcBef>
                <a:spcPts val="200"/>
              </a:spcBef>
              <a:spcAft>
                <a:spcPts val="0"/>
              </a:spcAft>
              <a:buClr>
                <a:srgbClr val="000000"/>
              </a:buClr>
              <a:buFont typeface="Symbol" panose="05050102010706020507" pitchFamily="18" charset="2"/>
              <a:buChar char=""/>
              <a:tabLst>
                <a:tab pos="228600" algn="l"/>
                <a:tab pos="457200" algn="l"/>
              </a:tabLst>
            </a:pPr>
            <a:r>
              <a:rPr lang="en-US" sz="1800" u="sng"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hlinkClick r:id="rId3"/>
              </a:rPr>
              <a:t>Fatal Injury Data Visualization Tool</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50000"/>
              </a:lnSpc>
              <a:spcBef>
                <a:spcPts val="200"/>
              </a:spcBef>
              <a:spcAft>
                <a:spcPts val="0"/>
              </a:spcAft>
              <a:buClr>
                <a:srgbClr val="000000"/>
              </a:buClr>
              <a:buFont typeface="Symbol" panose="05050102010706020507" pitchFamily="18" charset="2"/>
              <a:buChar char=""/>
              <a:tabLst>
                <a:tab pos="228600" algn="l"/>
                <a:tab pos="457200" algn="l"/>
              </a:tabLst>
            </a:pPr>
            <a:r>
              <a:rPr lang="en-US" sz="1800" u="sng"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hlinkClick r:id="rId4"/>
              </a:rPr>
              <a:t>Provisional Drug Overdose Deaths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50000"/>
              </a:lnSpc>
              <a:spcBef>
                <a:spcPts val="200"/>
              </a:spcBef>
              <a:spcAft>
                <a:spcPts val="0"/>
              </a:spcAft>
              <a:buClr>
                <a:srgbClr val="000000"/>
              </a:buClr>
              <a:buFont typeface="Symbol" panose="05050102010706020507" pitchFamily="18" charset="2"/>
              <a:buChar char=""/>
              <a:tabLst>
                <a:tab pos="228600" algn="l"/>
                <a:tab pos="457200" algn="l"/>
              </a:tabLst>
            </a:pPr>
            <a:r>
              <a:rPr lang="en-US" sz="1800" u="sng"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hlinkClick r:id="rId5"/>
              </a:rPr>
              <a:t>Drug Overdose Death Maps</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50000"/>
              </a:lnSpc>
              <a:spcBef>
                <a:spcPts val="200"/>
              </a:spcBef>
              <a:spcAft>
                <a:spcPts val="0"/>
              </a:spcAft>
              <a:buClr>
                <a:srgbClr val="000000"/>
              </a:buClr>
              <a:buFont typeface="Symbol" panose="05050102010706020507" pitchFamily="18" charset="2"/>
              <a:buChar char=""/>
              <a:tabLst>
                <a:tab pos="228600" algn="l"/>
                <a:tab pos="457200" algn="l"/>
              </a:tabLst>
            </a:pPr>
            <a:r>
              <a:rPr lang="en-US" sz="1800" u="sng"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hlinkClick r:id="rId6"/>
              </a:rPr>
              <a:t>The </a:t>
            </a:r>
            <a:r>
              <a:rPr lang="en-US" sz="1800" u="sng" dirty="0" err="1">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hlinkClick r:id="rId6"/>
              </a:rPr>
              <a:t>Fentalog</a:t>
            </a:r>
            <a:r>
              <a:rPr lang="en-US" sz="1800" u="sng"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hlinkClick r:id="rId6"/>
              </a:rPr>
              <a:t> Study</a:t>
            </a:r>
            <a:endParaRPr lang="en-US" sz="1800" u="sng"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gn="l" defTabSz="914400" rtl="0" eaLnBrk="1" fontAlgn="auto" latinLnBrk="0" hangingPunct="1">
              <a:lnSpc>
                <a:spcPct val="150000"/>
              </a:lnSpc>
              <a:spcBef>
                <a:spcPts val="200"/>
              </a:spcBef>
              <a:spcAft>
                <a:spcPts val="0"/>
              </a:spcAft>
              <a:buClr>
                <a:srgbClr val="000000"/>
              </a:buClr>
              <a:buSzTx/>
              <a:buFont typeface="Symbol" panose="05050102010706020507" pitchFamily="18" charset="2"/>
              <a:buChar char=""/>
              <a:tabLst>
                <a:tab pos="228600" algn="l"/>
                <a:tab pos="457200" algn="l"/>
              </a:tabLst>
              <a:defRPr/>
            </a:pPr>
            <a:r>
              <a:rPr lang="en-US" sz="1800" u="sng"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hlinkClick r:id="rId7"/>
              </a:rPr>
              <a:t>Causes of death, 1981-2022</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lvl="0" indent="0">
              <a:lnSpc>
                <a:spcPct val="150000"/>
              </a:lnSpc>
              <a:spcBef>
                <a:spcPts val="200"/>
              </a:spcBef>
              <a:spcAft>
                <a:spcPts val="0"/>
              </a:spcAft>
              <a:buClr>
                <a:srgbClr val="000000"/>
              </a:buClr>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trends are you noticing in the data? Before you can solve a problem, you must be able to clearly articulate the problem.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2. Risk Factor Identification: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is the cause?</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Who is being affected by drug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overdoses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How old are they? Where do they live? What races or ethnicities are most affected? Is one sex more affected than another?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3. Intervention: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works?</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For this section, you will be exploring three interventions that are known to be effective in treating and preventing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opioid use disorders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You will evaluate the pros and cons of each in order to decide which will work best given the populations and risk factors you have identified.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You can use knowledge gained from this lesson or you can conduct further research on the internet. Just make sure you are using reputable sites to find credible information. Sources that end in .gov or .org are generally reliable, as are sites from medical journals and universities.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4. Implementation: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How do we do it?</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Which intervention will you implement? How? Where will you get the resources? Describe your plan.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endParaRPr lang="en-US" sz="1000" b="1" dirty="0">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David J. Sencer CDC Museum uses award-winning exhibits and innovative programming to educate visitors about the value of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presents the rich heritage and vast accomplishments of CDC. Your work could be a valuable contribution! Share your research with the CDC Museum on Instagram using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@CDCmuseum</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p>
          <a:p>
            <a:endParaRPr lang="en-US" sz="1000" dirty="0"/>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Dependence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adaptation to a drug that produces symptoms of withdrawal when it is stopped</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in that area</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Illicit drugs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variety of drugs that are prohibited by law for nonmedical use</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Overdose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injury to the body (poisoning) that happens when a drug is taken in excessive amounts; can be fatal or nonfatal</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science of protecting and improving the health of people and communities</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Substance Use Disorder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a person’s use of drugs or alcohol results in health issues or problems in their work, school, or home life; commonly called addiction</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Synthetic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human-made; in this context, drugs that are made in a laboratory or illegally</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Tolerance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reduced response to a drug with repeated use</a:t>
            </a:r>
          </a:p>
          <a:p>
            <a:pPr defTabSz="931042">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Background on Opioids</a:t>
            </a:r>
          </a:p>
          <a:p>
            <a:pPr defTabSz="931042">
              <a:defRPr/>
            </a:pPr>
            <a:endPar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Opioids are natural,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or semi-</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chemicals that interact with opioid receptors on nerve cells in the body and brain, reducing the intensity of pain signals and feelings of pain. This class of drugs includes the illegal drug heroin,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such as fentanyl, and pain medications available legally by prescription, such as oxycodone, hydrocodone, codeine, morphine, and many others. Prescription opioids are generally safe when taken for a short time and as directed by a doctor, but because they produce euphoria in addition to pain relief, they can be misused and have addiction potential. </a:t>
            </a:r>
          </a:p>
          <a:p>
            <a:pPr defTabSz="931042">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Opioids and the Centers for Disease Control and Prevention (CDC)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tolerance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occurs when a person using opioids begins to experience a reduced response to medication, requiring more opioids to experience the same effect. 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dependence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occurs when the body adjusts its normal functioning around regular opioid use. Unpleasant physical symptoms occur when medication is stopped. Opioid addiction occurs when attempts to cut down or control use are unsuccessful or when use results in social problems and a failure to fulfill obligations at work, school, and home. Opioid addiction often comes after the person has developed 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tolerance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dependence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making it physically challenging to stop opioid use and increasing the risk of withdrawal. Addiction is also known as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opioid use disorder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(OUD).</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From 1999–2019, nearly 500,000 people died from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involving prescription and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illicit</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The first wave of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began with increased prescribing of opioids in the 1990s, with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involving prescription opioids increasing since at least 1999.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including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illicitly</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manufactured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fentanyls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were involved in 64% of &gt;100,000 estimated U.S. drug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during May 2020–April 2021.</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Prescription opioids are used to treat moderate-to-severe pain following surgery or injury or for health conditions such as cancer. Common examples include oxycodone, hydrocodone, morphine, codeine, and methadone. While these medications are prescribed by a doctor, it can be very hard for some people to stop taking them. Anyone can become addicted. For patients receiving long-term opioid therapy, as many as one in four will struggle with addiction. </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second wave began in 2010, with rapid increases in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involving heroin. Heroin is an illegal, highly addictive opioid drug. Heroin is typically injected but can also be smoked or snorted. When people inject heroin, they are at risk of serious, long-term viral infections such as HIV, hepatitis C, and hepatitis B, as well as bacterial infections of the skin, bloodstream, and heart.</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third wave began in 2013, with significant increases in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involving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More than 150 people die every day from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related to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like fentanyl. Pharmaceutical fentanyl is 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 usually used for treating advanced cancer pain. However, most recent cases of fentanyl-related harm,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death are linked to</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 illicitly</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made fentanyl. It is 50 to 100 times more powerful than morphine and is commonly mixed with other illegal drugs like heroin, cocaine, and methamphetamine. Drugs may contain deadly levels of fentanyl, and you can’t see it, taste it, or smell it. Only 2 mg of fentanyl (the size of three grains of salt) can be lethal, depending on body size and drug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tolerance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Many victims of drug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have bystanders nearby who could have helped. Recognizing an 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can be difficult. If you aren’t sure, it is best to treat the situation like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 you could save a life. Call 911 or seek medical care for the individual. Do not leave the person alone. Signs of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may include:</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Small, constricted “pinpoint pupils”</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Falling asleep or loss of consciousness</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Slow, shallow breathing</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Choking or gurgling sounds</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Limp body</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Pale, blue, or cold skin</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Since the start of the 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nearly every state has legislated some form of a 911 Good Samaritan Law to reduce barriers to calling 911 in the event of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This type of legislation may provide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victims and/or bystanders with limited immunity from drug-related criminal charges and other criminal or judicial consequences that may otherwise result from calling first responders to the scene to treat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victim.</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medication called naloxone (brand name Narcan®) can reverse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from opioids. Anyone can carry naloxone, give it to someone experiencing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potentially save a life. Targeted naloxone distribution programs seek to train and equip individuals who are most likely to encounter or witness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 especially people who use drugs and first responders -with naloxone kits, which they can use in an emergency to save a life.</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addition to interventions designed to reduce the occurrence of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other interventions treat the root cause: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opioid use disorder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Medication-assisted treatment (MAT) is a proven treatment for OUD. Medications are administered to people with OUD to treat addiction. The drugs methadone and buprenorphine activate opioid receptors in the brain, preventing painful opioid withdrawal symptoms without causing euphoria; the drug naltrexone blocks the effects of opioids to prevent future use. In addition to medications to manage dependency, MAT also includes behavioral therapy to promote long-term success with overcoming addiction.</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Other interventions strive to make drug use safer while also connecting people who use drugs with support services. Syringe services programs are community-based prevention programs that can provide a range of services, including linkage to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substance use disorder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treatment; access to and disposal of sterile syringes and injection equipment; testing; treatment for infectious diseases; and linkage to medical, mental health, and social services.</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Substance Abuse and Mental Health Services Administration’s National Helpline is a free, confidential, 24/7, 365-day-a-year treatment referral and information service (in English and Spanish) for individuals and families facing mental and/or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substance use disorders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Call 1-800-662-HELP (4357). You can also visit the online treatment locator for more information.</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English: https://www.samhsa.gov/find-help/national-helpline</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Spanish: https://www.samhsa.gov/linea-nacional-ayuda</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Online Treatment Locator: https://findtreatment.samhsa.gov</a:t>
            </a: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entury Gothic" panose="020B0502020202020204" pitchFamily="34" charset="0"/>
                <a:ea typeface="Century Gothic" panose="020B0502020202020204" pitchFamily="34" charset="0"/>
                <a:cs typeface="Times New Roman" panose="02020603050405020304" pitchFamily="18" charset="0"/>
              </a:rPr>
              <a:t>From the Expert:</a:t>
            </a:r>
          </a:p>
          <a:p>
            <a:pPr marL="0" marR="0">
              <a:lnSpc>
                <a:spcPct val="107000"/>
              </a:lnSpc>
              <a:spcBef>
                <a:spcPts val="0"/>
              </a:spcBef>
              <a:spcAft>
                <a:spcPts val="800"/>
              </a:spcAft>
            </a:pPr>
            <a:r>
              <a:rPr lang="en-US" sz="1200" b="0" u="none" dirty="0">
                <a:solidFill>
                  <a:schemeClr val="tx1"/>
                </a:solidFill>
                <a:effectLst/>
                <a:latin typeface="Century Gothic" panose="020B0502020202020204" pitchFamily="34" charset="0"/>
                <a:cs typeface="Times New Roman" panose="02020603050405020304" pitchFamily="18" charset="0"/>
              </a:rPr>
              <a:t>The National Institute of Occupational Safety and Health (NIOSH) is the part of CDC that works to reduce worker illness and injury. They hosted a recent webinar event focused on effective interventions to combat opioid misuse. The first 8 minutes and 45 seconds of the video summarizes the state of the opioid </a:t>
            </a:r>
            <a:r>
              <a:rPr lang="en-US" sz="1200" b="1" u="none" dirty="0">
                <a:solidFill>
                  <a:schemeClr val="tx1"/>
                </a:solidFill>
                <a:effectLst/>
                <a:latin typeface="Century Gothic" panose="020B0502020202020204" pitchFamily="34" charset="0"/>
                <a:cs typeface="Times New Roman" panose="02020603050405020304" pitchFamily="18" charset="0"/>
              </a:rPr>
              <a:t>epidemic</a:t>
            </a:r>
            <a:r>
              <a:rPr lang="en-US" sz="1200" b="0" u="none" dirty="0">
                <a:solidFill>
                  <a:schemeClr val="tx1"/>
                </a:solidFill>
                <a:effectLst/>
                <a:latin typeface="Century Gothic" panose="020B0502020202020204" pitchFamily="34" charset="0"/>
                <a:cs typeface="Times New Roman" panose="02020603050405020304" pitchFamily="18" charset="0"/>
              </a:rPr>
              <a:t> and how it relates to work. https://youtu.be/ogTXanWuwUk</a:t>
            </a:r>
          </a:p>
          <a:p>
            <a:pPr marL="0" marR="0">
              <a:lnSpc>
                <a:spcPct val="107000"/>
              </a:lnSpc>
              <a:spcBef>
                <a:spcPts val="0"/>
              </a:spcBef>
              <a:spcAft>
                <a:spcPts val="800"/>
              </a:spcAft>
            </a:pPr>
            <a:endParaRPr lang="en-US" sz="1200" b="0" u="none"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entury Gothic" panose="020B0502020202020204" pitchFamily="34" charset="0"/>
                <a:cs typeface="Times New Roman" panose="02020603050405020304" pitchFamily="18" charset="0"/>
              </a:rPr>
              <a:t>Workplaces are a critical point of contact for Americans struggling with or recovering from a </a:t>
            </a:r>
            <a:r>
              <a:rPr lang="en-US" sz="1200" b="1" u="none" dirty="0">
                <a:solidFill>
                  <a:schemeClr val="tx1"/>
                </a:solidFill>
                <a:effectLst/>
                <a:latin typeface="Century Gothic" panose="020B0502020202020204" pitchFamily="34" charset="0"/>
                <a:cs typeface="Times New Roman" panose="02020603050405020304" pitchFamily="18" charset="0"/>
              </a:rPr>
              <a:t>substance use disorder</a:t>
            </a:r>
            <a:r>
              <a:rPr lang="en-US" sz="1200" b="0" u="none" dirty="0">
                <a:solidFill>
                  <a:schemeClr val="tx1"/>
                </a:solidFill>
                <a:effectLst/>
                <a:latin typeface="Century Gothic" panose="020B0502020202020204" pitchFamily="34" charset="0"/>
                <a:cs typeface="Times New Roman" panose="02020603050405020304" pitchFamily="18" charset="0"/>
              </a:rPr>
              <a:t>. NIOSH has created the Workplace Supported Recovery Program to help employers proactively prevent substance misuse, reduce stigma, and encourage treatment and sustained recovery from addiction. https://www.cdc.gov/niosh/substance-use/workplace-supported-recovery/?CDC_AAref_Val=https://www.cdc.gov/niosh/topics/opioids/wsrp</a:t>
            </a:r>
          </a:p>
          <a:p>
            <a:pPr marL="0" marR="0">
              <a:lnSpc>
                <a:spcPct val="107000"/>
              </a:lnSpc>
              <a:spcBef>
                <a:spcPts val="0"/>
              </a:spcBef>
              <a:spcAft>
                <a:spcPts val="800"/>
              </a:spcAft>
            </a:pPr>
            <a:endParaRPr lang="en-US" sz="1200" b="0" u="sng"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200" b="1" dirty="0">
                <a:solidFill>
                  <a:srgbClr val="0B3B8E"/>
                </a:solidFill>
                <a:effectLst/>
                <a:latin typeface="Century Gothic" panose="020B0502020202020204" pitchFamily="34" charset="0"/>
                <a:cs typeface="Segoe UI" panose="020B0502040204020203" pitchFamily="34" charset="0"/>
              </a:rPr>
              <a:t>Why Participate? A Message from CDC</a:t>
            </a:r>
            <a:endParaRPr lang="en-US" sz="12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600"/>
              </a:spcAft>
            </a:pP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One in 14 Americans reports experiencing a </a:t>
            </a:r>
            <a:r>
              <a:rPr lang="en-US" sz="12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substance use disorder</a:t>
            </a: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There is not one single driving factor that leads to addiction. Some people may use drugs to help cope with stress, trauma, or to help with mental health issues. Some may even develop </a:t>
            </a:r>
            <a:r>
              <a:rPr lang="en-US" sz="12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opioid use disorder </a:t>
            </a: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after misusing opioids they are prescribed by doctors. In any case, using drugs over time makes it easier to become addicted.</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When people take drugs, the brain is flooded with chemicals that take over the brain’s reward system and cause them to repeat behaviors that feel good but aren’t healthy. </a:t>
            </a: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Addiction is a disease, not a character flaw. People suffering from </a:t>
            </a: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substance use disorders </a:t>
            </a: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have trouble controlling their drug use even though they know drugs are harmful. Building awareness about the realities of </a:t>
            </a: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substance use disorders </a:t>
            </a: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will help you recognize the signs and get help for those suffering its effects, without stigma or judgement.</a:t>
            </a: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12/27/2024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12/27/2024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dc.gov/rx-awareness/stories/?CDC_AAref_Val=https://www.cdc.gov/rxawareness/stories/index.html" TargetMode="External"/><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ogTXanWuwUk?feature=oembed" TargetMode="External"/><Relationship Id="rId6" Type="http://schemas.openxmlformats.org/officeDocument/2006/relationships/image" Target="../media/image2.png"/><Relationship Id="rId5" Type="http://schemas.openxmlformats.org/officeDocument/2006/relationships/hyperlink" Target="https://youtu.be/ogTXanWuwUk"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768764" y="1298448"/>
            <a:ext cx="6885649" cy="2837939"/>
          </a:xfrm>
        </p:spPr>
        <p:txBody>
          <a:bodyPr/>
          <a:lstStyle/>
          <a:p>
            <a:pPr algn="ctr"/>
            <a:r>
              <a:rPr lang="en-US" dirty="0">
                <a:solidFill>
                  <a:srgbClr val="FDB913"/>
                </a:solidFill>
              </a:rPr>
              <a:t>Opioid Epidemic</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22">
            <a:extLst>
              <a:ext uri="{FF2B5EF4-FFF2-40B4-BE49-F238E27FC236}">
                <a16:creationId xmlns:a16="http://schemas.microsoft.com/office/drawing/2014/main" id="{2C1EEBC3-8438-4FDA-9B0C-9C8E8E3E815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0978" y="2870166"/>
            <a:ext cx="1209071" cy="1209071"/>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804089"/>
          </a:xfrm>
        </p:spPr>
        <p:txBody>
          <a:bodyPr anchor="t">
            <a:normAutofit/>
          </a:bodyPr>
          <a:lstStyle/>
          <a:p>
            <a:pPr marL="514350" indent="-514350">
              <a:buFont typeface="+mj-lt"/>
              <a:buAutoNum type="arabicPeriod"/>
            </a:pPr>
            <a:r>
              <a:rPr lang="en-US" sz="2800" dirty="0"/>
              <a:t>Build empathy for people with opioid use disorders (OUD). </a:t>
            </a:r>
          </a:p>
          <a:p>
            <a:pPr marL="514350" indent="-514350">
              <a:buFont typeface="+mj-lt"/>
              <a:buAutoNum type="arabicPeriod"/>
            </a:pPr>
            <a:r>
              <a:rPr lang="en-US" sz="2800" dirty="0"/>
              <a:t>Design an intervention for opioid use disorder (OUD). </a:t>
            </a:r>
          </a:p>
          <a:p>
            <a:pPr marL="514350" indent="-514350">
              <a:buFont typeface="+mj-lt"/>
              <a:buAutoNum type="arabicPeriod"/>
            </a:pPr>
            <a:r>
              <a:rPr lang="en-US" sz="2800" dirty="0"/>
              <a:t>Share your findings. </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a:t>
            </a:r>
            <a:br>
              <a:rPr lang="en-US" dirty="0"/>
            </a:br>
            <a:r>
              <a:rPr lang="en-US" dirty="0"/>
              <a:t>Public Health Approach</a:t>
            </a:r>
          </a:p>
        </p:txBody>
      </p:sp>
      <p:graphicFrame>
        <p:nvGraphicFramePr>
          <p:cNvPr id="16" name="Content Placeholder 2">
            <a:extLst>
              <a:ext uri="{FF2B5EF4-FFF2-40B4-BE49-F238E27FC236}">
                <a16:creationId xmlns:a16="http://schemas.microsoft.com/office/drawing/2014/main" id="{C5045D39-6E3E-490D-8076-6F4F48E236BE}"/>
              </a:ext>
            </a:extLst>
          </p:cNvPr>
          <p:cNvGraphicFramePr/>
          <p:nvPr>
            <p:extLst>
              <p:ext uri="{D42A27DB-BD31-4B8C-83A1-F6EECF244321}">
                <p14:modId xmlns:p14="http://schemas.microsoft.com/office/powerpoint/2010/main" val="190102509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248164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3" y="752748"/>
            <a:ext cx="7593360" cy="956122"/>
          </a:xfrm>
        </p:spPr>
        <p:txBody>
          <a:bodyPr>
            <a:normAutofit/>
          </a:bodyPr>
          <a:lstStyle/>
          <a:p>
            <a:pPr marL="336550" indent="-336550">
              <a:buNone/>
            </a:pPr>
            <a:r>
              <a:rPr lang="en-US" sz="2800" b="1" dirty="0">
                <a:solidFill>
                  <a:srgbClr val="F15A27"/>
                </a:solidFill>
              </a:rPr>
              <a:t>1. Build Empathy for People with Opioid Use Disorders (OUD) </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618784"/>
            <a:ext cx="6461231" cy="181588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Watch and read stories from CDC’s Rx awareness campaign, which focuses on people affected by opioid use disorder</a:t>
            </a:r>
          </a:p>
          <a:p>
            <a:pPr marL="457200" indent="-457200">
              <a:buFontTx/>
              <a:buChar char="-"/>
            </a:pPr>
            <a:r>
              <a:rPr lang="en-US" sz="2800" dirty="0">
                <a:solidFill>
                  <a:schemeClr val="tx1">
                    <a:lumMod val="65000"/>
                    <a:lumOff val="35000"/>
                  </a:schemeClr>
                </a:solidFill>
                <a:hlinkClick r:id="rId6"/>
              </a:rPr>
              <a:t>Rx Awareness</a:t>
            </a:r>
            <a:endParaRPr lang="en-US" sz="2800" dirty="0">
              <a:solidFill>
                <a:schemeClr val="tx1">
                  <a:lumMod val="65000"/>
                  <a:lumOff val="35000"/>
                </a:schemeClr>
              </a:solidFill>
            </a:endParaRPr>
          </a:p>
        </p:txBody>
      </p:sp>
      <p:grpSp>
        <p:nvGrpSpPr>
          <p:cNvPr id="4" name="Group 3">
            <a:extLst>
              <a:ext uri="{FF2B5EF4-FFF2-40B4-BE49-F238E27FC236}">
                <a16:creationId xmlns:a16="http://schemas.microsoft.com/office/drawing/2014/main" id="{B2DF5036-24B1-43E9-984D-FEB62B6FB00C}"/>
              </a:ext>
              <a:ext uri="{C183D7F6-B498-43B3-948B-1728B52AA6E4}">
                <adec:decorative xmlns:adec="http://schemas.microsoft.com/office/drawing/2017/decorative" val="0"/>
              </a:ext>
            </a:extLst>
          </p:cNvPr>
          <p:cNvGrpSpPr/>
          <p:nvPr/>
        </p:nvGrpSpPr>
        <p:grpSpPr>
          <a:xfrm>
            <a:off x="1317775" y="3849850"/>
            <a:ext cx="8383205" cy="2286000"/>
            <a:chOff x="514694" y="3894980"/>
            <a:chExt cx="8383205" cy="2286000"/>
          </a:xfrm>
        </p:grpSpPr>
        <p:pic>
          <p:nvPicPr>
            <p:cNvPr id="3078" name="Picture 6" descr="How can I be addicted? I get these from my doctor. - Brenda">
              <a:extLst>
                <a:ext uri="{FF2B5EF4-FFF2-40B4-BE49-F238E27FC236}">
                  <a16:creationId xmlns:a16="http://schemas.microsoft.com/office/drawing/2014/main" id="{54361F39-9DAF-4CEB-9CED-A5FA5341B2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8695" y="3894980"/>
              <a:ext cx="304920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 not supposed to be the one to pick which sneakers I'm going to bury him in. -Ann Marie">
              <a:extLst>
                <a:ext uri="{FF2B5EF4-FFF2-40B4-BE49-F238E27FC236}">
                  <a16:creationId xmlns:a16="http://schemas.microsoft.com/office/drawing/2014/main" id="{12BA9787-83C1-4AFE-A6AE-1DB12BE501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694" y="3894980"/>
              <a:ext cx="304800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covery is amazing - you get to a place where you're proud of yourself again. - Britton">
              <a:extLst>
                <a:ext uri="{FF2B5EF4-FFF2-40B4-BE49-F238E27FC236}">
                  <a16:creationId xmlns:a16="http://schemas.microsoft.com/office/drawing/2014/main" id="{6271E143-DC64-45CB-8391-17DBA25C25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2695" y="3894980"/>
              <a:ext cx="2286000" cy="228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35850"/>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299"/>
            <a:ext cx="7586843" cy="966551"/>
          </a:xfrm>
        </p:spPr>
        <p:txBody>
          <a:bodyPr>
            <a:normAutofit/>
          </a:bodyPr>
          <a:lstStyle/>
          <a:p>
            <a:pPr marL="342900" indent="-342900">
              <a:buNone/>
            </a:pPr>
            <a:r>
              <a:rPr lang="en-US" sz="2800" b="1" dirty="0">
                <a:solidFill>
                  <a:srgbClr val="F15A27"/>
                </a:solidFill>
              </a:rPr>
              <a:t>2. Design an Intervention for Opioid Use Disorder (OUD)</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604130"/>
            <a:ext cx="6461231" cy="483209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Surveillance: </a:t>
            </a:r>
            <a:br>
              <a:rPr lang="en-US" sz="2800" dirty="0">
                <a:solidFill>
                  <a:schemeClr val="tx1">
                    <a:lumMod val="65000"/>
                    <a:lumOff val="35000"/>
                  </a:schemeClr>
                </a:solidFill>
              </a:rPr>
            </a:br>
            <a:r>
              <a:rPr lang="en-US" sz="2800" dirty="0">
                <a:solidFill>
                  <a:schemeClr val="accent1"/>
                </a:solidFill>
              </a:rPr>
              <a:t>What does the data show about opioid overdose deaths?</a:t>
            </a:r>
          </a:p>
          <a:p>
            <a:pPr marL="457200" indent="-457200">
              <a:buFontTx/>
              <a:buChar char="-"/>
            </a:pPr>
            <a:r>
              <a:rPr lang="en-US" sz="2800" dirty="0">
                <a:solidFill>
                  <a:schemeClr val="tx1">
                    <a:lumMod val="65000"/>
                    <a:lumOff val="35000"/>
                  </a:schemeClr>
                </a:solidFill>
              </a:rPr>
              <a:t>Risk Factor Identification: </a:t>
            </a:r>
            <a:br>
              <a:rPr lang="en-US" sz="2800" dirty="0">
                <a:solidFill>
                  <a:schemeClr val="tx1">
                    <a:lumMod val="65000"/>
                    <a:lumOff val="35000"/>
                  </a:schemeClr>
                </a:solidFill>
              </a:rPr>
            </a:br>
            <a:r>
              <a:rPr lang="en-US" sz="2800" dirty="0">
                <a:solidFill>
                  <a:schemeClr val="accent1"/>
                </a:solidFill>
              </a:rPr>
              <a:t>Which populations are most at risk?</a:t>
            </a:r>
          </a:p>
          <a:p>
            <a:pPr marL="457200" indent="-457200">
              <a:buFontTx/>
              <a:buChar char="-"/>
            </a:pPr>
            <a:r>
              <a:rPr lang="en-US" sz="2800" dirty="0">
                <a:solidFill>
                  <a:schemeClr val="tx1">
                    <a:lumMod val="65000"/>
                    <a:lumOff val="35000"/>
                  </a:schemeClr>
                </a:solidFill>
              </a:rPr>
              <a:t>Intervention: </a:t>
            </a:r>
            <a:br>
              <a:rPr lang="en-US" sz="2800" dirty="0">
                <a:solidFill>
                  <a:schemeClr val="tx1">
                    <a:lumMod val="65000"/>
                    <a:lumOff val="35000"/>
                  </a:schemeClr>
                </a:solidFill>
              </a:rPr>
            </a:br>
            <a:r>
              <a:rPr lang="en-US" sz="2800" dirty="0">
                <a:solidFill>
                  <a:schemeClr val="accent1"/>
                </a:solidFill>
              </a:rPr>
              <a:t>What has worked in the past to address the problem?</a:t>
            </a:r>
          </a:p>
          <a:p>
            <a:pPr marL="457200" indent="-457200">
              <a:buFontTx/>
              <a:buChar char="-"/>
            </a:pPr>
            <a:r>
              <a:rPr lang="en-US" sz="2800" dirty="0">
                <a:solidFill>
                  <a:schemeClr val="tx1">
                    <a:lumMod val="65000"/>
                    <a:lumOff val="35000"/>
                  </a:schemeClr>
                </a:solidFill>
              </a:rPr>
              <a:t>Implementation: </a:t>
            </a:r>
            <a:br>
              <a:rPr lang="en-US" sz="2800" dirty="0">
                <a:solidFill>
                  <a:schemeClr val="tx1">
                    <a:lumMod val="65000"/>
                    <a:lumOff val="35000"/>
                  </a:schemeClr>
                </a:solidFill>
              </a:rPr>
            </a:br>
            <a:r>
              <a:rPr lang="en-US" sz="2800" dirty="0">
                <a:solidFill>
                  <a:schemeClr val="accent1"/>
                </a:solidFill>
              </a:rPr>
              <a:t>What intervention will you implement and how?</a:t>
            </a:r>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684D8E4B-6D34-4F62-8D65-CB2743778C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5" name="Graphic 22">
            <a:extLst>
              <a:ext uri="{FF2B5EF4-FFF2-40B4-BE49-F238E27FC236}">
                <a16:creationId xmlns:a16="http://schemas.microsoft.com/office/drawing/2014/main" id="{2B8313AD-49B9-406A-87F4-CD955CBDC16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5160" y="3641071"/>
            <a:ext cx="982980" cy="982980"/>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4A60CFB2-ACCC-480F-B854-E2C0C1DB9D88}"/>
              </a:ext>
            </a:extLst>
          </p:cNvPr>
          <p:cNvSpPr>
            <a:spLocks noGrp="1"/>
          </p:cNvSpPr>
          <p:nvPr>
            <p:ph type="title"/>
          </p:nvPr>
        </p:nvSpPr>
        <p:spPr>
          <a:xfrm>
            <a:off x="252919" y="-207264"/>
            <a:ext cx="2947482" cy="207264"/>
          </a:xfrm>
        </p:spPr>
        <p:txBody>
          <a:bodyPr vert="horz" lIns="91440" tIns="45720" rIns="91440" bIns="45720" rtlCol="0" anchor="b">
            <a:normAutofit/>
          </a:bodyPr>
          <a:lstStyle/>
          <a:p>
            <a:r>
              <a:rPr lang="en-US" sz="6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1851442736"/>
              </p:ext>
            </p:extLst>
          </p:nvPr>
        </p:nvGraphicFramePr>
        <p:xfrm>
          <a:off x="3581401" y="371645"/>
          <a:ext cx="8422542" cy="6308366"/>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1800" b="0" cap="none" spc="0" dirty="0">
                          <a:solidFill>
                            <a:schemeClr val="tx1"/>
                          </a:solidFill>
                          <a:effectLst/>
                          <a:latin typeface="+mn-lt"/>
                        </a:rPr>
                        <a:t>an increase in the number of cases of a disease above what is normally expected in that area</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b="0" cap="none" spc="0" dirty="0">
                          <a:solidFill>
                            <a:schemeClr val="tx1"/>
                          </a:solidFill>
                          <a:effectLst/>
                          <a:latin typeface="+mn-lt"/>
                          <a:ea typeface="Century Gothic" panose="020B0502020202020204" pitchFamily="34" charset="0"/>
                          <a:cs typeface="Times New Roman" panose="02020603050405020304" pitchFamily="18" charset="0"/>
                        </a:rPr>
                        <a:t>injury to the body (poisoning) that happens when a drug is taken in excessive amounts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when a person’s use of drugs or alcohol results in health issues or problems in their work, school, or home life; commonly called addiction</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adaptation to a drug that produces symptoms of withdrawal when it is stopped</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humanmade; in this context, drugs that are made in a laboratory or illegally</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the science of protecting and improving the health of people and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the nonmedical use of a variety of drugs that are prohibited by law</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reduced response to a drug with repeated use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294987"/>
            <a:ext cx="3108960" cy="523220"/>
          </a:xfrm>
          <a:prstGeom prst="rect">
            <a:avLst/>
          </a:prstGeom>
          <a:noFill/>
        </p:spPr>
        <p:txBody>
          <a:bodyPr wrap="square" rtlCol="0">
            <a:spAutoFit/>
          </a:bodyPr>
          <a:lstStyle/>
          <a:p>
            <a:pPr algn="ctr"/>
            <a:r>
              <a:rPr lang="en-US" sz="2800" b="1" dirty="0"/>
              <a:t>Dependence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1882147"/>
            <a:ext cx="3108960" cy="523220"/>
          </a:xfrm>
          <a:prstGeom prst="rect">
            <a:avLst/>
          </a:prstGeom>
          <a:noFill/>
        </p:spPr>
        <p:txBody>
          <a:bodyPr wrap="square" rtlCol="0">
            <a:spAutoFit/>
          </a:bodyPr>
          <a:lstStyle/>
          <a:p>
            <a:pPr algn="ctr"/>
            <a:r>
              <a:rPr lang="en-US" sz="2800" b="1" dirty="0"/>
              <a:t>Epidemic</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469307"/>
            <a:ext cx="3108960" cy="521207"/>
          </a:xfrm>
          <a:prstGeom prst="rect">
            <a:avLst/>
          </a:prstGeom>
          <a:noFill/>
        </p:spPr>
        <p:txBody>
          <a:bodyPr wrap="square" rtlCol="0">
            <a:spAutoFit/>
          </a:bodyPr>
          <a:lstStyle/>
          <a:p>
            <a:pPr algn="ctr"/>
            <a:r>
              <a:rPr lang="en-US" sz="2800" b="1" dirty="0"/>
              <a:t>Illicit drugs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054454"/>
            <a:ext cx="3108960" cy="523220"/>
          </a:xfrm>
          <a:prstGeom prst="rect">
            <a:avLst/>
          </a:prstGeom>
          <a:noFill/>
        </p:spPr>
        <p:txBody>
          <a:bodyPr wrap="square" rtlCol="0">
            <a:spAutoFit/>
          </a:bodyPr>
          <a:lstStyle/>
          <a:p>
            <a:pPr algn="ctr"/>
            <a:r>
              <a:rPr lang="en-US" sz="2800" b="1"/>
              <a:t>Overdose</a:t>
            </a:r>
            <a:endParaRPr lang="en-US" sz="2800" b="1" dirty="0"/>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641614"/>
            <a:ext cx="3108960" cy="523220"/>
          </a:xfrm>
          <a:prstGeom prst="rect">
            <a:avLst/>
          </a:prstGeom>
          <a:noFill/>
        </p:spPr>
        <p:txBody>
          <a:bodyPr wrap="square" rtlCol="0">
            <a:spAutoFit/>
          </a:bodyPr>
          <a:lstStyle/>
          <a:p>
            <a:pPr algn="ctr"/>
            <a:r>
              <a:rPr lang="en-US" sz="2800" b="1" dirty="0"/>
              <a:t>Public health</a:t>
            </a:r>
          </a:p>
        </p:txBody>
      </p:sp>
      <p:sp>
        <p:nvSpPr>
          <p:cNvPr id="22" name="TextBox 21">
            <a:extLst>
              <a:ext uri="{FF2B5EF4-FFF2-40B4-BE49-F238E27FC236}">
                <a16:creationId xmlns:a16="http://schemas.microsoft.com/office/drawing/2014/main" id="{7563359F-5C54-43D3-9BDB-B4901B2D8E75}"/>
              </a:ext>
            </a:extLst>
          </p:cNvPr>
          <p:cNvSpPr txBox="1"/>
          <p:nvPr/>
        </p:nvSpPr>
        <p:spPr>
          <a:xfrm>
            <a:off x="0" y="4228774"/>
            <a:ext cx="3421294" cy="523220"/>
          </a:xfrm>
          <a:prstGeom prst="rect">
            <a:avLst/>
          </a:prstGeom>
          <a:noFill/>
        </p:spPr>
        <p:txBody>
          <a:bodyPr wrap="square" rtlCol="0">
            <a:spAutoFit/>
          </a:bodyPr>
          <a:lstStyle/>
          <a:p>
            <a:pPr algn="ctr"/>
            <a:r>
              <a:rPr lang="en-US" sz="2800" b="1" spc="-150" dirty="0"/>
              <a:t>Substance Use Disorder</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4815934"/>
            <a:ext cx="3108960" cy="523220"/>
          </a:xfrm>
          <a:prstGeom prst="rect">
            <a:avLst/>
          </a:prstGeom>
          <a:noFill/>
        </p:spPr>
        <p:txBody>
          <a:bodyPr wrap="square" rtlCol="0">
            <a:spAutoFit/>
          </a:bodyPr>
          <a:lstStyle/>
          <a:p>
            <a:pPr algn="ctr"/>
            <a:r>
              <a:rPr lang="en-US" sz="2800" b="1"/>
              <a:t>Synthetic</a:t>
            </a:r>
            <a:endParaRPr lang="en-US" sz="2800" b="1" dirty="0"/>
          </a:p>
        </p:txBody>
      </p:sp>
      <p:sp>
        <p:nvSpPr>
          <p:cNvPr id="27" name="TextBox 26">
            <a:extLst>
              <a:ext uri="{FF2B5EF4-FFF2-40B4-BE49-F238E27FC236}">
                <a16:creationId xmlns:a16="http://schemas.microsoft.com/office/drawing/2014/main" id="{55A18B20-A44F-4D9C-A413-CFEC15837E81}"/>
              </a:ext>
            </a:extLst>
          </p:cNvPr>
          <p:cNvSpPr txBox="1"/>
          <p:nvPr/>
        </p:nvSpPr>
        <p:spPr>
          <a:xfrm>
            <a:off x="159862" y="5403094"/>
            <a:ext cx="3108960" cy="521207"/>
          </a:xfrm>
          <a:prstGeom prst="rect">
            <a:avLst/>
          </a:prstGeom>
          <a:noFill/>
        </p:spPr>
        <p:txBody>
          <a:bodyPr wrap="square" rtlCol="0">
            <a:spAutoFit/>
          </a:bodyPr>
          <a:lstStyle/>
          <a:p>
            <a:pPr algn="ctr"/>
            <a:r>
              <a:rPr lang="en-US" sz="2800" b="1"/>
              <a:t>Tolerance</a:t>
            </a:r>
            <a:endParaRPr lang="en-US" sz="2800" b="1" dirty="0"/>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4.81481E-6 L 0.29128 -0.26203 " pathEditMode="relative" rAng="0" ptsTypes="AA">
                                      <p:cBhvr>
                                        <p:cTn id="10" dur="2000" fill="hold"/>
                                        <p:tgtEl>
                                          <p:spTgt spid="20"/>
                                        </p:tgtEl>
                                        <p:attrNameLst>
                                          <p:attrName>ppt_x</p:attrName>
                                          <p:attrName>ppt_y</p:attrName>
                                        </p:attrNameLst>
                                      </p:cBhvr>
                                      <p:rCtr x="14557" y="-131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3.7037E-7 L 0.29375 -0.30394 " pathEditMode="relative" rAng="0" ptsTypes="AA">
                                      <p:cBhvr>
                                        <p:cTn id="14" dur="2000" fill="hold"/>
                                        <p:tgtEl>
                                          <p:spTgt spid="22"/>
                                        </p:tgtEl>
                                        <p:attrNameLst>
                                          <p:attrName>ppt_x</p:attrName>
                                          <p:attrName>ppt_y</p:attrName>
                                        </p:attrNameLst>
                                      </p:cBhvr>
                                      <p:rCtr x="14687" y="-1520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1.85185E-6 L 0.29428 0.24213 " pathEditMode="relative" rAng="0" ptsTypes="AA">
                                      <p:cBhvr>
                                        <p:cTn id="18" dur="2000" fill="hold"/>
                                        <p:tgtEl>
                                          <p:spTgt spid="23"/>
                                        </p:tgtEl>
                                        <p:attrNameLst>
                                          <p:attrName>ppt_x</p:attrName>
                                          <p:attrName>ppt_y</p:attrName>
                                        </p:attrNameLst>
                                      </p:cBhvr>
                                      <p:rCtr x="14714" y="1210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2.22222E-6 L 0.29428 -0.1544 " pathEditMode="relative" rAng="0" ptsTypes="AA">
                                      <p:cBhvr>
                                        <p:cTn id="22" dur="2000" fill="hold"/>
                                        <p:tgtEl>
                                          <p:spTgt spid="25"/>
                                        </p:tgtEl>
                                        <p:attrNameLst>
                                          <p:attrName>ppt_x</p:attrName>
                                          <p:attrName>ppt_y</p:attrName>
                                        </p:attrNameLst>
                                      </p:cBhvr>
                                      <p:rCtr x="14714" y="-773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E-6 -2.96296E-6 L 0.29428 0.12361 " pathEditMode="relative" rAng="0" ptsTypes="AA">
                                      <p:cBhvr>
                                        <p:cTn id="26" dur="2000" fill="hold"/>
                                        <p:tgtEl>
                                          <p:spTgt spid="21"/>
                                        </p:tgtEl>
                                        <p:attrNameLst>
                                          <p:attrName>ppt_x</p:attrName>
                                          <p:attrName>ppt_y</p:attrName>
                                        </p:attrNameLst>
                                      </p:cBhvr>
                                      <p:rCtr x="14714" y="618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3.33333E-6 L 0.28998 0.40949 " pathEditMode="relative" rAng="0" ptsTypes="AA">
                                      <p:cBhvr>
                                        <p:cTn id="30" dur="2000" fill="hold"/>
                                        <p:tgtEl>
                                          <p:spTgt spid="24"/>
                                        </p:tgtEl>
                                        <p:attrNameLst>
                                          <p:attrName>ppt_x</p:attrName>
                                          <p:attrName>ppt_y</p:attrName>
                                        </p:attrNameLst>
                                      </p:cBhvr>
                                      <p:rCtr x="14492" y="2046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5E-6 4.07407E-6 L 0.29428 0.09097 " pathEditMode="relative" rAng="0" ptsTypes="AA">
                                      <p:cBhvr>
                                        <p:cTn id="34" dur="2000" fill="hold"/>
                                        <p:tgtEl>
                                          <p:spTgt spid="27"/>
                                        </p:tgtEl>
                                        <p:attrNameLst>
                                          <p:attrName>ppt_x</p:attrName>
                                          <p:attrName>ppt_y</p:attrName>
                                        </p:attrNameLst>
                                      </p:cBhvr>
                                      <p:rCtr x="14714" y="4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Opioids</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70" y="758952"/>
            <a:ext cx="7284148" cy="5330952"/>
          </a:xfrm>
        </p:spPr>
        <p:txBody>
          <a:bodyPr vert="horz" lIns="91440" tIns="45720" rIns="91440" bIns="45720" rtlCol="0" anchor="t">
            <a:normAutofit/>
          </a:bodyPr>
          <a:lstStyle/>
          <a:p>
            <a:r>
              <a:rPr lang="en-US" sz="2600" dirty="0"/>
              <a:t>Opioids are drugs that</a:t>
            </a:r>
            <a:br>
              <a:rPr lang="en-US" sz="2600" dirty="0"/>
            </a:br>
            <a:r>
              <a:rPr lang="en-US" sz="2600" dirty="0"/>
              <a:t>interact with opioid </a:t>
            </a:r>
            <a:br>
              <a:rPr lang="en-US" sz="2600" dirty="0"/>
            </a:br>
            <a:r>
              <a:rPr lang="en-US" sz="2600" dirty="0"/>
              <a:t>receptors on nerve</a:t>
            </a:r>
            <a:br>
              <a:rPr lang="en-US" sz="2600" dirty="0"/>
            </a:br>
            <a:r>
              <a:rPr lang="en-US" sz="2600" dirty="0"/>
              <a:t>cells in the body and brain</a:t>
            </a:r>
          </a:p>
          <a:p>
            <a:r>
              <a:rPr lang="en-US" sz="2600" dirty="0"/>
              <a:t>Common opioids:</a:t>
            </a:r>
          </a:p>
          <a:p>
            <a:pPr lvl="1"/>
            <a:r>
              <a:rPr lang="en-US" sz="2400" dirty="0">
                <a:solidFill>
                  <a:schemeClr val="accent1"/>
                </a:solidFill>
              </a:rPr>
              <a:t>Prescription drugs like oxycodone, hydrocodone, codeine, morphine</a:t>
            </a:r>
          </a:p>
          <a:p>
            <a:pPr lvl="1"/>
            <a:r>
              <a:rPr lang="en-US" sz="2400" dirty="0">
                <a:solidFill>
                  <a:schemeClr val="accent1"/>
                </a:solidFill>
              </a:rPr>
              <a:t>Heroin</a:t>
            </a:r>
          </a:p>
          <a:p>
            <a:pPr lvl="1"/>
            <a:r>
              <a:rPr lang="en-US" sz="2400" dirty="0">
                <a:solidFill>
                  <a:schemeClr val="accent1"/>
                </a:solidFill>
              </a:rPr>
              <a:t>Synthetic opioids like fentanyl and </a:t>
            </a:r>
            <a:r>
              <a:rPr lang="en-US" sz="2400" dirty="0" err="1">
                <a:solidFill>
                  <a:schemeClr val="accent1"/>
                </a:solidFill>
              </a:rPr>
              <a:t>carfentanil</a:t>
            </a:r>
            <a:endParaRPr lang="en-US" sz="2400" dirty="0">
              <a:solidFill>
                <a:schemeClr val="accent1"/>
              </a:solidFill>
            </a:endParaRPr>
          </a:p>
          <a:p>
            <a:r>
              <a:rPr lang="en-US" sz="2600" dirty="0"/>
              <a:t>Opioids have high potential for addiction and overdose</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2050" name="Picture 2" descr="Photo of opioids, including pills and a syringe">
            <a:extLst>
              <a:ext uri="{FF2B5EF4-FFF2-40B4-BE49-F238E27FC236}">
                <a16:creationId xmlns:a16="http://schemas.microsoft.com/office/drawing/2014/main" id="{B0E6AAAF-46DD-414D-81C9-9ED9A46DFA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2426" y="901827"/>
            <a:ext cx="3336626" cy="112373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59114" cy="5120640"/>
          </a:xfrm>
        </p:spPr>
        <p:txBody>
          <a:bodyPr>
            <a:normAutofit/>
          </a:bodyPr>
          <a:lstStyle/>
          <a:p>
            <a:pPr marL="514350" lvl="0" indent="-514350">
              <a:buFont typeface="+mj-lt"/>
              <a:buAutoNum type="arabicPeriod"/>
            </a:pPr>
            <a:r>
              <a:rPr lang="en-US" sz="2800" dirty="0"/>
              <a:t>Why do you think people are dying from opioid </a:t>
            </a:r>
            <a:r>
              <a:rPr lang="en-US" sz="2800" b="1" dirty="0"/>
              <a:t>overdoses</a:t>
            </a:r>
            <a:r>
              <a:rPr lang="en-US" sz="2800" dirty="0"/>
              <a:t>?</a:t>
            </a:r>
          </a:p>
          <a:p>
            <a:pPr marL="514350" lvl="0" indent="-514350">
              <a:buFont typeface="+mj-lt"/>
              <a:buAutoNum type="arabicPeriod"/>
            </a:pPr>
            <a:r>
              <a:rPr lang="en-US" sz="2800" dirty="0"/>
              <a:t>What are some reasons why people use opioids?</a:t>
            </a:r>
          </a:p>
          <a:p>
            <a:pPr marL="514350" lvl="0" indent="-514350">
              <a:buFont typeface="+mj-lt"/>
              <a:buAutoNum type="arabicPeriod"/>
            </a:pPr>
            <a:r>
              <a:rPr lang="en-US" sz="2800" dirty="0"/>
              <a:t>The U.S. Food and Drug Administration (FDA) monitors drug quality and safety. Why is it important to monitor medications?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Opioids</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4781549"/>
            <a:ext cx="8098821" cy="1819275"/>
          </a:xfrm>
        </p:spPr>
        <p:txBody>
          <a:bodyPr anchor="t">
            <a:normAutofit fontScale="92500"/>
          </a:bodyPr>
          <a:lstStyle/>
          <a:p>
            <a:r>
              <a:rPr lang="en-US" sz="2800" dirty="0"/>
              <a:t>Long-term use of prescription or illicit opioids can lead to an opioid use disorder, commonly known as addiction</a:t>
            </a:r>
          </a:p>
          <a:p>
            <a:r>
              <a:rPr lang="en-US" sz="2800" dirty="0"/>
              <a:t>Opioid overdose deaths have been increasing steadily since 1999</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grpSp>
        <p:nvGrpSpPr>
          <p:cNvPr id="6" name="Group 5" descr="Three Waves of the Rise in Opioid Overdose Deaths&#10;&#10;Wave 1: Rise in Prescription Overdose Deaths Started in 1999 - opioid overdose deaths double between 1999-2010&#10;&#10;Wave 2: Rise in Heroin Overdose Deaths Started in 2010 - prescription opioid deaths remain steady, but heroin deaths increase quickly&#10;&#10;Wave 3: Rise in Synthetic Opioid Overdose Deaths Started in 2013 - heroin deaths continue to increase, but deaths due to synthetic opioids like fentanyl skyrocket - opioid overdose deaths double in only 6 years">
            <a:extLst>
              <a:ext uri="{FF2B5EF4-FFF2-40B4-BE49-F238E27FC236}">
                <a16:creationId xmlns:a16="http://schemas.microsoft.com/office/drawing/2014/main" id="{8D7AE4D7-D3BB-49FD-9FDA-DB64C7890851}"/>
              </a:ext>
            </a:extLst>
          </p:cNvPr>
          <p:cNvGrpSpPr>
            <a:grpSpLocks noChangeAspect="1"/>
          </p:cNvGrpSpPr>
          <p:nvPr/>
        </p:nvGrpSpPr>
        <p:grpSpPr>
          <a:xfrm>
            <a:off x="3536830" y="155564"/>
            <a:ext cx="8481981" cy="4261051"/>
            <a:chOff x="0" y="0"/>
            <a:chExt cx="5675630" cy="2849245"/>
          </a:xfrm>
        </p:grpSpPr>
        <p:pic>
          <p:nvPicPr>
            <p:cNvPr id="7" name="Picture 6" descr="Chart, line chart&#10;&#10;Description automatically generated">
              <a:extLst>
                <a:ext uri="{FF2B5EF4-FFF2-40B4-BE49-F238E27FC236}">
                  <a16:creationId xmlns:a16="http://schemas.microsoft.com/office/drawing/2014/main" id="{86E341F3-9DB2-4872-816D-EC545F1E349F}"/>
                </a:ext>
              </a:extLst>
            </p:cNvPr>
            <p:cNvPicPr>
              <a:picLocks noChangeAspect="1"/>
            </p:cNvPicPr>
            <p:nvPr/>
          </p:nvPicPr>
          <p:blipFill rotWithShape="1">
            <a:blip r:embed="rId6"/>
            <a:srcRect t="4637" b="6154"/>
            <a:stretch/>
          </p:blipFill>
          <p:spPr bwMode="auto">
            <a:xfrm>
              <a:off x="0" y="0"/>
              <a:ext cx="5675630" cy="2849245"/>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A7D53C23-E9AC-44F5-BBC6-8A72850F2BFE}"/>
                </a:ext>
              </a:extLst>
            </p:cNvPr>
            <p:cNvGrpSpPr/>
            <p:nvPr/>
          </p:nvGrpSpPr>
          <p:grpSpPr>
            <a:xfrm>
              <a:off x="1579418" y="320634"/>
              <a:ext cx="2104403" cy="1650683"/>
              <a:chOff x="0" y="0"/>
              <a:chExt cx="2104403" cy="1650683"/>
            </a:xfrm>
          </p:grpSpPr>
          <p:cxnSp>
            <p:nvCxnSpPr>
              <p:cNvPr id="10" name="Straight Connector 9">
                <a:extLst>
                  <a:ext uri="{FF2B5EF4-FFF2-40B4-BE49-F238E27FC236}">
                    <a16:creationId xmlns:a16="http://schemas.microsoft.com/office/drawing/2014/main" id="{592D7EA6-82A7-48D9-91A4-AEC022AE9138}"/>
                  </a:ext>
                </a:extLst>
              </p:cNvPr>
              <p:cNvCxnSpPr/>
              <p:nvPr/>
            </p:nvCxnSpPr>
            <p:spPr>
              <a:xfrm>
                <a:off x="990600" y="4763"/>
                <a:ext cx="0" cy="164592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FC0E00-5BC6-4049-89B8-B20266119363}"/>
                  </a:ext>
                </a:extLst>
              </p:cNvPr>
              <p:cNvCxnSpPr/>
              <p:nvPr/>
            </p:nvCxnSpPr>
            <p:spPr>
              <a:xfrm>
                <a:off x="1495425" y="0"/>
                <a:ext cx="0" cy="164592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3" name="Arrow: Down 12">
                <a:extLst>
                  <a:ext uri="{FF2B5EF4-FFF2-40B4-BE49-F238E27FC236}">
                    <a16:creationId xmlns:a16="http://schemas.microsoft.com/office/drawing/2014/main" id="{6E216A0A-B6C3-4B05-98C1-C574AEFFEF35}"/>
                  </a:ext>
                </a:extLst>
              </p:cNvPr>
              <p:cNvSpPr/>
              <p:nvPr/>
            </p:nvSpPr>
            <p:spPr>
              <a:xfrm>
                <a:off x="0" y="1228725"/>
                <a:ext cx="73660" cy="100330"/>
              </a:xfrm>
              <a:prstGeom prst="downArrow">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Arrow: Down 13">
                <a:extLst>
                  <a:ext uri="{FF2B5EF4-FFF2-40B4-BE49-F238E27FC236}">
                    <a16:creationId xmlns:a16="http://schemas.microsoft.com/office/drawing/2014/main" id="{66DCFC17-1149-48E5-A08E-042251C8B5A3}"/>
                  </a:ext>
                </a:extLst>
              </p:cNvPr>
              <p:cNvSpPr/>
              <p:nvPr/>
            </p:nvSpPr>
            <p:spPr>
              <a:xfrm>
                <a:off x="1200150" y="1347788"/>
                <a:ext cx="73660" cy="100330"/>
              </a:xfrm>
              <a:prstGeom prst="downArrow">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Arrow: Down 14">
                <a:extLst>
                  <a:ext uri="{FF2B5EF4-FFF2-40B4-BE49-F238E27FC236}">
                    <a16:creationId xmlns:a16="http://schemas.microsoft.com/office/drawing/2014/main" id="{CC755D0F-C822-4B4D-A6D6-EC1FA6AA24B6}"/>
                  </a:ext>
                </a:extLst>
              </p:cNvPr>
              <p:cNvSpPr/>
              <p:nvPr/>
            </p:nvSpPr>
            <p:spPr>
              <a:xfrm>
                <a:off x="2030743" y="764069"/>
                <a:ext cx="73660" cy="100330"/>
              </a:xfrm>
              <a:prstGeom prst="downArrow">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Opioid Use Disorder</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927872" cy="5727339"/>
          </a:xfrm>
        </p:spPr>
        <p:txBody>
          <a:bodyPr anchor="t">
            <a:normAutofit/>
          </a:bodyPr>
          <a:lstStyle/>
          <a:p>
            <a:r>
              <a:rPr lang="en-US" sz="2600" dirty="0"/>
              <a:t>How can we reduce deaths due to opioid overdose?</a:t>
            </a:r>
          </a:p>
          <a:p>
            <a:pPr lvl="1"/>
            <a:r>
              <a:rPr lang="en-US" sz="2800" dirty="0"/>
              <a:t>Recognize signs of overdose</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Small, constricted “pinpoint pupils”</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Falling asleep or loss of consciousness</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Slow, shallow breathing</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Choking or gurgling sounds</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Limp body</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Pale, blue, or cold skin</a:t>
            </a:r>
            <a:endParaRPr lang="en-US" sz="2400" dirty="0">
              <a:solidFill>
                <a:schemeClr val="accent1"/>
              </a:solidFill>
              <a:latin typeface="+mj-lt"/>
            </a:endParaRPr>
          </a:p>
          <a:p>
            <a:pPr lvl="1"/>
            <a:r>
              <a:rPr lang="en-US" sz="2800" dirty="0"/>
              <a:t>Passing 911 Good Samaritan Laws</a:t>
            </a:r>
          </a:p>
          <a:p>
            <a:pPr lvl="1"/>
            <a:r>
              <a:rPr lang="en-US" sz="2800" dirty="0"/>
              <a:t>Using naloxone to reverse overdoses</a:t>
            </a:r>
          </a:p>
          <a:p>
            <a:pPr lvl="1"/>
            <a:r>
              <a:rPr lang="en-US" sz="2800" dirty="0"/>
              <a:t>Medication-assisted treatment (MAT)</a:t>
            </a:r>
          </a:p>
          <a:p>
            <a:pPr lvl="1"/>
            <a:r>
              <a:rPr lang="en-US" sz="2800" dirty="0"/>
              <a:t>Syringe service programs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871049" cy="5120640"/>
          </a:xfrm>
        </p:spPr>
        <p:txBody>
          <a:bodyPr>
            <a:normAutofit/>
          </a:bodyPr>
          <a:lstStyle/>
          <a:p>
            <a:pPr marL="514350" lvl="0" indent="-514350">
              <a:buFont typeface="+mj-lt"/>
              <a:buAutoNum type="arabicPeriod"/>
            </a:pPr>
            <a:r>
              <a:rPr lang="en-US" sz="2800" dirty="0"/>
              <a:t>Why is fentanyl causing such a dramatic increase in drug </a:t>
            </a:r>
            <a:r>
              <a:rPr lang="en-US" sz="2800" b="1" dirty="0"/>
              <a:t>overdose</a:t>
            </a:r>
            <a:r>
              <a:rPr lang="en-US" sz="2800" dirty="0"/>
              <a:t> deaths?</a:t>
            </a:r>
          </a:p>
          <a:p>
            <a:pPr marL="514350" lvl="0" indent="-514350">
              <a:buFont typeface="+mj-lt"/>
              <a:buAutoNum type="arabicPeriod"/>
            </a:pPr>
            <a:r>
              <a:rPr lang="en-US" sz="2800" dirty="0"/>
              <a:t>How do 911 Good Samaritan Laws help save lives?</a:t>
            </a:r>
          </a:p>
          <a:p>
            <a:pPr marL="514350" lvl="0" indent="-514350">
              <a:buFont typeface="+mj-lt"/>
              <a:buAutoNum type="arabicPeriod"/>
            </a:pPr>
            <a:r>
              <a:rPr lang="en-US" sz="2800" dirty="0"/>
              <a:t>What responsibility do doctors have in ensuring their patients do not become addicted to the opioids prescribed to them?</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pic>
        <p:nvPicPr>
          <p:cNvPr id="5" name="Online Media 4" title="Effective Interventions to Combat Opioid Misuse: Studies from the Field">
            <a:hlinkClick r:id="" action="ppaction://media"/>
            <a:extLst>
              <a:ext uri="{FF2B5EF4-FFF2-40B4-BE49-F238E27FC236}">
                <a16:creationId xmlns:a16="http://schemas.microsoft.com/office/drawing/2014/main" id="{CAE9C740-8864-4BC6-9F18-0FA966B53810}"/>
              </a:ext>
            </a:extLst>
          </p:cNvPr>
          <p:cNvPicPr>
            <a:picLocks noRot="1" noChangeAspect="1"/>
          </p:cNvPicPr>
          <p:nvPr>
            <a:videoFile r:link="rId1"/>
          </p:nvPr>
        </p:nvPicPr>
        <p:blipFill>
          <a:blip r:embed="rId4"/>
          <a:stretch>
            <a:fillRect/>
          </a:stretch>
        </p:blipFill>
        <p:spPr>
          <a:xfrm>
            <a:off x="3609474" y="770356"/>
            <a:ext cx="8168105" cy="4614979"/>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828547" y="5535643"/>
            <a:ext cx="3792837" cy="468368"/>
          </a:xfrm>
        </p:spPr>
        <p:txBody>
          <a:bodyPr>
            <a:noAutofit/>
          </a:bodyPr>
          <a:lstStyle/>
          <a:p>
            <a:pPr marL="0" indent="0">
              <a:buNone/>
            </a:pP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5"/>
              </a:rPr>
              <a:t>https://youtu.be/ogTXanWuwUk</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61536" cy="5120640"/>
          </a:xfrm>
        </p:spPr>
        <p:txBody>
          <a:bodyPr>
            <a:normAutofit/>
          </a:bodyPr>
          <a:lstStyle/>
          <a:p>
            <a:pPr marL="514350" lvl="0" indent="-514350">
              <a:buFont typeface="+mj-lt"/>
              <a:buAutoNum type="arabicPeriod"/>
            </a:pPr>
            <a:r>
              <a:rPr lang="en-US" sz="2800" dirty="0"/>
              <a:t>Why should workplaces care about the health and safety of their workers?</a:t>
            </a:r>
          </a:p>
          <a:p>
            <a:pPr marL="514350" lvl="0" indent="-514350">
              <a:buFont typeface="+mj-lt"/>
              <a:buAutoNum type="arabicPeriod"/>
            </a:pPr>
            <a:r>
              <a:rPr lang="en-US" sz="2800" dirty="0"/>
              <a:t>What are the effects of </a:t>
            </a:r>
            <a:r>
              <a:rPr lang="en-US" sz="2800" b="1" dirty="0"/>
              <a:t>opioid use disorder </a:t>
            </a:r>
            <a:r>
              <a:rPr lang="en-US" sz="2800" dirty="0"/>
              <a:t>on the friends, family, and surrounding community of people who are affected by it?</a:t>
            </a:r>
          </a:p>
          <a:p>
            <a:pPr marL="514350" lvl="0" indent="-514350">
              <a:buFont typeface="+mj-lt"/>
              <a:buAutoNum type="arabicPeriod"/>
            </a:pPr>
            <a:r>
              <a:rPr lang="en-US" sz="2800" dirty="0"/>
              <a:t>During the COVID-19 pandemic, many of the support services for people with OUD were shut down. How do you think that affected rates of drug </a:t>
            </a:r>
            <a:r>
              <a:rPr lang="en-US" sz="2800" b="1" dirty="0"/>
              <a:t>overdose</a:t>
            </a:r>
            <a:r>
              <a:rPr lang="en-US" sz="2800" dirty="0"/>
              <a:t>? </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31BD6-B922-454C-A433-0744AFF32838}">
  <ds:schemaRefs>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5209fd75-7a81-4168-b980-79f8c369b5ef"/>
    <ds:schemaRef ds:uri="http://purl.org/dc/terms/"/>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1865</TotalTime>
  <Words>3355</Words>
  <Application>Microsoft Office PowerPoint</Application>
  <PresentationFormat>Widescreen</PresentationFormat>
  <Paragraphs>203</Paragraphs>
  <Slides>15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Century Gothic</vt:lpstr>
      <vt:lpstr>Corbel</vt:lpstr>
      <vt:lpstr>Symbol</vt:lpstr>
      <vt:lpstr>Times New Roman</vt:lpstr>
      <vt:lpstr>Wingdings 2</vt:lpstr>
      <vt:lpstr>Frame</vt:lpstr>
      <vt:lpstr>Opioid Epidemic</vt:lpstr>
      <vt:lpstr>Terms to Know</vt:lpstr>
      <vt:lpstr>Understanding Opioids</vt:lpstr>
      <vt:lpstr>Think About It</vt:lpstr>
      <vt:lpstr>Opioids and CDC</vt:lpstr>
      <vt:lpstr>Opioid Use Disorder and CDC</vt:lpstr>
      <vt:lpstr>Think About It</vt:lpstr>
      <vt:lpstr>From the Expert</vt:lpstr>
      <vt:lpstr>Think About It</vt:lpstr>
      <vt:lpstr>Give it a Try</vt:lpstr>
      <vt:lpstr>Use the  Public Health Approach</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Epidemic</dc:title>
  <cp:lastModifiedBy>Domby, Emma (CDC/IOD/OC) (CTR)</cp:lastModifiedBy>
  <cp:revision>1</cp:revision>
  <cp:lastPrinted>2021-09-03T14:53:05Z</cp:lastPrinted>
  <dcterms:created xsi:type="dcterms:W3CDTF">2021-01-13T22:46:39Z</dcterms:created>
  <dcterms:modified xsi:type="dcterms:W3CDTF">2024-12-27T18:14:29Z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