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0"/>
  </p:notesMasterIdLst>
  <p:sldIdLst>
    <p:sldId id="256" r:id="rId5"/>
    <p:sldId id="298" r:id="rId6"/>
    <p:sldId id="259" r:id="rId7"/>
    <p:sldId id="286" r:id="rId8"/>
    <p:sldId id="293" r:id="rId9"/>
    <p:sldId id="292" r:id="rId10"/>
    <p:sldId id="288" r:id="rId11"/>
    <p:sldId id="262" r:id="rId12"/>
    <p:sldId id="289" r:id="rId13"/>
    <p:sldId id="270" r:id="rId14"/>
    <p:sldId id="267" r:id="rId15"/>
    <p:sldId id="295" r:id="rId16"/>
    <p:sldId id="273" r:id="rId17"/>
    <p:sldId id="283" r:id="rId18"/>
    <p:sldId id="284" r:id="rId19"/>
  </p:sldIdLst>
  <p:sldSz cx="12192000" cy="6858000"/>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383BFF4-7097-FE4F-9B61-A7C6D8A614A4}">
          <p14:sldIdLst>
            <p14:sldId id="256"/>
          </p14:sldIdLst>
        </p14:section>
        <p14:section name="Terms to Know - Backwards Vocabulary Quiz" id="{0B9AB00E-49F4-9747-BEEA-B54B32EC870E}">
          <p14:sldIdLst>
            <p14:sldId id="298"/>
          </p14:sldIdLst>
        </p14:section>
        <p14:section name="Understanding Particle Pollution" id="{7A23A243-1719-0540-9E24-47B30A0AA9C6}">
          <p14:sldIdLst>
            <p14:sldId id="259"/>
            <p14:sldId id="286"/>
            <p14:sldId id="293"/>
            <p14:sldId id="292"/>
            <p14:sldId id="288"/>
          </p14:sldIdLst>
        </p14:section>
        <p14:section name="From the Expert" id="{CABA4EBC-FC3A-BB4E-A302-A63641358471}">
          <p14:sldIdLst>
            <p14:sldId id="262"/>
            <p14:sldId id="289"/>
          </p14:sldIdLst>
        </p14:section>
        <p14:section name="Call to Action" id="{35039F30-5847-254B-AC21-A2D9D0AF2451}">
          <p14:sldIdLst>
            <p14:sldId id="270"/>
          </p14:sldIdLst>
        </p14:section>
        <p14:section name="Activity" id="{758EAFB7-1EC7-8B4E-89F3-4D64B35E1390}">
          <p14:sldIdLst>
            <p14:sldId id="267"/>
            <p14:sldId id="295"/>
            <p14:sldId id="273"/>
            <p14:sldId id="283"/>
            <p14:sldId id="28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ntt, Judy M. (CDC/OD/OADC)" initials="GJM(" lastIdx="2" clrIdx="0">
    <p:extLst>
      <p:ext uri="{19B8F6BF-5375-455C-9EA6-DF929625EA0E}">
        <p15:presenceInfo xmlns:p15="http://schemas.microsoft.com/office/powerpoint/2012/main" userId="S::jmg1@cdc.gov::e6f947c2-6c61-4741-9545-4622360eb6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A27"/>
    <a:srgbClr val="FDB913"/>
    <a:srgbClr val="FFDC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0D7598-B381-46FC-A985-408CD79DB986}" v="140" dt="2021-12-22T15:52:39.1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7" autoAdjust="0"/>
    <p:restoredTop sz="86467" autoAdjust="0"/>
  </p:normalViewPr>
  <p:slideViewPr>
    <p:cSldViewPr snapToGrid="0" snapToObjects="1">
      <p:cViewPr varScale="1">
        <p:scale>
          <a:sx n="95" d="100"/>
          <a:sy n="95" d="100"/>
        </p:scale>
        <p:origin x="396"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00D37-75E2-4D59-80ED-8C39D2D56BD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C0E9600-4E12-44D3-A657-6C8A65B2C154}">
      <dgm:prSet custT="1"/>
      <dgm:spPr/>
      <dgm:t>
        <a:bodyPr/>
        <a:lstStyle/>
        <a:p>
          <a:pPr>
            <a:lnSpc>
              <a:spcPct val="100000"/>
            </a:lnSpc>
          </a:pPr>
          <a:r>
            <a:rPr lang="en-US" sz="2600" dirty="0"/>
            <a:t>Define</a:t>
          </a:r>
        </a:p>
      </dgm:t>
    </dgm:pt>
    <dgm:pt modelId="{90C088D2-29E6-43F6-AB0B-DAC26FB081F3}" type="parTrans" cxnId="{F122ADDC-310B-4E71-B7E9-50E71677911F}">
      <dgm:prSet/>
      <dgm:spPr/>
      <dgm:t>
        <a:bodyPr/>
        <a:lstStyle/>
        <a:p>
          <a:endParaRPr lang="en-US" sz="1800"/>
        </a:p>
      </dgm:t>
    </dgm:pt>
    <dgm:pt modelId="{4E314CF0-30BB-47FB-B8EA-3E5AFEEB9A8E}" type="sibTrans" cxnId="{F122ADDC-310B-4E71-B7E9-50E71677911F}">
      <dgm:prSet/>
      <dgm:spPr/>
      <dgm:t>
        <a:bodyPr/>
        <a:lstStyle/>
        <a:p>
          <a:endParaRPr lang="en-US"/>
        </a:p>
      </dgm:t>
    </dgm:pt>
    <dgm:pt modelId="{7EDFC5BA-AD46-4FD4-96FB-CB80351DBD65}">
      <dgm:prSet custT="1"/>
      <dgm:spPr/>
      <dgm:t>
        <a:bodyPr/>
        <a:lstStyle/>
        <a:p>
          <a:pPr>
            <a:lnSpc>
              <a:spcPct val="100000"/>
            </a:lnSpc>
          </a:pPr>
          <a:r>
            <a:rPr lang="en-US" sz="2600" dirty="0"/>
            <a:t>Define the problem</a:t>
          </a:r>
        </a:p>
      </dgm:t>
    </dgm:pt>
    <dgm:pt modelId="{BC8FD28D-F36E-4D3B-A333-462A79BA5210}" type="parTrans" cxnId="{0E49D457-5A1D-4CB3-9514-7E17376D1AB9}">
      <dgm:prSet/>
      <dgm:spPr/>
      <dgm:t>
        <a:bodyPr/>
        <a:lstStyle/>
        <a:p>
          <a:endParaRPr lang="en-US" sz="1800"/>
        </a:p>
      </dgm:t>
    </dgm:pt>
    <dgm:pt modelId="{65CD1601-E052-4800-A00F-66DE544A3031}" type="sibTrans" cxnId="{0E49D457-5A1D-4CB3-9514-7E17376D1AB9}">
      <dgm:prSet/>
      <dgm:spPr/>
      <dgm:t>
        <a:bodyPr/>
        <a:lstStyle/>
        <a:p>
          <a:endParaRPr lang="en-US"/>
        </a:p>
      </dgm:t>
    </dgm:pt>
    <dgm:pt modelId="{001D4A60-7572-483C-BAD4-4C79F9A73E54}">
      <dgm:prSet custT="1"/>
      <dgm:spPr/>
      <dgm:t>
        <a:bodyPr/>
        <a:lstStyle/>
        <a:p>
          <a:pPr>
            <a:lnSpc>
              <a:spcPct val="100000"/>
            </a:lnSpc>
          </a:pPr>
          <a:r>
            <a:rPr lang="en-US" sz="2600" dirty="0"/>
            <a:t>Research</a:t>
          </a:r>
        </a:p>
      </dgm:t>
    </dgm:pt>
    <dgm:pt modelId="{1E9C2206-7666-40D3-91E1-9C3B03106950}" type="parTrans" cxnId="{7C79A6B7-3D58-4088-98E7-F208D3F7F141}">
      <dgm:prSet/>
      <dgm:spPr/>
      <dgm:t>
        <a:bodyPr/>
        <a:lstStyle/>
        <a:p>
          <a:endParaRPr lang="en-US" sz="1800"/>
        </a:p>
      </dgm:t>
    </dgm:pt>
    <dgm:pt modelId="{5A5C80F1-953C-405C-B7CB-355509E0A1CE}" type="sibTrans" cxnId="{7C79A6B7-3D58-4088-98E7-F208D3F7F141}">
      <dgm:prSet/>
      <dgm:spPr/>
      <dgm:t>
        <a:bodyPr/>
        <a:lstStyle/>
        <a:p>
          <a:endParaRPr lang="en-US"/>
        </a:p>
      </dgm:t>
    </dgm:pt>
    <dgm:pt modelId="{A83B1882-0353-4934-A6E0-38E436960910}">
      <dgm:prSet custT="1"/>
      <dgm:spPr/>
      <dgm:t>
        <a:bodyPr/>
        <a:lstStyle/>
        <a:p>
          <a:pPr>
            <a:lnSpc>
              <a:spcPct val="100000"/>
            </a:lnSpc>
          </a:pPr>
          <a:r>
            <a:rPr lang="en-US" sz="2600"/>
            <a:t>Do background research</a:t>
          </a:r>
        </a:p>
      </dgm:t>
    </dgm:pt>
    <dgm:pt modelId="{2556867B-3CCF-4AEB-8947-97C3438546FD}" type="parTrans" cxnId="{01324B31-694F-4794-B968-3BFCF96B9142}">
      <dgm:prSet/>
      <dgm:spPr/>
      <dgm:t>
        <a:bodyPr/>
        <a:lstStyle/>
        <a:p>
          <a:endParaRPr lang="en-US" sz="1800"/>
        </a:p>
      </dgm:t>
    </dgm:pt>
    <dgm:pt modelId="{55511E19-3B32-4630-BD58-7239C392A683}" type="sibTrans" cxnId="{01324B31-694F-4794-B968-3BFCF96B9142}">
      <dgm:prSet/>
      <dgm:spPr/>
      <dgm:t>
        <a:bodyPr/>
        <a:lstStyle/>
        <a:p>
          <a:endParaRPr lang="en-US"/>
        </a:p>
      </dgm:t>
    </dgm:pt>
    <dgm:pt modelId="{9A75CC11-4B15-4EC1-8A71-2EDC29996594}">
      <dgm:prSet custT="1"/>
      <dgm:spPr/>
      <dgm:t>
        <a:bodyPr/>
        <a:lstStyle/>
        <a:p>
          <a:pPr>
            <a:lnSpc>
              <a:spcPct val="100000"/>
            </a:lnSpc>
          </a:pPr>
          <a:r>
            <a:rPr lang="en-US" sz="2600" dirty="0"/>
            <a:t>Specify</a:t>
          </a:r>
        </a:p>
      </dgm:t>
    </dgm:pt>
    <dgm:pt modelId="{3CFD7D7C-F18B-4AB0-BBDB-48103F29E0DA}" type="parTrans" cxnId="{74620268-DC42-4026-8939-F4E95EDE75A8}">
      <dgm:prSet/>
      <dgm:spPr/>
      <dgm:t>
        <a:bodyPr/>
        <a:lstStyle/>
        <a:p>
          <a:endParaRPr lang="en-US" sz="1800"/>
        </a:p>
      </dgm:t>
    </dgm:pt>
    <dgm:pt modelId="{BD70619A-4BCA-4BC9-BED5-8861A2415235}" type="sibTrans" cxnId="{74620268-DC42-4026-8939-F4E95EDE75A8}">
      <dgm:prSet/>
      <dgm:spPr/>
      <dgm:t>
        <a:bodyPr/>
        <a:lstStyle/>
        <a:p>
          <a:endParaRPr lang="en-US"/>
        </a:p>
      </dgm:t>
    </dgm:pt>
    <dgm:pt modelId="{F63ACA74-D91A-45E3-A745-D1671579F51B}">
      <dgm:prSet custT="1"/>
      <dgm:spPr/>
      <dgm:t>
        <a:bodyPr/>
        <a:lstStyle/>
        <a:p>
          <a:pPr>
            <a:lnSpc>
              <a:spcPct val="100000"/>
            </a:lnSpc>
          </a:pPr>
          <a:r>
            <a:rPr lang="en-US" sz="2600" dirty="0"/>
            <a:t>Specify requirements</a:t>
          </a:r>
        </a:p>
      </dgm:t>
    </dgm:pt>
    <dgm:pt modelId="{27836C8D-E979-45EE-B4B5-694F062DC5E9}" type="parTrans" cxnId="{9CEE2723-994C-4613-8C43-2FED645E3487}">
      <dgm:prSet/>
      <dgm:spPr/>
      <dgm:t>
        <a:bodyPr/>
        <a:lstStyle/>
        <a:p>
          <a:endParaRPr lang="en-US" sz="1800"/>
        </a:p>
      </dgm:t>
    </dgm:pt>
    <dgm:pt modelId="{BFF64342-7720-4EA9-BB30-6BEFB9AF65DD}" type="sibTrans" cxnId="{9CEE2723-994C-4613-8C43-2FED645E3487}">
      <dgm:prSet/>
      <dgm:spPr/>
      <dgm:t>
        <a:bodyPr/>
        <a:lstStyle/>
        <a:p>
          <a:endParaRPr lang="en-US"/>
        </a:p>
      </dgm:t>
    </dgm:pt>
    <dgm:pt modelId="{257C0793-1D1A-4B22-BB8E-1017D4DEBB0A}">
      <dgm:prSet custT="1"/>
      <dgm:spPr/>
      <dgm:t>
        <a:bodyPr/>
        <a:lstStyle/>
        <a:p>
          <a:pPr>
            <a:lnSpc>
              <a:spcPct val="100000"/>
            </a:lnSpc>
          </a:pPr>
          <a:r>
            <a:rPr lang="en-US" sz="2600" dirty="0"/>
            <a:t>Brainstorm</a:t>
          </a:r>
        </a:p>
      </dgm:t>
    </dgm:pt>
    <dgm:pt modelId="{FFADCCFF-534E-4405-86F3-C13ECC41FAE1}" type="parTrans" cxnId="{327FA0CD-4C0E-4AAB-AAAA-F759A2E1BBB3}">
      <dgm:prSet/>
      <dgm:spPr/>
      <dgm:t>
        <a:bodyPr/>
        <a:lstStyle/>
        <a:p>
          <a:endParaRPr lang="en-US" sz="1800"/>
        </a:p>
      </dgm:t>
    </dgm:pt>
    <dgm:pt modelId="{F7957733-625E-4800-91CE-0B479DB69005}" type="sibTrans" cxnId="{327FA0CD-4C0E-4AAB-AAAA-F759A2E1BBB3}">
      <dgm:prSet/>
      <dgm:spPr/>
      <dgm:t>
        <a:bodyPr/>
        <a:lstStyle/>
        <a:p>
          <a:endParaRPr lang="en-US"/>
        </a:p>
      </dgm:t>
    </dgm:pt>
    <dgm:pt modelId="{212D58DF-7564-4FC9-960B-9587C4A83BD0}">
      <dgm:prSet custT="1"/>
      <dgm:spPr/>
      <dgm:t>
        <a:bodyPr/>
        <a:lstStyle/>
        <a:p>
          <a:pPr>
            <a:lnSpc>
              <a:spcPct val="100000"/>
            </a:lnSpc>
          </a:pPr>
          <a:r>
            <a:rPr lang="en-US" sz="2600" dirty="0"/>
            <a:t>Choose and develop solutions</a:t>
          </a:r>
        </a:p>
      </dgm:t>
    </dgm:pt>
    <dgm:pt modelId="{225391DE-F254-493C-90F8-C913F92DA6A2}" type="parTrans" cxnId="{DE30A291-6AE5-445E-A416-D67B5B79C0BE}">
      <dgm:prSet/>
      <dgm:spPr/>
      <dgm:t>
        <a:bodyPr/>
        <a:lstStyle/>
        <a:p>
          <a:endParaRPr lang="en-US" sz="1800"/>
        </a:p>
      </dgm:t>
    </dgm:pt>
    <dgm:pt modelId="{F077947D-2B6C-4818-976A-549602AF36DD}" type="sibTrans" cxnId="{DE30A291-6AE5-445E-A416-D67B5B79C0BE}">
      <dgm:prSet/>
      <dgm:spPr/>
      <dgm:t>
        <a:bodyPr/>
        <a:lstStyle/>
        <a:p>
          <a:endParaRPr lang="en-US"/>
        </a:p>
      </dgm:t>
    </dgm:pt>
    <dgm:pt modelId="{FDD89500-165A-E746-98F1-3A3C75E8451D}">
      <dgm:prSet custT="1"/>
      <dgm:spPr/>
      <dgm:t>
        <a:bodyPr/>
        <a:lstStyle/>
        <a:p>
          <a:pPr>
            <a:lnSpc>
              <a:spcPct val="100000"/>
            </a:lnSpc>
          </a:pPr>
          <a:r>
            <a:rPr lang="en-US" sz="2600" dirty="0"/>
            <a:t>Build</a:t>
          </a:r>
        </a:p>
      </dgm:t>
    </dgm:pt>
    <dgm:pt modelId="{2C22F358-B631-FC47-9B28-D9F5D75625A3}" type="parTrans" cxnId="{CDA5C4AE-F45B-0F43-81D7-37CC109D59CD}">
      <dgm:prSet/>
      <dgm:spPr/>
      <dgm:t>
        <a:bodyPr/>
        <a:lstStyle/>
        <a:p>
          <a:endParaRPr lang="en-US" sz="1800"/>
        </a:p>
      </dgm:t>
    </dgm:pt>
    <dgm:pt modelId="{07039615-4BFE-A545-8FB9-7351B0EA0504}" type="sibTrans" cxnId="{CDA5C4AE-F45B-0F43-81D7-37CC109D59CD}">
      <dgm:prSet/>
      <dgm:spPr/>
      <dgm:t>
        <a:bodyPr/>
        <a:lstStyle/>
        <a:p>
          <a:endParaRPr lang="en-US"/>
        </a:p>
      </dgm:t>
    </dgm:pt>
    <dgm:pt modelId="{91649E66-08F1-5C45-B85F-A097B8B0F957}">
      <dgm:prSet custT="1"/>
      <dgm:spPr/>
      <dgm:t>
        <a:bodyPr/>
        <a:lstStyle/>
        <a:p>
          <a:pPr>
            <a:lnSpc>
              <a:spcPct val="100000"/>
            </a:lnSpc>
          </a:pPr>
          <a:r>
            <a:rPr lang="en-US" sz="2600" dirty="0"/>
            <a:t>Build a prototype</a:t>
          </a:r>
        </a:p>
      </dgm:t>
    </dgm:pt>
    <dgm:pt modelId="{34694B0D-77DB-1545-80E5-511969374051}" type="parTrans" cxnId="{6A9E7A0D-528D-0747-8521-88CCC6053111}">
      <dgm:prSet/>
      <dgm:spPr/>
      <dgm:t>
        <a:bodyPr/>
        <a:lstStyle/>
        <a:p>
          <a:endParaRPr lang="en-US" sz="1800"/>
        </a:p>
      </dgm:t>
    </dgm:pt>
    <dgm:pt modelId="{4C48B582-6C6E-004B-8075-DC5205F14949}" type="sibTrans" cxnId="{6A9E7A0D-528D-0747-8521-88CCC6053111}">
      <dgm:prSet/>
      <dgm:spPr/>
      <dgm:t>
        <a:bodyPr/>
        <a:lstStyle/>
        <a:p>
          <a:endParaRPr lang="en-US"/>
        </a:p>
      </dgm:t>
    </dgm:pt>
    <dgm:pt modelId="{15E323B4-E57D-6946-A732-BC25FFF1CC76}">
      <dgm:prSet custT="1"/>
      <dgm:spPr/>
      <dgm:t>
        <a:bodyPr/>
        <a:lstStyle/>
        <a:p>
          <a:pPr>
            <a:lnSpc>
              <a:spcPct val="100000"/>
            </a:lnSpc>
          </a:pPr>
          <a:r>
            <a:rPr lang="en-US" sz="2600" dirty="0"/>
            <a:t>Test and redesign</a:t>
          </a:r>
        </a:p>
      </dgm:t>
    </dgm:pt>
    <dgm:pt modelId="{D722D2BA-4779-4249-BE4B-EFAC7AEAFEB1}" type="parTrans" cxnId="{AF475A59-6320-C847-9A73-F52DACAFA25A}">
      <dgm:prSet/>
      <dgm:spPr/>
      <dgm:t>
        <a:bodyPr/>
        <a:lstStyle/>
        <a:p>
          <a:endParaRPr lang="en-US" sz="1800"/>
        </a:p>
      </dgm:t>
    </dgm:pt>
    <dgm:pt modelId="{209234D9-866B-2843-8D6C-654DF48AFB93}" type="sibTrans" cxnId="{AF475A59-6320-C847-9A73-F52DACAFA25A}">
      <dgm:prSet/>
      <dgm:spPr/>
      <dgm:t>
        <a:bodyPr/>
        <a:lstStyle/>
        <a:p>
          <a:endParaRPr lang="en-US"/>
        </a:p>
      </dgm:t>
    </dgm:pt>
    <dgm:pt modelId="{E72AE84E-956B-3947-B128-1F2F10B42E44}">
      <dgm:prSet custT="1"/>
      <dgm:spPr/>
      <dgm:t>
        <a:bodyPr/>
        <a:lstStyle/>
        <a:p>
          <a:pPr>
            <a:lnSpc>
              <a:spcPct val="100000"/>
            </a:lnSpc>
          </a:pPr>
          <a:r>
            <a:rPr lang="en-US" sz="2600" dirty="0"/>
            <a:t>Test</a:t>
          </a:r>
        </a:p>
      </dgm:t>
    </dgm:pt>
    <dgm:pt modelId="{7D69126A-67C9-FD41-A9DD-9F5D481DD83A}" type="parTrans" cxnId="{33B92A2B-563C-EB4D-92D1-9728AED26795}">
      <dgm:prSet/>
      <dgm:spPr/>
      <dgm:t>
        <a:bodyPr/>
        <a:lstStyle/>
        <a:p>
          <a:endParaRPr lang="en-US" sz="1800"/>
        </a:p>
      </dgm:t>
    </dgm:pt>
    <dgm:pt modelId="{F76C6663-481A-7043-BE31-25246D746E8F}" type="sibTrans" cxnId="{33B92A2B-563C-EB4D-92D1-9728AED26795}">
      <dgm:prSet/>
      <dgm:spPr/>
      <dgm:t>
        <a:bodyPr/>
        <a:lstStyle/>
        <a:p>
          <a:endParaRPr lang="en-US"/>
        </a:p>
      </dgm:t>
    </dgm:pt>
    <dgm:pt modelId="{F3B921DE-D418-C348-BAAE-D14448DB930D}">
      <dgm:prSet custT="1"/>
      <dgm:spPr/>
      <dgm:t>
        <a:bodyPr/>
        <a:lstStyle/>
        <a:p>
          <a:pPr>
            <a:lnSpc>
              <a:spcPct val="100000"/>
            </a:lnSpc>
          </a:pPr>
          <a:r>
            <a:rPr lang="en-US" sz="2600" dirty="0"/>
            <a:t>Share</a:t>
          </a:r>
        </a:p>
      </dgm:t>
    </dgm:pt>
    <dgm:pt modelId="{13BB33A0-96C6-224A-A084-D7205A48BCB9}" type="parTrans" cxnId="{E0AD0091-E6CF-7C42-9847-C19777835019}">
      <dgm:prSet/>
      <dgm:spPr/>
      <dgm:t>
        <a:bodyPr/>
        <a:lstStyle/>
        <a:p>
          <a:endParaRPr lang="en-US" sz="1800"/>
        </a:p>
      </dgm:t>
    </dgm:pt>
    <dgm:pt modelId="{ED99915B-5389-F64D-96AE-9A20F2ADF149}" type="sibTrans" cxnId="{E0AD0091-E6CF-7C42-9847-C19777835019}">
      <dgm:prSet/>
      <dgm:spPr/>
      <dgm:t>
        <a:bodyPr/>
        <a:lstStyle/>
        <a:p>
          <a:endParaRPr lang="en-US"/>
        </a:p>
      </dgm:t>
    </dgm:pt>
    <dgm:pt modelId="{C3DFBB5B-7A39-6C49-AD10-5A5762A36307}">
      <dgm:prSet custT="1"/>
      <dgm:spPr/>
      <dgm:t>
        <a:bodyPr/>
        <a:lstStyle/>
        <a:p>
          <a:pPr>
            <a:lnSpc>
              <a:spcPct val="100000"/>
            </a:lnSpc>
          </a:pPr>
          <a:r>
            <a:rPr lang="en-US" sz="2600" dirty="0"/>
            <a:t>Communicate results</a:t>
          </a:r>
        </a:p>
      </dgm:t>
    </dgm:pt>
    <dgm:pt modelId="{0843C7AA-D99F-9847-B34A-B7A385B12A1B}" type="parTrans" cxnId="{ECA7FBE3-215B-7E47-9E4E-C2F34AFC04AF}">
      <dgm:prSet/>
      <dgm:spPr/>
      <dgm:t>
        <a:bodyPr/>
        <a:lstStyle/>
        <a:p>
          <a:endParaRPr lang="en-US" sz="1800"/>
        </a:p>
      </dgm:t>
    </dgm:pt>
    <dgm:pt modelId="{790DDF27-464E-2449-AE9B-2BC42EE45EDB}" type="sibTrans" cxnId="{ECA7FBE3-215B-7E47-9E4E-C2F34AFC04AF}">
      <dgm:prSet/>
      <dgm:spPr/>
      <dgm:t>
        <a:bodyPr/>
        <a:lstStyle/>
        <a:p>
          <a:endParaRPr lang="en-US"/>
        </a:p>
      </dgm:t>
    </dgm:pt>
    <dgm:pt modelId="{45CEBAE3-D0E1-4E6C-9FDA-CB6A8776559D}" type="pres">
      <dgm:prSet presAssocID="{CD500D37-75E2-4D59-80ED-8C39D2D56BD2}" presName="root" presStyleCnt="0">
        <dgm:presLayoutVars>
          <dgm:dir/>
          <dgm:resizeHandles val="exact"/>
        </dgm:presLayoutVars>
      </dgm:prSet>
      <dgm:spPr/>
    </dgm:pt>
    <dgm:pt modelId="{6E7987FB-F540-431D-A41C-50F526D92B60}" type="pres">
      <dgm:prSet presAssocID="{DC0E9600-4E12-44D3-A657-6C8A65B2C154}" presName="compNode" presStyleCnt="0"/>
      <dgm:spPr/>
    </dgm:pt>
    <dgm:pt modelId="{E5E149BA-DFCA-4D8C-9150-F489BDCC30C8}" type="pres">
      <dgm:prSet presAssocID="{DC0E9600-4E12-44D3-A657-6C8A65B2C154}" presName="bgRect" presStyleLbl="bgShp" presStyleIdx="0" presStyleCnt="7"/>
      <dgm:spPr/>
    </dgm:pt>
    <dgm:pt modelId="{CAC72C6C-2F5A-4098-B8B3-7181FB515D2C}" type="pres">
      <dgm:prSet presAssocID="{DC0E9600-4E12-44D3-A657-6C8A65B2C154}"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435BBFC2-5166-4F3D-A663-3E143DE428A6}" type="pres">
      <dgm:prSet presAssocID="{DC0E9600-4E12-44D3-A657-6C8A65B2C154}" presName="spaceRect" presStyleCnt="0"/>
      <dgm:spPr/>
    </dgm:pt>
    <dgm:pt modelId="{F3E6AD21-320F-4558-8CB6-893BF2D20ACE}" type="pres">
      <dgm:prSet presAssocID="{DC0E9600-4E12-44D3-A657-6C8A65B2C154}" presName="parTx" presStyleLbl="revTx" presStyleIdx="0" presStyleCnt="14">
        <dgm:presLayoutVars>
          <dgm:chMax val="0"/>
          <dgm:chPref val="0"/>
        </dgm:presLayoutVars>
      </dgm:prSet>
      <dgm:spPr/>
    </dgm:pt>
    <dgm:pt modelId="{2D5436FF-CD8F-49B7-BC99-A908F42A00BB}" type="pres">
      <dgm:prSet presAssocID="{DC0E9600-4E12-44D3-A657-6C8A65B2C154}" presName="desTx" presStyleLbl="revTx" presStyleIdx="1" presStyleCnt="14">
        <dgm:presLayoutVars/>
      </dgm:prSet>
      <dgm:spPr/>
    </dgm:pt>
    <dgm:pt modelId="{2ABA5CE8-6AA7-4B1A-BFFA-01ED1F19C0D5}" type="pres">
      <dgm:prSet presAssocID="{4E314CF0-30BB-47FB-B8EA-3E5AFEEB9A8E}" presName="sibTrans" presStyleCnt="0"/>
      <dgm:spPr/>
    </dgm:pt>
    <dgm:pt modelId="{442D4E97-8481-442A-95F0-4E5564093E65}" type="pres">
      <dgm:prSet presAssocID="{001D4A60-7572-483C-BAD4-4C79F9A73E54}" presName="compNode" presStyleCnt="0"/>
      <dgm:spPr/>
    </dgm:pt>
    <dgm:pt modelId="{5D03E8DB-3BEC-4487-8F14-230693C419EF}" type="pres">
      <dgm:prSet presAssocID="{001D4A60-7572-483C-BAD4-4C79F9A73E54}" presName="bgRect" presStyleLbl="bgShp" presStyleIdx="1" presStyleCnt="7"/>
      <dgm:spPr/>
    </dgm:pt>
    <dgm:pt modelId="{5C76D625-0DBD-4D4D-9BAA-0FA7CFF1BF38}" type="pres">
      <dgm:prSet presAssocID="{001D4A60-7572-483C-BAD4-4C79F9A73E54}"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46B916D1-548B-4689-9E44-F4D17CE65E03}" type="pres">
      <dgm:prSet presAssocID="{001D4A60-7572-483C-BAD4-4C79F9A73E54}" presName="spaceRect" presStyleCnt="0"/>
      <dgm:spPr/>
    </dgm:pt>
    <dgm:pt modelId="{DD0E8C49-EBEC-42A2-B1AF-E1DC5253DAA3}" type="pres">
      <dgm:prSet presAssocID="{001D4A60-7572-483C-BAD4-4C79F9A73E54}" presName="parTx" presStyleLbl="revTx" presStyleIdx="2" presStyleCnt="14">
        <dgm:presLayoutVars>
          <dgm:chMax val="0"/>
          <dgm:chPref val="0"/>
        </dgm:presLayoutVars>
      </dgm:prSet>
      <dgm:spPr/>
    </dgm:pt>
    <dgm:pt modelId="{9941A27D-4987-49A4-ACA0-D2393F0B8B57}" type="pres">
      <dgm:prSet presAssocID="{001D4A60-7572-483C-BAD4-4C79F9A73E54}" presName="desTx" presStyleLbl="revTx" presStyleIdx="3" presStyleCnt="14">
        <dgm:presLayoutVars/>
      </dgm:prSet>
      <dgm:spPr/>
    </dgm:pt>
    <dgm:pt modelId="{309F6898-3B75-44B1-A047-6722FE4ABE68}" type="pres">
      <dgm:prSet presAssocID="{5A5C80F1-953C-405C-B7CB-355509E0A1CE}" presName="sibTrans" presStyleCnt="0"/>
      <dgm:spPr/>
    </dgm:pt>
    <dgm:pt modelId="{C6F4DEEC-9538-4B3D-8483-87E9B3A5BEB4}" type="pres">
      <dgm:prSet presAssocID="{9A75CC11-4B15-4EC1-8A71-2EDC29996594}" presName="compNode" presStyleCnt="0"/>
      <dgm:spPr/>
    </dgm:pt>
    <dgm:pt modelId="{C0F40A7D-A0FF-4DD0-AE70-AF5CC0C3944C}" type="pres">
      <dgm:prSet presAssocID="{9A75CC11-4B15-4EC1-8A71-2EDC29996594}" presName="bgRect" presStyleLbl="bgShp" presStyleIdx="2" presStyleCnt="7"/>
      <dgm:spPr/>
    </dgm:pt>
    <dgm:pt modelId="{F20F48D9-1880-4EA7-A0F3-E23D37623576}" type="pres">
      <dgm:prSet presAssocID="{9A75CC11-4B15-4EC1-8A71-2EDC29996594}"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09BA8A54-BE22-4842-823D-A702D9555204}" type="pres">
      <dgm:prSet presAssocID="{9A75CC11-4B15-4EC1-8A71-2EDC29996594}" presName="spaceRect" presStyleCnt="0"/>
      <dgm:spPr/>
    </dgm:pt>
    <dgm:pt modelId="{7A119AE3-52BB-405F-996D-5203810FF12B}" type="pres">
      <dgm:prSet presAssocID="{9A75CC11-4B15-4EC1-8A71-2EDC29996594}" presName="parTx" presStyleLbl="revTx" presStyleIdx="4" presStyleCnt="14">
        <dgm:presLayoutVars>
          <dgm:chMax val="0"/>
          <dgm:chPref val="0"/>
        </dgm:presLayoutVars>
      </dgm:prSet>
      <dgm:spPr/>
    </dgm:pt>
    <dgm:pt modelId="{1A1555AA-C025-4D90-838C-14BC6794E59D}" type="pres">
      <dgm:prSet presAssocID="{9A75CC11-4B15-4EC1-8A71-2EDC29996594}" presName="desTx" presStyleLbl="revTx" presStyleIdx="5" presStyleCnt="14">
        <dgm:presLayoutVars/>
      </dgm:prSet>
      <dgm:spPr/>
    </dgm:pt>
    <dgm:pt modelId="{69CF3261-C1FD-4468-8FA2-BB6E63E1FFEA}" type="pres">
      <dgm:prSet presAssocID="{BD70619A-4BCA-4BC9-BED5-8861A2415235}" presName="sibTrans" presStyleCnt="0"/>
      <dgm:spPr/>
    </dgm:pt>
    <dgm:pt modelId="{8B138846-2A4F-4670-A944-77C6BD79D420}" type="pres">
      <dgm:prSet presAssocID="{257C0793-1D1A-4B22-BB8E-1017D4DEBB0A}" presName="compNode" presStyleCnt="0"/>
      <dgm:spPr/>
    </dgm:pt>
    <dgm:pt modelId="{8C6DF571-7056-4786-B46B-161117869F8F}" type="pres">
      <dgm:prSet presAssocID="{257C0793-1D1A-4B22-BB8E-1017D4DEBB0A}" presName="bgRect" presStyleLbl="bgShp" presStyleIdx="3" presStyleCnt="7"/>
      <dgm:spPr/>
    </dgm:pt>
    <dgm:pt modelId="{7BFC27FD-3C7B-41FB-AC64-9BD50C71B81D}" type="pres">
      <dgm:prSet presAssocID="{257C0793-1D1A-4B22-BB8E-1017D4DEBB0A}"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st tubes"/>
        </a:ext>
      </dgm:extLst>
    </dgm:pt>
    <dgm:pt modelId="{E7EAD2E2-7465-41D5-9CD7-18BD1A19619A}" type="pres">
      <dgm:prSet presAssocID="{257C0793-1D1A-4B22-BB8E-1017D4DEBB0A}" presName="spaceRect" presStyleCnt="0"/>
      <dgm:spPr/>
    </dgm:pt>
    <dgm:pt modelId="{DA317507-91E9-43DF-9F18-A641BE7827BC}" type="pres">
      <dgm:prSet presAssocID="{257C0793-1D1A-4B22-BB8E-1017D4DEBB0A}" presName="parTx" presStyleLbl="revTx" presStyleIdx="6" presStyleCnt="14">
        <dgm:presLayoutVars>
          <dgm:chMax val="0"/>
          <dgm:chPref val="0"/>
        </dgm:presLayoutVars>
      </dgm:prSet>
      <dgm:spPr/>
    </dgm:pt>
    <dgm:pt modelId="{F426248E-5F24-4359-8189-71B15B39B051}" type="pres">
      <dgm:prSet presAssocID="{257C0793-1D1A-4B22-BB8E-1017D4DEBB0A}" presName="desTx" presStyleLbl="revTx" presStyleIdx="7" presStyleCnt="14">
        <dgm:presLayoutVars/>
      </dgm:prSet>
      <dgm:spPr/>
    </dgm:pt>
    <dgm:pt modelId="{06B07963-4E7C-49A0-A8E1-396395C83A83}" type="pres">
      <dgm:prSet presAssocID="{F7957733-625E-4800-91CE-0B479DB69005}" presName="sibTrans" presStyleCnt="0"/>
      <dgm:spPr/>
    </dgm:pt>
    <dgm:pt modelId="{60A35A87-1899-4D4D-91F8-B9EA1B4C0CF9}" type="pres">
      <dgm:prSet presAssocID="{FDD89500-165A-E746-98F1-3A3C75E8451D}" presName="compNode" presStyleCnt="0"/>
      <dgm:spPr/>
    </dgm:pt>
    <dgm:pt modelId="{A4503FEF-0940-4282-84F3-1BDCB9741230}" type="pres">
      <dgm:prSet presAssocID="{FDD89500-165A-E746-98F1-3A3C75E8451D}" presName="bgRect" presStyleLbl="bgShp" presStyleIdx="4" presStyleCnt="7"/>
      <dgm:spPr/>
    </dgm:pt>
    <dgm:pt modelId="{C2DC2C0D-5FE9-427E-81E3-6D83F7685CB3}" type="pres">
      <dgm:prSet presAssocID="{FDD89500-165A-E746-98F1-3A3C75E8451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r chart"/>
        </a:ext>
      </dgm:extLst>
    </dgm:pt>
    <dgm:pt modelId="{FB5AC6DE-9958-46EA-A809-43E5C8A69444}" type="pres">
      <dgm:prSet presAssocID="{FDD89500-165A-E746-98F1-3A3C75E8451D}" presName="spaceRect" presStyleCnt="0"/>
      <dgm:spPr/>
    </dgm:pt>
    <dgm:pt modelId="{A68EAB19-E77B-4E46-9111-8A0214695A5E}" type="pres">
      <dgm:prSet presAssocID="{FDD89500-165A-E746-98F1-3A3C75E8451D}" presName="parTx" presStyleLbl="revTx" presStyleIdx="8" presStyleCnt="14">
        <dgm:presLayoutVars>
          <dgm:chMax val="0"/>
          <dgm:chPref val="0"/>
        </dgm:presLayoutVars>
      </dgm:prSet>
      <dgm:spPr/>
    </dgm:pt>
    <dgm:pt modelId="{D613B4BD-3B22-4440-BDD3-821865FE339E}" type="pres">
      <dgm:prSet presAssocID="{FDD89500-165A-E746-98F1-3A3C75E8451D}" presName="desTx" presStyleLbl="revTx" presStyleIdx="9" presStyleCnt="14">
        <dgm:presLayoutVars/>
      </dgm:prSet>
      <dgm:spPr/>
    </dgm:pt>
    <dgm:pt modelId="{7318654A-71E8-4511-9826-B4D2B381266D}" type="pres">
      <dgm:prSet presAssocID="{07039615-4BFE-A545-8FB9-7351B0EA0504}" presName="sibTrans" presStyleCnt="0"/>
      <dgm:spPr/>
    </dgm:pt>
    <dgm:pt modelId="{C572F32C-026D-48B9-BB03-468372DC5F7B}" type="pres">
      <dgm:prSet presAssocID="{E72AE84E-956B-3947-B128-1F2F10B42E44}" presName="compNode" presStyleCnt="0"/>
      <dgm:spPr/>
    </dgm:pt>
    <dgm:pt modelId="{7CBFD87E-5C7D-4BC5-A8EB-A83CEB76EB00}" type="pres">
      <dgm:prSet presAssocID="{E72AE84E-956B-3947-B128-1F2F10B42E44}" presName="bgRect" presStyleLbl="bgShp" presStyleIdx="5" presStyleCnt="7"/>
      <dgm:spPr/>
    </dgm:pt>
    <dgm:pt modelId="{AE798DA7-1800-4A2B-AE78-CD4C41210814}" type="pres">
      <dgm:prSet presAssocID="{E72AE84E-956B-3947-B128-1F2F10B42E44}"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d with Gears"/>
        </a:ext>
      </dgm:extLst>
    </dgm:pt>
    <dgm:pt modelId="{2B018573-9F96-4EEA-9A26-5B802125418A}" type="pres">
      <dgm:prSet presAssocID="{E72AE84E-956B-3947-B128-1F2F10B42E44}" presName="spaceRect" presStyleCnt="0"/>
      <dgm:spPr/>
    </dgm:pt>
    <dgm:pt modelId="{E0472C28-481F-4139-8AA1-E10D0ADAEE39}" type="pres">
      <dgm:prSet presAssocID="{E72AE84E-956B-3947-B128-1F2F10B42E44}" presName="parTx" presStyleLbl="revTx" presStyleIdx="10" presStyleCnt="14">
        <dgm:presLayoutVars>
          <dgm:chMax val="0"/>
          <dgm:chPref val="0"/>
        </dgm:presLayoutVars>
      </dgm:prSet>
      <dgm:spPr/>
    </dgm:pt>
    <dgm:pt modelId="{EDE2BC57-6D59-4D50-99AE-924A50D4680A}" type="pres">
      <dgm:prSet presAssocID="{E72AE84E-956B-3947-B128-1F2F10B42E44}" presName="desTx" presStyleLbl="revTx" presStyleIdx="11" presStyleCnt="14">
        <dgm:presLayoutVars/>
      </dgm:prSet>
      <dgm:spPr/>
    </dgm:pt>
    <dgm:pt modelId="{DFC107D0-7163-41BE-8E4A-1E8929E52928}" type="pres">
      <dgm:prSet presAssocID="{F76C6663-481A-7043-BE31-25246D746E8F}" presName="sibTrans" presStyleCnt="0"/>
      <dgm:spPr/>
    </dgm:pt>
    <dgm:pt modelId="{B80C9059-8964-44EF-818C-EAA5B5523A38}" type="pres">
      <dgm:prSet presAssocID="{F3B921DE-D418-C348-BAAE-D14448DB930D}" presName="compNode" presStyleCnt="0"/>
      <dgm:spPr/>
    </dgm:pt>
    <dgm:pt modelId="{34833FC3-14AF-4AEA-B771-36827AFFD4BA}" type="pres">
      <dgm:prSet presAssocID="{F3B921DE-D418-C348-BAAE-D14448DB930D}" presName="bgRect" presStyleLbl="bgShp" presStyleIdx="6" presStyleCnt="7"/>
      <dgm:spPr/>
    </dgm:pt>
    <dgm:pt modelId="{2451F63D-9B76-4613-8CC1-7ABAD1038C98}" type="pres">
      <dgm:prSet presAssocID="{F3B921DE-D418-C348-BAAE-D14448DB930D}"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hat"/>
        </a:ext>
      </dgm:extLst>
    </dgm:pt>
    <dgm:pt modelId="{ECEC8187-5616-4796-9FFA-40E81A6DCC04}" type="pres">
      <dgm:prSet presAssocID="{F3B921DE-D418-C348-BAAE-D14448DB930D}" presName="spaceRect" presStyleCnt="0"/>
      <dgm:spPr/>
    </dgm:pt>
    <dgm:pt modelId="{B11175EF-E494-4434-9158-9D905D8FF42C}" type="pres">
      <dgm:prSet presAssocID="{F3B921DE-D418-C348-BAAE-D14448DB930D}" presName="parTx" presStyleLbl="revTx" presStyleIdx="12" presStyleCnt="14">
        <dgm:presLayoutVars>
          <dgm:chMax val="0"/>
          <dgm:chPref val="0"/>
        </dgm:presLayoutVars>
      </dgm:prSet>
      <dgm:spPr/>
    </dgm:pt>
    <dgm:pt modelId="{7F99D5B4-DE33-4A4B-B5B1-69E7AC370D35}" type="pres">
      <dgm:prSet presAssocID="{F3B921DE-D418-C348-BAAE-D14448DB930D}" presName="desTx" presStyleLbl="revTx" presStyleIdx="13" presStyleCnt="14">
        <dgm:presLayoutVars/>
      </dgm:prSet>
      <dgm:spPr/>
    </dgm:pt>
  </dgm:ptLst>
  <dgm:cxnLst>
    <dgm:cxn modelId="{18A32A06-6265-7B41-8BF4-4BBCF7671795}" type="presOf" srcId="{F3B921DE-D418-C348-BAAE-D14448DB930D}" destId="{B11175EF-E494-4434-9158-9D905D8FF42C}" srcOrd="0" destOrd="0" presId="urn:microsoft.com/office/officeart/2018/2/layout/IconVerticalSolidList"/>
    <dgm:cxn modelId="{9D751208-406C-EA45-B0C9-62C4C5A695B8}" type="presOf" srcId="{9A75CC11-4B15-4EC1-8A71-2EDC29996594}" destId="{7A119AE3-52BB-405F-996D-5203810FF12B}" srcOrd="0" destOrd="0" presId="urn:microsoft.com/office/officeart/2018/2/layout/IconVerticalSolidList"/>
    <dgm:cxn modelId="{6A9E7A0D-528D-0747-8521-88CCC6053111}" srcId="{FDD89500-165A-E746-98F1-3A3C75E8451D}" destId="{91649E66-08F1-5C45-B85F-A097B8B0F957}" srcOrd="0" destOrd="0" parTransId="{34694B0D-77DB-1545-80E5-511969374051}" sibTransId="{4C48B582-6C6E-004B-8075-DC5205F14949}"/>
    <dgm:cxn modelId="{79D1EC12-584A-E143-B279-E827E562C484}" type="presOf" srcId="{C3DFBB5B-7A39-6C49-AD10-5A5762A36307}" destId="{7F99D5B4-DE33-4A4B-B5B1-69E7AC370D35}" srcOrd="0" destOrd="0" presId="urn:microsoft.com/office/officeart/2018/2/layout/IconVerticalSolidList"/>
    <dgm:cxn modelId="{91269C13-55CD-AB47-8501-B3094C1DE445}" type="presOf" srcId="{DC0E9600-4E12-44D3-A657-6C8A65B2C154}" destId="{F3E6AD21-320F-4558-8CB6-893BF2D20ACE}" srcOrd="0" destOrd="0" presId="urn:microsoft.com/office/officeart/2018/2/layout/IconVerticalSolidList"/>
    <dgm:cxn modelId="{9CEE2723-994C-4613-8C43-2FED645E3487}" srcId="{9A75CC11-4B15-4EC1-8A71-2EDC29996594}" destId="{F63ACA74-D91A-45E3-A745-D1671579F51B}" srcOrd="0" destOrd="0" parTransId="{27836C8D-E979-45EE-B4B5-694F062DC5E9}" sibTransId="{BFF64342-7720-4EA9-BB30-6BEFB9AF65DD}"/>
    <dgm:cxn modelId="{9B15F428-A9C1-8840-B83C-0F3A18353AC6}" type="presOf" srcId="{212D58DF-7564-4FC9-960B-9587C4A83BD0}" destId="{F426248E-5F24-4359-8189-71B15B39B051}" srcOrd="0" destOrd="0" presId="urn:microsoft.com/office/officeart/2018/2/layout/IconVerticalSolidList"/>
    <dgm:cxn modelId="{33B92A2B-563C-EB4D-92D1-9728AED26795}" srcId="{CD500D37-75E2-4D59-80ED-8C39D2D56BD2}" destId="{E72AE84E-956B-3947-B128-1F2F10B42E44}" srcOrd="5" destOrd="0" parTransId="{7D69126A-67C9-FD41-A9DD-9F5D481DD83A}" sibTransId="{F76C6663-481A-7043-BE31-25246D746E8F}"/>
    <dgm:cxn modelId="{01324B31-694F-4794-B968-3BFCF96B9142}" srcId="{001D4A60-7572-483C-BAD4-4C79F9A73E54}" destId="{A83B1882-0353-4934-A6E0-38E436960910}" srcOrd="0" destOrd="0" parTransId="{2556867B-3CCF-4AEB-8947-97C3438546FD}" sibTransId="{55511E19-3B32-4630-BD58-7239C392A683}"/>
    <dgm:cxn modelId="{B5199D5C-D22B-4A4F-B103-0CC7E9D1E569}" type="presOf" srcId="{CD500D37-75E2-4D59-80ED-8C39D2D56BD2}" destId="{45CEBAE3-D0E1-4E6C-9FDA-CB6A8776559D}" srcOrd="0" destOrd="0" presId="urn:microsoft.com/office/officeart/2018/2/layout/IconVerticalSolidList"/>
    <dgm:cxn modelId="{92B51066-AAEE-DE45-A0C8-1452DEB52A1A}" type="presOf" srcId="{91649E66-08F1-5C45-B85F-A097B8B0F957}" destId="{D613B4BD-3B22-4440-BDD3-821865FE339E}" srcOrd="0" destOrd="0" presId="urn:microsoft.com/office/officeart/2018/2/layout/IconVerticalSolidList"/>
    <dgm:cxn modelId="{74620268-DC42-4026-8939-F4E95EDE75A8}" srcId="{CD500D37-75E2-4D59-80ED-8C39D2D56BD2}" destId="{9A75CC11-4B15-4EC1-8A71-2EDC29996594}" srcOrd="2" destOrd="0" parTransId="{3CFD7D7C-F18B-4AB0-BBDB-48103F29E0DA}" sibTransId="{BD70619A-4BCA-4BC9-BED5-8861A2415235}"/>
    <dgm:cxn modelId="{9D06576B-6085-444C-87C0-3F8B2C0195C3}" type="presOf" srcId="{E72AE84E-956B-3947-B128-1F2F10B42E44}" destId="{E0472C28-481F-4139-8AA1-E10D0ADAEE39}" srcOrd="0" destOrd="0" presId="urn:microsoft.com/office/officeart/2018/2/layout/IconVerticalSolidList"/>
    <dgm:cxn modelId="{0E49D457-5A1D-4CB3-9514-7E17376D1AB9}" srcId="{DC0E9600-4E12-44D3-A657-6C8A65B2C154}" destId="{7EDFC5BA-AD46-4FD4-96FB-CB80351DBD65}" srcOrd="0" destOrd="0" parTransId="{BC8FD28D-F36E-4D3B-A333-462A79BA5210}" sibTransId="{65CD1601-E052-4800-A00F-66DE544A3031}"/>
    <dgm:cxn modelId="{AF475A59-6320-C847-9A73-F52DACAFA25A}" srcId="{E72AE84E-956B-3947-B128-1F2F10B42E44}" destId="{15E323B4-E57D-6946-A732-BC25FFF1CC76}" srcOrd="0" destOrd="0" parTransId="{D722D2BA-4779-4249-BE4B-EFAC7AEAFEB1}" sibTransId="{209234D9-866B-2843-8D6C-654DF48AFB93}"/>
    <dgm:cxn modelId="{E0AD0091-E6CF-7C42-9847-C19777835019}" srcId="{CD500D37-75E2-4D59-80ED-8C39D2D56BD2}" destId="{F3B921DE-D418-C348-BAAE-D14448DB930D}" srcOrd="6" destOrd="0" parTransId="{13BB33A0-96C6-224A-A084-D7205A48BCB9}" sibTransId="{ED99915B-5389-F64D-96AE-9A20F2ADF149}"/>
    <dgm:cxn modelId="{DE30A291-6AE5-445E-A416-D67B5B79C0BE}" srcId="{257C0793-1D1A-4B22-BB8E-1017D4DEBB0A}" destId="{212D58DF-7564-4FC9-960B-9587C4A83BD0}" srcOrd="0" destOrd="0" parTransId="{225391DE-F254-493C-90F8-C913F92DA6A2}" sibTransId="{F077947D-2B6C-4818-976A-549602AF36DD}"/>
    <dgm:cxn modelId="{2E3EF298-6664-B44A-A755-AB4B364D7449}" type="presOf" srcId="{FDD89500-165A-E746-98F1-3A3C75E8451D}" destId="{A68EAB19-E77B-4E46-9111-8A0214695A5E}" srcOrd="0" destOrd="0" presId="urn:microsoft.com/office/officeart/2018/2/layout/IconVerticalSolidList"/>
    <dgm:cxn modelId="{CDA5C4AE-F45B-0F43-81D7-37CC109D59CD}" srcId="{CD500D37-75E2-4D59-80ED-8C39D2D56BD2}" destId="{FDD89500-165A-E746-98F1-3A3C75E8451D}" srcOrd="4" destOrd="0" parTransId="{2C22F358-B631-FC47-9B28-D9F5D75625A3}" sibTransId="{07039615-4BFE-A545-8FB9-7351B0EA0504}"/>
    <dgm:cxn modelId="{FE36B8B0-AE5E-6443-A2DF-1ACFB23FB3CE}" type="presOf" srcId="{A83B1882-0353-4934-A6E0-38E436960910}" destId="{9941A27D-4987-49A4-ACA0-D2393F0B8B57}" srcOrd="0" destOrd="0" presId="urn:microsoft.com/office/officeart/2018/2/layout/IconVerticalSolidList"/>
    <dgm:cxn modelId="{E0AEC8B1-9B93-1149-AF27-77DF0FF3990C}" type="presOf" srcId="{257C0793-1D1A-4B22-BB8E-1017D4DEBB0A}" destId="{DA317507-91E9-43DF-9F18-A641BE7827BC}" srcOrd="0" destOrd="0" presId="urn:microsoft.com/office/officeart/2018/2/layout/IconVerticalSolidList"/>
    <dgm:cxn modelId="{7C79A6B7-3D58-4088-98E7-F208D3F7F141}" srcId="{CD500D37-75E2-4D59-80ED-8C39D2D56BD2}" destId="{001D4A60-7572-483C-BAD4-4C79F9A73E54}" srcOrd="1" destOrd="0" parTransId="{1E9C2206-7666-40D3-91E1-9C3B03106950}" sibTransId="{5A5C80F1-953C-405C-B7CB-355509E0A1CE}"/>
    <dgm:cxn modelId="{327FA0CD-4C0E-4AAB-AAAA-F759A2E1BBB3}" srcId="{CD500D37-75E2-4D59-80ED-8C39D2D56BD2}" destId="{257C0793-1D1A-4B22-BB8E-1017D4DEBB0A}" srcOrd="3" destOrd="0" parTransId="{FFADCCFF-534E-4405-86F3-C13ECC41FAE1}" sibTransId="{F7957733-625E-4800-91CE-0B479DB69005}"/>
    <dgm:cxn modelId="{108FD7D5-8A23-9D45-9F30-764020EF87C4}" type="presOf" srcId="{001D4A60-7572-483C-BAD4-4C79F9A73E54}" destId="{DD0E8C49-EBEC-42A2-B1AF-E1DC5253DAA3}" srcOrd="0" destOrd="0" presId="urn:microsoft.com/office/officeart/2018/2/layout/IconVerticalSolidList"/>
    <dgm:cxn modelId="{804DD1D9-A194-EF4C-A3DA-0D294F9CE009}" type="presOf" srcId="{15E323B4-E57D-6946-A732-BC25FFF1CC76}" destId="{EDE2BC57-6D59-4D50-99AE-924A50D4680A}" srcOrd="0" destOrd="0" presId="urn:microsoft.com/office/officeart/2018/2/layout/IconVerticalSolidList"/>
    <dgm:cxn modelId="{F122ADDC-310B-4E71-B7E9-50E71677911F}" srcId="{CD500D37-75E2-4D59-80ED-8C39D2D56BD2}" destId="{DC0E9600-4E12-44D3-A657-6C8A65B2C154}" srcOrd="0" destOrd="0" parTransId="{90C088D2-29E6-43F6-AB0B-DAC26FB081F3}" sibTransId="{4E314CF0-30BB-47FB-B8EA-3E5AFEEB9A8E}"/>
    <dgm:cxn modelId="{ECA7FBE3-215B-7E47-9E4E-C2F34AFC04AF}" srcId="{F3B921DE-D418-C348-BAAE-D14448DB930D}" destId="{C3DFBB5B-7A39-6C49-AD10-5A5762A36307}" srcOrd="0" destOrd="0" parTransId="{0843C7AA-D99F-9847-B34A-B7A385B12A1B}" sibTransId="{790DDF27-464E-2449-AE9B-2BC42EE45EDB}"/>
    <dgm:cxn modelId="{8BF65BEA-D1EE-484C-BF60-C49C3ED8D35D}" type="presOf" srcId="{F63ACA74-D91A-45E3-A745-D1671579F51B}" destId="{1A1555AA-C025-4D90-838C-14BC6794E59D}" srcOrd="0" destOrd="0" presId="urn:microsoft.com/office/officeart/2018/2/layout/IconVerticalSolidList"/>
    <dgm:cxn modelId="{38902FF5-2813-684A-B38F-D33D220058CC}" type="presOf" srcId="{7EDFC5BA-AD46-4FD4-96FB-CB80351DBD65}" destId="{2D5436FF-CD8F-49B7-BC99-A908F42A00BB}" srcOrd="0" destOrd="0" presId="urn:microsoft.com/office/officeart/2018/2/layout/IconVerticalSolidList"/>
    <dgm:cxn modelId="{14679C32-F0C7-AC47-8CED-198449E62BB0}" type="presParOf" srcId="{45CEBAE3-D0E1-4E6C-9FDA-CB6A8776559D}" destId="{6E7987FB-F540-431D-A41C-50F526D92B60}" srcOrd="0" destOrd="0" presId="urn:microsoft.com/office/officeart/2018/2/layout/IconVerticalSolidList"/>
    <dgm:cxn modelId="{105CC4A6-E8D7-BC4F-BFE7-2BD25E22D5C9}" type="presParOf" srcId="{6E7987FB-F540-431D-A41C-50F526D92B60}" destId="{E5E149BA-DFCA-4D8C-9150-F489BDCC30C8}" srcOrd="0" destOrd="0" presId="urn:microsoft.com/office/officeart/2018/2/layout/IconVerticalSolidList"/>
    <dgm:cxn modelId="{5A3EE4D9-AA6D-D54C-831D-048C6441E1EE}" type="presParOf" srcId="{6E7987FB-F540-431D-A41C-50F526D92B60}" destId="{CAC72C6C-2F5A-4098-B8B3-7181FB515D2C}" srcOrd="1" destOrd="0" presId="urn:microsoft.com/office/officeart/2018/2/layout/IconVerticalSolidList"/>
    <dgm:cxn modelId="{FF7E61D1-F9FE-DB4F-82FF-A8C9FB72AA17}" type="presParOf" srcId="{6E7987FB-F540-431D-A41C-50F526D92B60}" destId="{435BBFC2-5166-4F3D-A663-3E143DE428A6}" srcOrd="2" destOrd="0" presId="urn:microsoft.com/office/officeart/2018/2/layout/IconVerticalSolidList"/>
    <dgm:cxn modelId="{6C328851-5F0E-124A-8261-9288F9EB03A8}" type="presParOf" srcId="{6E7987FB-F540-431D-A41C-50F526D92B60}" destId="{F3E6AD21-320F-4558-8CB6-893BF2D20ACE}" srcOrd="3" destOrd="0" presId="urn:microsoft.com/office/officeart/2018/2/layout/IconVerticalSolidList"/>
    <dgm:cxn modelId="{169112BD-E3A5-7444-92F7-8AB1BF1D1FB2}" type="presParOf" srcId="{6E7987FB-F540-431D-A41C-50F526D92B60}" destId="{2D5436FF-CD8F-49B7-BC99-A908F42A00BB}" srcOrd="4" destOrd="0" presId="urn:microsoft.com/office/officeart/2018/2/layout/IconVerticalSolidList"/>
    <dgm:cxn modelId="{D0C3D0E4-CC60-774D-A18B-3C40B48F0C94}" type="presParOf" srcId="{45CEBAE3-D0E1-4E6C-9FDA-CB6A8776559D}" destId="{2ABA5CE8-6AA7-4B1A-BFFA-01ED1F19C0D5}" srcOrd="1" destOrd="0" presId="urn:microsoft.com/office/officeart/2018/2/layout/IconVerticalSolidList"/>
    <dgm:cxn modelId="{F4113185-2B3C-1547-8D70-F327169CBDA6}" type="presParOf" srcId="{45CEBAE3-D0E1-4E6C-9FDA-CB6A8776559D}" destId="{442D4E97-8481-442A-95F0-4E5564093E65}" srcOrd="2" destOrd="0" presId="urn:microsoft.com/office/officeart/2018/2/layout/IconVerticalSolidList"/>
    <dgm:cxn modelId="{76007121-D410-2C4C-A721-2B4BF2FD3BC1}" type="presParOf" srcId="{442D4E97-8481-442A-95F0-4E5564093E65}" destId="{5D03E8DB-3BEC-4487-8F14-230693C419EF}" srcOrd="0" destOrd="0" presId="urn:microsoft.com/office/officeart/2018/2/layout/IconVerticalSolidList"/>
    <dgm:cxn modelId="{5027CB57-87E7-5243-87D5-23A7FE13D7C8}" type="presParOf" srcId="{442D4E97-8481-442A-95F0-4E5564093E65}" destId="{5C76D625-0DBD-4D4D-9BAA-0FA7CFF1BF38}" srcOrd="1" destOrd="0" presId="urn:microsoft.com/office/officeart/2018/2/layout/IconVerticalSolidList"/>
    <dgm:cxn modelId="{52F0BA28-1DC9-4544-BA77-600F68E6D6E5}" type="presParOf" srcId="{442D4E97-8481-442A-95F0-4E5564093E65}" destId="{46B916D1-548B-4689-9E44-F4D17CE65E03}" srcOrd="2" destOrd="0" presId="urn:microsoft.com/office/officeart/2018/2/layout/IconVerticalSolidList"/>
    <dgm:cxn modelId="{623EE2A3-05E8-4242-B8AA-BE27152B8A7D}" type="presParOf" srcId="{442D4E97-8481-442A-95F0-4E5564093E65}" destId="{DD0E8C49-EBEC-42A2-B1AF-E1DC5253DAA3}" srcOrd="3" destOrd="0" presId="urn:microsoft.com/office/officeart/2018/2/layout/IconVerticalSolidList"/>
    <dgm:cxn modelId="{B6FAE562-08EE-B24C-B345-C12410D22CD6}" type="presParOf" srcId="{442D4E97-8481-442A-95F0-4E5564093E65}" destId="{9941A27D-4987-49A4-ACA0-D2393F0B8B57}" srcOrd="4" destOrd="0" presId="urn:microsoft.com/office/officeart/2018/2/layout/IconVerticalSolidList"/>
    <dgm:cxn modelId="{CDEA9961-75FA-894C-9377-313AF7D6CF4D}" type="presParOf" srcId="{45CEBAE3-D0E1-4E6C-9FDA-CB6A8776559D}" destId="{309F6898-3B75-44B1-A047-6722FE4ABE68}" srcOrd="3" destOrd="0" presId="urn:microsoft.com/office/officeart/2018/2/layout/IconVerticalSolidList"/>
    <dgm:cxn modelId="{5B29F6FF-7A11-AB41-9C93-8CBEB1CB5F38}" type="presParOf" srcId="{45CEBAE3-D0E1-4E6C-9FDA-CB6A8776559D}" destId="{C6F4DEEC-9538-4B3D-8483-87E9B3A5BEB4}" srcOrd="4" destOrd="0" presId="urn:microsoft.com/office/officeart/2018/2/layout/IconVerticalSolidList"/>
    <dgm:cxn modelId="{6096A9C0-F75B-8C42-ADBE-DA6EE942B367}" type="presParOf" srcId="{C6F4DEEC-9538-4B3D-8483-87E9B3A5BEB4}" destId="{C0F40A7D-A0FF-4DD0-AE70-AF5CC0C3944C}" srcOrd="0" destOrd="0" presId="urn:microsoft.com/office/officeart/2018/2/layout/IconVerticalSolidList"/>
    <dgm:cxn modelId="{EA6B756B-AA4B-334D-B785-671117BB73EC}" type="presParOf" srcId="{C6F4DEEC-9538-4B3D-8483-87E9B3A5BEB4}" destId="{F20F48D9-1880-4EA7-A0F3-E23D37623576}" srcOrd="1" destOrd="0" presId="urn:microsoft.com/office/officeart/2018/2/layout/IconVerticalSolidList"/>
    <dgm:cxn modelId="{B103A621-89EF-D94A-9452-DA6DCC4917D8}" type="presParOf" srcId="{C6F4DEEC-9538-4B3D-8483-87E9B3A5BEB4}" destId="{09BA8A54-BE22-4842-823D-A702D9555204}" srcOrd="2" destOrd="0" presId="urn:microsoft.com/office/officeart/2018/2/layout/IconVerticalSolidList"/>
    <dgm:cxn modelId="{F8897D5F-5D63-CD4F-A403-7FA055153862}" type="presParOf" srcId="{C6F4DEEC-9538-4B3D-8483-87E9B3A5BEB4}" destId="{7A119AE3-52BB-405F-996D-5203810FF12B}" srcOrd="3" destOrd="0" presId="urn:microsoft.com/office/officeart/2018/2/layout/IconVerticalSolidList"/>
    <dgm:cxn modelId="{B38D81A4-FD7E-D446-8E04-FDE9F422F4F5}" type="presParOf" srcId="{C6F4DEEC-9538-4B3D-8483-87E9B3A5BEB4}" destId="{1A1555AA-C025-4D90-838C-14BC6794E59D}" srcOrd="4" destOrd="0" presId="urn:microsoft.com/office/officeart/2018/2/layout/IconVerticalSolidList"/>
    <dgm:cxn modelId="{6210FBC7-F4FF-C146-A641-964DEF2C0001}" type="presParOf" srcId="{45CEBAE3-D0E1-4E6C-9FDA-CB6A8776559D}" destId="{69CF3261-C1FD-4468-8FA2-BB6E63E1FFEA}" srcOrd="5" destOrd="0" presId="urn:microsoft.com/office/officeart/2018/2/layout/IconVerticalSolidList"/>
    <dgm:cxn modelId="{AC874E90-4D0F-8146-B69E-2EE78D35BBA1}" type="presParOf" srcId="{45CEBAE3-D0E1-4E6C-9FDA-CB6A8776559D}" destId="{8B138846-2A4F-4670-A944-77C6BD79D420}" srcOrd="6" destOrd="0" presId="urn:microsoft.com/office/officeart/2018/2/layout/IconVerticalSolidList"/>
    <dgm:cxn modelId="{63F1E96C-7C5F-0848-869E-89C2B7C3A91B}" type="presParOf" srcId="{8B138846-2A4F-4670-A944-77C6BD79D420}" destId="{8C6DF571-7056-4786-B46B-161117869F8F}" srcOrd="0" destOrd="0" presId="urn:microsoft.com/office/officeart/2018/2/layout/IconVerticalSolidList"/>
    <dgm:cxn modelId="{EC8DAE49-8BE3-AB4F-A5DD-322F9942410D}" type="presParOf" srcId="{8B138846-2A4F-4670-A944-77C6BD79D420}" destId="{7BFC27FD-3C7B-41FB-AC64-9BD50C71B81D}" srcOrd="1" destOrd="0" presId="urn:microsoft.com/office/officeart/2018/2/layout/IconVerticalSolidList"/>
    <dgm:cxn modelId="{E841A680-3150-1441-A543-59E6190CE6E4}" type="presParOf" srcId="{8B138846-2A4F-4670-A944-77C6BD79D420}" destId="{E7EAD2E2-7465-41D5-9CD7-18BD1A19619A}" srcOrd="2" destOrd="0" presId="urn:microsoft.com/office/officeart/2018/2/layout/IconVerticalSolidList"/>
    <dgm:cxn modelId="{009DD230-2962-9B4E-AEBC-EE7801C320F5}" type="presParOf" srcId="{8B138846-2A4F-4670-A944-77C6BD79D420}" destId="{DA317507-91E9-43DF-9F18-A641BE7827BC}" srcOrd="3" destOrd="0" presId="urn:microsoft.com/office/officeart/2018/2/layout/IconVerticalSolidList"/>
    <dgm:cxn modelId="{75CB9C57-321C-4145-B00A-B39EBA8A4BE4}" type="presParOf" srcId="{8B138846-2A4F-4670-A944-77C6BD79D420}" destId="{F426248E-5F24-4359-8189-71B15B39B051}" srcOrd="4" destOrd="0" presId="urn:microsoft.com/office/officeart/2018/2/layout/IconVerticalSolidList"/>
    <dgm:cxn modelId="{AACCF92E-07E5-F44D-A866-883A4A7E6FEF}" type="presParOf" srcId="{45CEBAE3-D0E1-4E6C-9FDA-CB6A8776559D}" destId="{06B07963-4E7C-49A0-A8E1-396395C83A83}" srcOrd="7" destOrd="0" presId="urn:microsoft.com/office/officeart/2018/2/layout/IconVerticalSolidList"/>
    <dgm:cxn modelId="{C10F7C20-634C-6C4B-8250-87DBF240C2F2}" type="presParOf" srcId="{45CEBAE3-D0E1-4E6C-9FDA-CB6A8776559D}" destId="{60A35A87-1899-4D4D-91F8-B9EA1B4C0CF9}" srcOrd="8" destOrd="0" presId="urn:microsoft.com/office/officeart/2018/2/layout/IconVerticalSolidList"/>
    <dgm:cxn modelId="{505E15EB-0A67-CC4E-8F96-C11CA148E526}" type="presParOf" srcId="{60A35A87-1899-4D4D-91F8-B9EA1B4C0CF9}" destId="{A4503FEF-0940-4282-84F3-1BDCB9741230}" srcOrd="0" destOrd="0" presId="urn:microsoft.com/office/officeart/2018/2/layout/IconVerticalSolidList"/>
    <dgm:cxn modelId="{205B2ADC-5E29-F94C-B3DF-756511B1B239}" type="presParOf" srcId="{60A35A87-1899-4D4D-91F8-B9EA1B4C0CF9}" destId="{C2DC2C0D-5FE9-427E-81E3-6D83F7685CB3}" srcOrd="1" destOrd="0" presId="urn:microsoft.com/office/officeart/2018/2/layout/IconVerticalSolidList"/>
    <dgm:cxn modelId="{FFDE7B64-D64C-DC48-AEBC-4DCCE4F37FFF}" type="presParOf" srcId="{60A35A87-1899-4D4D-91F8-B9EA1B4C0CF9}" destId="{FB5AC6DE-9958-46EA-A809-43E5C8A69444}" srcOrd="2" destOrd="0" presId="urn:microsoft.com/office/officeart/2018/2/layout/IconVerticalSolidList"/>
    <dgm:cxn modelId="{EF89C879-782D-2048-A717-A7227BE10034}" type="presParOf" srcId="{60A35A87-1899-4D4D-91F8-B9EA1B4C0CF9}" destId="{A68EAB19-E77B-4E46-9111-8A0214695A5E}" srcOrd="3" destOrd="0" presId="urn:microsoft.com/office/officeart/2018/2/layout/IconVerticalSolidList"/>
    <dgm:cxn modelId="{76BA4C4A-9FF4-D445-9E34-BFC1F78BB356}" type="presParOf" srcId="{60A35A87-1899-4D4D-91F8-B9EA1B4C0CF9}" destId="{D613B4BD-3B22-4440-BDD3-821865FE339E}" srcOrd="4" destOrd="0" presId="urn:microsoft.com/office/officeart/2018/2/layout/IconVerticalSolidList"/>
    <dgm:cxn modelId="{EFC57AEF-BFEF-064F-9311-8CAE288167FC}" type="presParOf" srcId="{45CEBAE3-D0E1-4E6C-9FDA-CB6A8776559D}" destId="{7318654A-71E8-4511-9826-B4D2B381266D}" srcOrd="9" destOrd="0" presId="urn:microsoft.com/office/officeart/2018/2/layout/IconVerticalSolidList"/>
    <dgm:cxn modelId="{710922F9-2BB6-EE4B-851A-11C3C87A6E17}" type="presParOf" srcId="{45CEBAE3-D0E1-4E6C-9FDA-CB6A8776559D}" destId="{C572F32C-026D-48B9-BB03-468372DC5F7B}" srcOrd="10" destOrd="0" presId="urn:microsoft.com/office/officeart/2018/2/layout/IconVerticalSolidList"/>
    <dgm:cxn modelId="{E193A01F-64FB-524D-84A4-250481BC5697}" type="presParOf" srcId="{C572F32C-026D-48B9-BB03-468372DC5F7B}" destId="{7CBFD87E-5C7D-4BC5-A8EB-A83CEB76EB00}" srcOrd="0" destOrd="0" presId="urn:microsoft.com/office/officeart/2018/2/layout/IconVerticalSolidList"/>
    <dgm:cxn modelId="{D139DB76-BF8A-044A-B726-6A782B0E4C01}" type="presParOf" srcId="{C572F32C-026D-48B9-BB03-468372DC5F7B}" destId="{AE798DA7-1800-4A2B-AE78-CD4C41210814}" srcOrd="1" destOrd="0" presId="urn:microsoft.com/office/officeart/2018/2/layout/IconVerticalSolidList"/>
    <dgm:cxn modelId="{209A8D03-5894-D84C-B06A-1FF3357A5C47}" type="presParOf" srcId="{C572F32C-026D-48B9-BB03-468372DC5F7B}" destId="{2B018573-9F96-4EEA-9A26-5B802125418A}" srcOrd="2" destOrd="0" presId="urn:microsoft.com/office/officeart/2018/2/layout/IconVerticalSolidList"/>
    <dgm:cxn modelId="{9FCA5706-D0B2-BB4E-B73A-46A475CC1FF7}" type="presParOf" srcId="{C572F32C-026D-48B9-BB03-468372DC5F7B}" destId="{E0472C28-481F-4139-8AA1-E10D0ADAEE39}" srcOrd="3" destOrd="0" presId="urn:microsoft.com/office/officeart/2018/2/layout/IconVerticalSolidList"/>
    <dgm:cxn modelId="{C7D152D4-F99C-794D-9028-41AB4E241AE4}" type="presParOf" srcId="{C572F32C-026D-48B9-BB03-468372DC5F7B}" destId="{EDE2BC57-6D59-4D50-99AE-924A50D4680A}" srcOrd="4" destOrd="0" presId="urn:microsoft.com/office/officeart/2018/2/layout/IconVerticalSolidList"/>
    <dgm:cxn modelId="{A95B322F-FE65-0D46-B176-89C50C2F434F}" type="presParOf" srcId="{45CEBAE3-D0E1-4E6C-9FDA-CB6A8776559D}" destId="{DFC107D0-7163-41BE-8E4A-1E8929E52928}" srcOrd="11" destOrd="0" presId="urn:microsoft.com/office/officeart/2018/2/layout/IconVerticalSolidList"/>
    <dgm:cxn modelId="{16BEAB73-6302-0149-A25E-CB9675088E45}" type="presParOf" srcId="{45CEBAE3-D0E1-4E6C-9FDA-CB6A8776559D}" destId="{B80C9059-8964-44EF-818C-EAA5B5523A38}" srcOrd="12" destOrd="0" presId="urn:microsoft.com/office/officeart/2018/2/layout/IconVerticalSolidList"/>
    <dgm:cxn modelId="{98F88F2F-AB9B-7740-BD6E-F54053F6667A}" type="presParOf" srcId="{B80C9059-8964-44EF-818C-EAA5B5523A38}" destId="{34833FC3-14AF-4AEA-B771-36827AFFD4BA}" srcOrd="0" destOrd="0" presId="urn:microsoft.com/office/officeart/2018/2/layout/IconVerticalSolidList"/>
    <dgm:cxn modelId="{6BB1B91C-6B2D-9848-9532-5351391815E9}" type="presParOf" srcId="{B80C9059-8964-44EF-818C-EAA5B5523A38}" destId="{2451F63D-9B76-4613-8CC1-7ABAD1038C98}" srcOrd="1" destOrd="0" presId="urn:microsoft.com/office/officeart/2018/2/layout/IconVerticalSolidList"/>
    <dgm:cxn modelId="{2F7876F8-F9FC-F14A-9A18-95808C315F97}" type="presParOf" srcId="{B80C9059-8964-44EF-818C-EAA5B5523A38}" destId="{ECEC8187-5616-4796-9FFA-40E81A6DCC04}" srcOrd="2" destOrd="0" presId="urn:microsoft.com/office/officeart/2018/2/layout/IconVerticalSolidList"/>
    <dgm:cxn modelId="{9D98E6C1-C8F0-1C47-9B84-393C208980C4}" type="presParOf" srcId="{B80C9059-8964-44EF-818C-EAA5B5523A38}" destId="{B11175EF-E494-4434-9158-9D905D8FF42C}" srcOrd="3" destOrd="0" presId="urn:microsoft.com/office/officeart/2018/2/layout/IconVerticalSolidList"/>
    <dgm:cxn modelId="{5BBEFC7E-E8C5-D94D-BDA6-C817C5097DE3}" type="presParOf" srcId="{B80C9059-8964-44EF-818C-EAA5B5523A38}" destId="{7F99D5B4-DE33-4A4B-B5B1-69E7AC370D35}"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149BA-DFCA-4D8C-9150-F489BDCC30C8}">
      <dsp:nvSpPr>
        <dsp:cNvPr id="0" name=""/>
        <dsp:cNvSpPr/>
      </dsp:nvSpPr>
      <dsp:spPr>
        <a:xfrm>
          <a:off x="0" y="2918"/>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C72C6C-2F5A-4098-B8B3-7181FB515D2C}">
      <dsp:nvSpPr>
        <dsp:cNvPr id="0" name=""/>
        <dsp:cNvSpPr/>
      </dsp:nvSpPr>
      <dsp:spPr>
        <a:xfrm>
          <a:off x="180841" y="137428"/>
          <a:ext cx="328802" cy="3288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E6AD21-320F-4558-8CB6-893BF2D20ACE}">
      <dsp:nvSpPr>
        <dsp:cNvPr id="0" name=""/>
        <dsp:cNvSpPr/>
      </dsp:nvSpPr>
      <dsp:spPr>
        <a:xfrm>
          <a:off x="690484" y="2918"/>
          <a:ext cx="3477720"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Define</a:t>
          </a:r>
        </a:p>
      </dsp:txBody>
      <dsp:txXfrm>
        <a:off x="690484" y="2918"/>
        <a:ext cx="3477720" cy="597822"/>
      </dsp:txXfrm>
    </dsp:sp>
    <dsp:sp modelId="{2D5436FF-CD8F-49B7-BC99-A908F42A00BB}">
      <dsp:nvSpPr>
        <dsp:cNvPr id="0" name=""/>
        <dsp:cNvSpPr/>
      </dsp:nvSpPr>
      <dsp:spPr>
        <a:xfrm>
          <a:off x="4168204" y="2918"/>
          <a:ext cx="355938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Define the problem</a:t>
          </a:r>
        </a:p>
      </dsp:txBody>
      <dsp:txXfrm>
        <a:off x="4168204" y="2918"/>
        <a:ext cx="3559387" cy="597822"/>
      </dsp:txXfrm>
    </dsp:sp>
    <dsp:sp modelId="{5D03E8DB-3BEC-4487-8F14-230693C419EF}">
      <dsp:nvSpPr>
        <dsp:cNvPr id="0" name=""/>
        <dsp:cNvSpPr/>
      </dsp:nvSpPr>
      <dsp:spPr>
        <a:xfrm>
          <a:off x="0" y="750195"/>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76D625-0DBD-4D4D-9BAA-0FA7CFF1BF38}">
      <dsp:nvSpPr>
        <dsp:cNvPr id="0" name=""/>
        <dsp:cNvSpPr/>
      </dsp:nvSpPr>
      <dsp:spPr>
        <a:xfrm>
          <a:off x="180841" y="884705"/>
          <a:ext cx="328802" cy="3288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0E8C49-EBEC-42A2-B1AF-E1DC5253DAA3}">
      <dsp:nvSpPr>
        <dsp:cNvPr id="0" name=""/>
        <dsp:cNvSpPr/>
      </dsp:nvSpPr>
      <dsp:spPr>
        <a:xfrm>
          <a:off x="690484" y="750195"/>
          <a:ext cx="3477720"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Research</a:t>
          </a:r>
        </a:p>
      </dsp:txBody>
      <dsp:txXfrm>
        <a:off x="690484" y="750195"/>
        <a:ext cx="3477720" cy="597822"/>
      </dsp:txXfrm>
    </dsp:sp>
    <dsp:sp modelId="{9941A27D-4987-49A4-ACA0-D2393F0B8B57}">
      <dsp:nvSpPr>
        <dsp:cNvPr id="0" name=""/>
        <dsp:cNvSpPr/>
      </dsp:nvSpPr>
      <dsp:spPr>
        <a:xfrm>
          <a:off x="4168204" y="750195"/>
          <a:ext cx="355938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a:t>Do background research</a:t>
          </a:r>
        </a:p>
      </dsp:txBody>
      <dsp:txXfrm>
        <a:off x="4168204" y="750195"/>
        <a:ext cx="3559387" cy="597822"/>
      </dsp:txXfrm>
    </dsp:sp>
    <dsp:sp modelId="{C0F40A7D-A0FF-4DD0-AE70-AF5CC0C3944C}">
      <dsp:nvSpPr>
        <dsp:cNvPr id="0" name=""/>
        <dsp:cNvSpPr/>
      </dsp:nvSpPr>
      <dsp:spPr>
        <a:xfrm>
          <a:off x="0" y="1497473"/>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0F48D9-1880-4EA7-A0F3-E23D37623576}">
      <dsp:nvSpPr>
        <dsp:cNvPr id="0" name=""/>
        <dsp:cNvSpPr/>
      </dsp:nvSpPr>
      <dsp:spPr>
        <a:xfrm>
          <a:off x="180841" y="1631983"/>
          <a:ext cx="328802" cy="3288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119AE3-52BB-405F-996D-5203810FF12B}">
      <dsp:nvSpPr>
        <dsp:cNvPr id="0" name=""/>
        <dsp:cNvSpPr/>
      </dsp:nvSpPr>
      <dsp:spPr>
        <a:xfrm>
          <a:off x="690484" y="1497473"/>
          <a:ext cx="3477720"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Specify</a:t>
          </a:r>
        </a:p>
      </dsp:txBody>
      <dsp:txXfrm>
        <a:off x="690484" y="1497473"/>
        <a:ext cx="3477720" cy="597822"/>
      </dsp:txXfrm>
    </dsp:sp>
    <dsp:sp modelId="{1A1555AA-C025-4D90-838C-14BC6794E59D}">
      <dsp:nvSpPr>
        <dsp:cNvPr id="0" name=""/>
        <dsp:cNvSpPr/>
      </dsp:nvSpPr>
      <dsp:spPr>
        <a:xfrm>
          <a:off x="4168204" y="1497473"/>
          <a:ext cx="355938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Specify requirements</a:t>
          </a:r>
        </a:p>
      </dsp:txBody>
      <dsp:txXfrm>
        <a:off x="4168204" y="1497473"/>
        <a:ext cx="3559387" cy="597822"/>
      </dsp:txXfrm>
    </dsp:sp>
    <dsp:sp modelId="{8C6DF571-7056-4786-B46B-161117869F8F}">
      <dsp:nvSpPr>
        <dsp:cNvPr id="0" name=""/>
        <dsp:cNvSpPr/>
      </dsp:nvSpPr>
      <dsp:spPr>
        <a:xfrm>
          <a:off x="0" y="2244750"/>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FC27FD-3C7B-41FB-AC64-9BD50C71B81D}">
      <dsp:nvSpPr>
        <dsp:cNvPr id="0" name=""/>
        <dsp:cNvSpPr/>
      </dsp:nvSpPr>
      <dsp:spPr>
        <a:xfrm>
          <a:off x="180841" y="2379260"/>
          <a:ext cx="328802" cy="3288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317507-91E9-43DF-9F18-A641BE7827BC}">
      <dsp:nvSpPr>
        <dsp:cNvPr id="0" name=""/>
        <dsp:cNvSpPr/>
      </dsp:nvSpPr>
      <dsp:spPr>
        <a:xfrm>
          <a:off x="690484" y="2244750"/>
          <a:ext cx="3477720"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Brainstorm</a:t>
          </a:r>
        </a:p>
      </dsp:txBody>
      <dsp:txXfrm>
        <a:off x="690484" y="2244750"/>
        <a:ext cx="3477720" cy="597822"/>
      </dsp:txXfrm>
    </dsp:sp>
    <dsp:sp modelId="{F426248E-5F24-4359-8189-71B15B39B051}">
      <dsp:nvSpPr>
        <dsp:cNvPr id="0" name=""/>
        <dsp:cNvSpPr/>
      </dsp:nvSpPr>
      <dsp:spPr>
        <a:xfrm>
          <a:off x="4168204" y="2244750"/>
          <a:ext cx="355938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Choose and develop solutions</a:t>
          </a:r>
        </a:p>
      </dsp:txBody>
      <dsp:txXfrm>
        <a:off x="4168204" y="2244750"/>
        <a:ext cx="3559387" cy="597822"/>
      </dsp:txXfrm>
    </dsp:sp>
    <dsp:sp modelId="{A4503FEF-0940-4282-84F3-1BDCB9741230}">
      <dsp:nvSpPr>
        <dsp:cNvPr id="0" name=""/>
        <dsp:cNvSpPr/>
      </dsp:nvSpPr>
      <dsp:spPr>
        <a:xfrm>
          <a:off x="0" y="2992028"/>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DC2C0D-5FE9-427E-81E3-6D83F7685CB3}">
      <dsp:nvSpPr>
        <dsp:cNvPr id="0" name=""/>
        <dsp:cNvSpPr/>
      </dsp:nvSpPr>
      <dsp:spPr>
        <a:xfrm>
          <a:off x="180841" y="3126538"/>
          <a:ext cx="328802" cy="3288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8EAB19-E77B-4E46-9111-8A0214695A5E}">
      <dsp:nvSpPr>
        <dsp:cNvPr id="0" name=""/>
        <dsp:cNvSpPr/>
      </dsp:nvSpPr>
      <dsp:spPr>
        <a:xfrm>
          <a:off x="690484" y="2992028"/>
          <a:ext cx="3477720"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Build</a:t>
          </a:r>
        </a:p>
      </dsp:txBody>
      <dsp:txXfrm>
        <a:off x="690484" y="2992028"/>
        <a:ext cx="3477720" cy="597822"/>
      </dsp:txXfrm>
    </dsp:sp>
    <dsp:sp modelId="{D613B4BD-3B22-4440-BDD3-821865FE339E}">
      <dsp:nvSpPr>
        <dsp:cNvPr id="0" name=""/>
        <dsp:cNvSpPr/>
      </dsp:nvSpPr>
      <dsp:spPr>
        <a:xfrm>
          <a:off x="4168204" y="2992028"/>
          <a:ext cx="355938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Build a prototype</a:t>
          </a:r>
        </a:p>
      </dsp:txBody>
      <dsp:txXfrm>
        <a:off x="4168204" y="2992028"/>
        <a:ext cx="3559387" cy="597822"/>
      </dsp:txXfrm>
    </dsp:sp>
    <dsp:sp modelId="{7CBFD87E-5C7D-4BC5-A8EB-A83CEB76EB00}">
      <dsp:nvSpPr>
        <dsp:cNvPr id="0" name=""/>
        <dsp:cNvSpPr/>
      </dsp:nvSpPr>
      <dsp:spPr>
        <a:xfrm>
          <a:off x="0" y="3739306"/>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798DA7-1800-4A2B-AE78-CD4C41210814}">
      <dsp:nvSpPr>
        <dsp:cNvPr id="0" name=""/>
        <dsp:cNvSpPr/>
      </dsp:nvSpPr>
      <dsp:spPr>
        <a:xfrm>
          <a:off x="180841" y="3873816"/>
          <a:ext cx="328802" cy="3288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472C28-481F-4139-8AA1-E10D0ADAEE39}">
      <dsp:nvSpPr>
        <dsp:cNvPr id="0" name=""/>
        <dsp:cNvSpPr/>
      </dsp:nvSpPr>
      <dsp:spPr>
        <a:xfrm>
          <a:off x="690484" y="3739306"/>
          <a:ext cx="3477720"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Test</a:t>
          </a:r>
        </a:p>
      </dsp:txBody>
      <dsp:txXfrm>
        <a:off x="690484" y="3739306"/>
        <a:ext cx="3477720" cy="597822"/>
      </dsp:txXfrm>
    </dsp:sp>
    <dsp:sp modelId="{EDE2BC57-6D59-4D50-99AE-924A50D4680A}">
      <dsp:nvSpPr>
        <dsp:cNvPr id="0" name=""/>
        <dsp:cNvSpPr/>
      </dsp:nvSpPr>
      <dsp:spPr>
        <a:xfrm>
          <a:off x="4168204" y="3739306"/>
          <a:ext cx="355938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Test and redesign</a:t>
          </a:r>
        </a:p>
      </dsp:txBody>
      <dsp:txXfrm>
        <a:off x="4168204" y="3739306"/>
        <a:ext cx="3559387" cy="597822"/>
      </dsp:txXfrm>
    </dsp:sp>
    <dsp:sp modelId="{34833FC3-14AF-4AEA-B771-36827AFFD4BA}">
      <dsp:nvSpPr>
        <dsp:cNvPr id="0" name=""/>
        <dsp:cNvSpPr/>
      </dsp:nvSpPr>
      <dsp:spPr>
        <a:xfrm>
          <a:off x="0" y="4486583"/>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51F63D-9B76-4613-8CC1-7ABAD1038C98}">
      <dsp:nvSpPr>
        <dsp:cNvPr id="0" name=""/>
        <dsp:cNvSpPr/>
      </dsp:nvSpPr>
      <dsp:spPr>
        <a:xfrm>
          <a:off x="180841" y="4621093"/>
          <a:ext cx="328802" cy="32880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1175EF-E494-4434-9158-9D905D8FF42C}">
      <dsp:nvSpPr>
        <dsp:cNvPr id="0" name=""/>
        <dsp:cNvSpPr/>
      </dsp:nvSpPr>
      <dsp:spPr>
        <a:xfrm>
          <a:off x="690484" y="4486583"/>
          <a:ext cx="3477720"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Share</a:t>
          </a:r>
        </a:p>
      </dsp:txBody>
      <dsp:txXfrm>
        <a:off x="690484" y="4486583"/>
        <a:ext cx="3477720" cy="597822"/>
      </dsp:txXfrm>
    </dsp:sp>
    <dsp:sp modelId="{7F99D5B4-DE33-4A4B-B5B1-69E7AC370D35}">
      <dsp:nvSpPr>
        <dsp:cNvPr id="0" name=""/>
        <dsp:cNvSpPr/>
      </dsp:nvSpPr>
      <dsp:spPr>
        <a:xfrm>
          <a:off x="4168204" y="4486583"/>
          <a:ext cx="355938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Communicate results</a:t>
          </a:r>
        </a:p>
      </dsp:txBody>
      <dsp:txXfrm>
        <a:off x="4168204" y="4486583"/>
        <a:ext cx="3559387" cy="59782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DB490C-EE19-3543-9F7A-2657609D31CD}" type="datetimeFigureOut">
              <a:rPr lang="en-US" smtClean="0"/>
              <a:t>10/9/2024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F3CA22-E8E8-4840-A74B-7C5B22B8ED21}" type="slidenum">
              <a:rPr lang="en-US" smtClean="0"/>
              <a:t>‹#›</a:t>
            </a:fld>
            <a:endParaRPr lang="en-US"/>
          </a:p>
        </p:txBody>
      </p:sp>
    </p:spTree>
    <p:extLst>
      <p:ext uri="{BB962C8B-B14F-4D97-AF65-F5344CB8AC3E}">
        <p14:creationId xmlns:p14="http://schemas.microsoft.com/office/powerpoint/2010/main" val="241459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museum/education/lesson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air/air_health.htm"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ephtracking.cdc.gov/showAirData.actio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9BVydjpKRH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Outdoor air quality has improved since the 1990s, but many challenges remain in protecting Americans from air quality problems. Ground-level ozone, the main part of smog, and </a:t>
            </a:r>
            <a:r>
              <a:rPr lang="en-US" sz="1200" b="1" kern="1200" dirty="0">
                <a:solidFill>
                  <a:schemeClr val="tx1"/>
                </a:solidFill>
                <a:effectLst/>
                <a:latin typeface="+mn-lt"/>
                <a:ea typeface="+mn-ea"/>
                <a:cs typeface="+mn-cs"/>
              </a:rPr>
              <a:t>particle pollution </a:t>
            </a:r>
            <a:r>
              <a:rPr lang="en-US" sz="1200" kern="1200" dirty="0">
                <a:solidFill>
                  <a:schemeClr val="tx1"/>
                </a:solidFill>
                <a:effectLst/>
                <a:latin typeface="+mn-lt"/>
                <a:ea typeface="+mn-ea"/>
                <a:cs typeface="+mn-cs"/>
              </a:rPr>
              <a:t>are just two of the many threats to air quality and </a:t>
            </a:r>
            <a:r>
              <a:rPr lang="en-US" sz="1200" b="1" kern="1200" dirty="0">
                <a:solidFill>
                  <a:schemeClr val="tx1"/>
                </a:solidFill>
                <a:effectLst/>
                <a:latin typeface="+mn-lt"/>
                <a:ea typeface="+mn-ea"/>
                <a:cs typeface="+mn-cs"/>
              </a:rPr>
              <a:t>public health </a:t>
            </a:r>
            <a:r>
              <a:rPr lang="en-US" sz="1200" kern="1200" dirty="0">
                <a:solidFill>
                  <a:schemeClr val="tx1"/>
                </a:solidFill>
                <a:effectLst/>
                <a:latin typeface="+mn-lt"/>
                <a:ea typeface="+mn-ea"/>
                <a:cs typeface="+mn-cs"/>
              </a:rPr>
              <a:t>in the United States.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Note: These slides are made possible by the David J. </a:t>
            </a:r>
            <a:r>
              <a:rPr lang="en-US" sz="1200" dirty="0" err="1">
                <a:solidFill>
                  <a:schemeClr val="tx1"/>
                </a:solidFill>
              </a:rPr>
              <a:t>Sencer</a:t>
            </a:r>
            <a:r>
              <a:rPr lang="en-US" sz="1200" dirty="0">
                <a:solidFill>
                  <a:schemeClr val="tx1"/>
                </a:solidFill>
              </a:rPr>
              <a:t> CDC Museum Public Health Academy.  </a:t>
            </a:r>
            <a:r>
              <a:rPr lang="en-US" dirty="0">
                <a:hlinkClick r:id="rId3"/>
              </a:rPr>
              <a:t>https://www.cdc.gov/museum/education/lessons/</a:t>
            </a:r>
            <a:endParaRPr lang="en-US" dirty="0">
              <a:effectLst/>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1</a:t>
            </a:fld>
            <a:endParaRPr lang="en-US"/>
          </a:p>
        </p:txBody>
      </p:sp>
    </p:spTree>
    <p:extLst>
      <p:ext uri="{BB962C8B-B14F-4D97-AF65-F5344CB8AC3E}">
        <p14:creationId xmlns:p14="http://schemas.microsoft.com/office/powerpoint/2010/main" val="2541169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1285" marR="111125">
              <a:lnSpc>
                <a:spcPct val="107000"/>
              </a:lnSpc>
              <a:spcBef>
                <a:spcPts val="1320"/>
              </a:spcBef>
              <a:spcAft>
                <a:spcPts val="0"/>
              </a:spcAft>
            </a:pPr>
            <a:r>
              <a:rPr lang="en-US" sz="1800" b="1" dirty="0">
                <a:effectLst/>
                <a:latin typeface="Century Gothic" panose="020B0502020202020204" pitchFamily="34" charset="0"/>
                <a:ea typeface="Century Gothic" panose="020B0502020202020204" pitchFamily="34" charset="0"/>
                <a:cs typeface="Century Gothic" panose="020B0502020202020204" pitchFamily="34" charset="0"/>
              </a:rPr>
              <a:t>Why Participate? A Message from CDC</a:t>
            </a:r>
          </a:p>
          <a:p>
            <a:pPr marL="121285" marR="111125">
              <a:lnSpc>
                <a:spcPct val="107000"/>
              </a:lnSpc>
              <a:spcBef>
                <a:spcPts val="1320"/>
              </a:spcBef>
              <a:spcAft>
                <a:spcPts val="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The quality of air in a community plays a large role in the health of that community. Air pollution can make it harder for people with asthma and other respiratory (breathing) diseases to breathe. Air pollution also can be harmful to heart health and may make it more likely that some people will have a heart attack or stroke. Learn the facts about air pollution and how you can keep your community healthy. By sharing air quality observations, members of a community can help inform environmental policies in their areas to keep all its residents safe.</a:t>
            </a:r>
          </a:p>
          <a:p>
            <a:pPr marL="121285" marR="0">
              <a:spcBef>
                <a:spcPts val="805"/>
              </a:spcBef>
              <a:spcAft>
                <a:spcPts val="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More information about air quality can be found at: </a:t>
            </a:r>
            <a:r>
              <a:rPr lang="en-US" sz="1800" dirty="0">
                <a:solidFill>
                  <a:srgbClr val="0A3A8E"/>
                </a:solidFill>
                <a:effectLst/>
                <a:latin typeface="Century Gothic" panose="020B0502020202020204" pitchFamily="34" charset="0"/>
                <a:ea typeface="Century Gothic" panose="020B0502020202020204" pitchFamily="34" charset="0"/>
                <a:cs typeface="Century Gothic" panose="020B0502020202020204" pitchFamily="34" charset="0"/>
                <a:hlinkClick r:id="rId3"/>
              </a:rPr>
              <a:t>https://www.cdc.gov/air/air_health.htm</a:t>
            </a:r>
            <a:endParaRPr lang="en-US"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121285" marR="140970">
              <a:lnSpc>
                <a:spcPct val="107000"/>
              </a:lnSpc>
              <a:spcBef>
                <a:spcPts val="905"/>
              </a:spcBef>
              <a:spcAft>
                <a:spcPts val="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More information about tracking air pollutants can be found at:  </a:t>
            </a:r>
            <a:r>
              <a:rPr lang="en-US" sz="1800" dirty="0">
                <a:solidFill>
                  <a:srgbClr val="0A3A8E"/>
                </a:solidFill>
                <a:effectLst/>
                <a:latin typeface="Century Gothic" panose="020B0502020202020204" pitchFamily="34" charset="0"/>
                <a:ea typeface="Century Gothic" panose="020B0502020202020204" pitchFamily="34" charset="0"/>
                <a:cs typeface="Century Gothic" panose="020B0502020202020204" pitchFamily="34" charset="0"/>
                <a:hlinkClick r:id="rId4"/>
              </a:rPr>
              <a:t>https://ephtracking.cdc.gov/showAirData.action</a:t>
            </a:r>
            <a:endParaRPr lang="en-US"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10</a:t>
            </a:fld>
            <a:endParaRPr lang="en-US"/>
          </a:p>
        </p:txBody>
      </p:sp>
    </p:spTree>
    <p:extLst>
      <p:ext uri="{BB962C8B-B14F-4D97-AF65-F5344CB8AC3E}">
        <p14:creationId xmlns:p14="http://schemas.microsoft.com/office/powerpoint/2010/main" val="655423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Design an Air Particle Observation and Air Filter</a:t>
            </a:r>
          </a:p>
          <a:p>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The engineering design process allows engineers to develop and test solutions to problems. You can use the process to help determine the best way to filter particles from the air. You will take two steps in this process: first you will observe the particles, then you will design a way to trap them.</a:t>
            </a:r>
            <a:endParaRPr lang="en-US" b="1" dirty="0"/>
          </a:p>
        </p:txBody>
      </p:sp>
      <p:sp>
        <p:nvSpPr>
          <p:cNvPr id="4" name="Slide Number Placeholder 3"/>
          <p:cNvSpPr>
            <a:spLocks noGrp="1"/>
          </p:cNvSpPr>
          <p:nvPr>
            <p:ph type="sldNum" sz="quarter" idx="5"/>
          </p:nvPr>
        </p:nvSpPr>
        <p:spPr/>
        <p:txBody>
          <a:bodyPr/>
          <a:lstStyle/>
          <a:p>
            <a:fld id="{0DF3CA22-E8E8-4840-A74B-7C5B22B8ED21}" type="slidenum">
              <a:rPr lang="en-US" smtClean="0"/>
              <a:t>11</a:t>
            </a:fld>
            <a:endParaRPr lang="en-US"/>
          </a:p>
        </p:txBody>
      </p:sp>
    </p:spTree>
    <p:extLst>
      <p:ext uri="{BB962C8B-B14F-4D97-AF65-F5344CB8AC3E}">
        <p14:creationId xmlns:p14="http://schemas.microsoft.com/office/powerpoint/2010/main" val="3950386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595"/>
              </a:spcBef>
              <a:spcAft>
                <a:spcPts val="0"/>
              </a:spcAft>
              <a:buFont typeface="Symbol" panose="05050102010706020507" pitchFamily="18" charset="2"/>
              <a:buNone/>
            </a:pPr>
            <a:r>
              <a:rPr lang="en-US" sz="1800" b="1" dirty="0">
                <a:effectLst/>
                <a:latin typeface="Century Gothic" panose="020B0502020202020204" pitchFamily="34" charset="0"/>
                <a:ea typeface="Century Gothic" panose="020B0502020202020204" pitchFamily="34" charset="0"/>
                <a:cs typeface="Century Gothic" panose="020B0502020202020204" pitchFamily="34" charset="0"/>
              </a:rPr>
              <a:t>Conduct an Air Particle Investigation</a:t>
            </a:r>
          </a:p>
          <a:p>
            <a:pPr marL="0" marR="0" lvl="0" indent="0">
              <a:spcBef>
                <a:spcPts val="595"/>
              </a:spcBef>
              <a:spcAft>
                <a:spcPts val="0"/>
              </a:spcAft>
              <a:buFont typeface="Symbol" panose="05050102010706020507" pitchFamily="18" charset="2"/>
              <a:buNone/>
            </a:pPr>
            <a:endParaRPr lang="en-US" sz="1800" b="1"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spcBef>
                <a:spcPts val="595"/>
              </a:spcBef>
              <a:spcAft>
                <a:spcPts val="0"/>
              </a:spcAft>
              <a:buFont typeface="Symbol" panose="05050102010706020507" pitchFamily="18" charset="2"/>
              <a:buNone/>
            </a:pPr>
            <a:r>
              <a:rPr lang="en-US" sz="1800" b="1" dirty="0">
                <a:effectLst/>
                <a:latin typeface="Century Gothic" panose="020B0502020202020204" pitchFamily="34" charset="0"/>
                <a:ea typeface="Century Gothic" panose="020B0502020202020204" pitchFamily="34" charset="0"/>
                <a:cs typeface="Century Gothic" panose="020B0502020202020204" pitchFamily="34" charset="0"/>
              </a:rPr>
              <a:t>Tools of the Trade</a:t>
            </a:r>
          </a:p>
          <a:p>
            <a:pPr marL="0" marR="0" lvl="0" indent="0">
              <a:spcBef>
                <a:spcPts val="595"/>
              </a:spcBef>
              <a:spcAft>
                <a:spcPts val="0"/>
              </a:spcAft>
              <a:buFont typeface="Symbol" panose="05050102010706020507" pitchFamily="18" charset="2"/>
              <a:buNone/>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To conduct your particle observations, you will need: </a:t>
            </a:r>
          </a:p>
          <a:p>
            <a:pPr marL="285750" marR="0" lvl="0" indent="-285750">
              <a:spcBef>
                <a:spcPts val="595"/>
              </a:spcBef>
              <a:spcAft>
                <a:spcPts val="0"/>
              </a:spcAft>
              <a:buFont typeface="Arial" panose="020B0604020202020204" pitchFamily="34" charset="0"/>
              <a:buChar char="•"/>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3x5” index cards x 2</a:t>
            </a:r>
          </a:p>
          <a:p>
            <a:pPr marL="285750" marR="0" lvl="0" indent="-285750">
              <a:spcBef>
                <a:spcPts val="610"/>
              </a:spcBef>
              <a:spcAft>
                <a:spcPts val="0"/>
              </a:spcAft>
              <a:buFont typeface="Arial" panose="020B0604020202020204" pitchFamily="34" charset="0"/>
              <a:buChar char="•"/>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2 feet double-sided tape</a:t>
            </a:r>
          </a:p>
          <a:p>
            <a:pPr marL="285750" marR="0" lvl="0" indent="-285750">
              <a:lnSpc>
                <a:spcPts val="1950"/>
              </a:lnSpc>
              <a:spcBef>
                <a:spcPts val="0"/>
              </a:spcBef>
              <a:spcAft>
                <a:spcPts val="0"/>
              </a:spcAft>
              <a:buFont typeface="Arial" panose="020B0604020202020204" pitchFamily="34" charset="0"/>
              <a:buChar char="•"/>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2-oz weights (can be rocks) x 2</a:t>
            </a:r>
          </a:p>
          <a:p>
            <a:pPr marL="285750" marR="0" lvl="0" indent="-285750">
              <a:lnSpc>
                <a:spcPts val="1950"/>
              </a:lnSpc>
              <a:spcBef>
                <a:spcPts val="0"/>
              </a:spcBef>
              <a:spcAft>
                <a:spcPts val="0"/>
              </a:spcAft>
              <a:buFont typeface="Arial" panose="020B0604020202020204" pitchFamily="34" charset="0"/>
              <a:buChar char="•"/>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magnifying glass</a:t>
            </a:r>
          </a:p>
          <a:p>
            <a:pPr marL="285750" marR="0" lvl="0" indent="-285750">
              <a:lnSpc>
                <a:spcPts val="1950"/>
              </a:lnSpc>
              <a:spcBef>
                <a:spcPts val="0"/>
              </a:spcBef>
              <a:spcAft>
                <a:spcPts val="0"/>
              </a:spcAft>
              <a:buFont typeface="Arial" panose="020B0604020202020204" pitchFamily="34" charset="0"/>
              <a:buChar char="•"/>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camera </a:t>
            </a:r>
          </a:p>
          <a:p>
            <a:pPr marL="457200" marR="0" indent="-457200">
              <a:spcBef>
                <a:spcPts val="0"/>
              </a:spcBef>
              <a:spcAft>
                <a:spcPts val="600"/>
              </a:spcAft>
            </a:pPr>
            <a:endParaRPr lang="en-US" sz="1800" dirty="0">
              <a:solidFill>
                <a:srgbClr val="0A3A8E"/>
              </a:solidFill>
              <a:effectLst/>
              <a:latin typeface="Century Gothic" panose="020B0502020202020204" pitchFamily="34" charset="0"/>
              <a:ea typeface="Century Gothic" panose="020B0502020202020204" pitchFamily="34" charset="0"/>
              <a:cs typeface="Century Gothic" panose="020B0502020202020204" pitchFamily="34" charset="0"/>
            </a:endParaRPr>
          </a:p>
          <a:p>
            <a:pPr marL="457200" marR="0" indent="-457200">
              <a:spcBef>
                <a:spcPts val="0"/>
              </a:spcBef>
              <a:spcAft>
                <a:spcPts val="600"/>
              </a:spcAft>
            </a:pPr>
            <a:r>
              <a:rPr lang="en-US" sz="1800" b="1" dirty="0">
                <a:solidFill>
                  <a:srgbClr val="0A3A8E"/>
                </a:solidFill>
                <a:effectLst/>
                <a:latin typeface="Century Gothic" panose="020B0502020202020204" pitchFamily="34" charset="0"/>
                <a:ea typeface="Century Gothic" panose="020B0502020202020204" pitchFamily="34" charset="0"/>
                <a:cs typeface="Century Gothic" panose="020B0502020202020204" pitchFamily="34" charset="0"/>
              </a:rPr>
              <a:t>Instructions</a:t>
            </a:r>
          </a:p>
          <a:p>
            <a:pPr marL="457200" marR="0" indent="-457200">
              <a:spcBef>
                <a:spcPts val="0"/>
              </a:spcBef>
              <a:spcAft>
                <a:spcPts val="600"/>
              </a:spcAft>
            </a:pPr>
            <a:r>
              <a:rPr lang="en-US" sz="1800" dirty="0">
                <a:solidFill>
                  <a:srgbClr val="0A3A8E"/>
                </a:solidFill>
                <a:effectLst/>
                <a:latin typeface="Century Gothic" panose="020B0502020202020204" pitchFamily="34" charset="0"/>
                <a:ea typeface="Century Gothic" panose="020B0502020202020204" pitchFamily="34" charset="0"/>
                <a:cs typeface="Century Gothic" panose="020B0502020202020204" pitchFamily="34" charset="0"/>
              </a:rPr>
              <a:t>Prepare the Observation Cards</a:t>
            </a:r>
            <a:endParaRPr lang="en-US"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0" marR="3200400" lvl="0" indent="0">
              <a:spcBef>
                <a:spcPts val="0"/>
              </a:spcBef>
              <a:spcAft>
                <a:spcPts val="600"/>
              </a:spcAft>
              <a:buFont typeface="+mj-lt"/>
              <a:buNone/>
              <a:tabLst>
                <a:tab pos="762635" algn="l"/>
              </a:tabLs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1. Cut the double-sided tape into 4”</a:t>
            </a:r>
            <a:r>
              <a:rPr lang="en-US" sz="1800"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strips.</a:t>
            </a:r>
          </a:p>
          <a:p>
            <a:pPr marL="0" marR="3200400" lvl="0" indent="0">
              <a:spcBef>
                <a:spcPts val="0"/>
              </a:spcBef>
              <a:spcAft>
                <a:spcPts val="600"/>
              </a:spcAft>
              <a:buFont typeface="+mj-lt"/>
              <a:buNone/>
              <a:tabLst>
                <a:tab pos="762635" algn="l"/>
              </a:tabLs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2. Place 3 tape strips on each index card, one below the</a:t>
            </a:r>
            <a:r>
              <a:rPr lang="en-US" sz="18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next.</a:t>
            </a:r>
          </a:p>
          <a:p>
            <a:pPr marL="0" marR="3200400" lvl="0" indent="0">
              <a:spcBef>
                <a:spcPts val="0"/>
              </a:spcBef>
              <a:spcAft>
                <a:spcPts val="600"/>
              </a:spcAft>
              <a:buFont typeface="+mj-lt"/>
              <a:buNone/>
              <a:tabLst>
                <a:tab pos="762635" algn="l"/>
              </a:tabLs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3. Label the index cards “Indoor Air” and “Outdoor</a:t>
            </a:r>
            <a:r>
              <a:rPr lang="en-US" sz="18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Air.”</a:t>
            </a:r>
          </a:p>
          <a:p>
            <a:pPr marL="457200" marR="3200400" indent="-228600">
              <a:spcBef>
                <a:spcPts val="0"/>
              </a:spcBef>
              <a:spcAft>
                <a:spcPts val="600"/>
              </a:spcAft>
              <a:tabLst>
                <a:tab pos="0" algn="l"/>
              </a:tabLst>
            </a:pPr>
            <a:r>
              <a:rPr lang="en-US" sz="1800" dirty="0">
                <a:solidFill>
                  <a:srgbClr val="0A3A8E"/>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457200" marR="3200400" indent="-457200">
              <a:spcBef>
                <a:spcPts val="0"/>
              </a:spcBef>
              <a:spcAft>
                <a:spcPts val="600"/>
              </a:spcAft>
              <a:tabLst>
                <a:tab pos="0" algn="l"/>
              </a:tabLst>
            </a:pPr>
            <a:r>
              <a:rPr lang="en-US" sz="1800" dirty="0">
                <a:solidFill>
                  <a:srgbClr val="0A3A8E"/>
                </a:solidFill>
                <a:effectLst/>
                <a:latin typeface="Century Gothic" panose="020B0502020202020204" pitchFamily="34" charset="0"/>
                <a:ea typeface="Century Gothic" panose="020B0502020202020204" pitchFamily="34" charset="0"/>
                <a:cs typeface="Century Gothic" panose="020B0502020202020204" pitchFamily="34" charset="0"/>
              </a:rPr>
              <a:t>Place the Observation Cards</a:t>
            </a:r>
            <a:endParaRPr lang="en-US" sz="1800" i="0" dirty="0">
              <a:solidFill>
                <a:srgbClr val="0A3A8E"/>
              </a:solidFill>
              <a:effectLst/>
              <a:latin typeface="Century Gothic" panose="020B0502020202020204" pitchFamily="34" charset="0"/>
              <a:ea typeface="Century Gothic" panose="020B0502020202020204" pitchFamily="34" charset="0"/>
              <a:cs typeface="Century Gothic" panose="020B0502020202020204" pitchFamily="34" charset="0"/>
            </a:endParaRPr>
          </a:p>
          <a:p>
            <a:pPr marL="457200" marR="3200400" indent="-457200">
              <a:spcBef>
                <a:spcPts val="0"/>
              </a:spcBef>
              <a:spcAft>
                <a:spcPts val="600"/>
              </a:spcAft>
              <a:tabLst>
                <a:tab pos="0" algn="l"/>
              </a:tabLst>
            </a:pPr>
            <a:r>
              <a:rPr lang="en-US" sz="1800" i="1" dirty="0">
                <a:effectLst/>
                <a:latin typeface="Century Gothic" panose="020B0502020202020204" pitchFamily="34" charset="0"/>
                <a:ea typeface="Century Gothic" panose="020B0502020202020204" pitchFamily="34" charset="0"/>
                <a:cs typeface="Century Gothic" panose="020B0502020202020204" pitchFamily="34" charset="0"/>
              </a:rPr>
              <a:t>Note: These observations are best done when there is no rain in the forecast for several days.</a:t>
            </a:r>
            <a:endParaRPr lang="en-US"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0" marR="3200400" lvl="0" indent="0">
              <a:spcBef>
                <a:spcPts val="0"/>
              </a:spcBef>
              <a:spcAft>
                <a:spcPts val="600"/>
              </a:spcAft>
              <a:buFont typeface="+mj-lt"/>
              <a:buNone/>
              <a:tabLst>
                <a:tab pos="762635" algn="l"/>
              </a:tabLs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4. Place the card labeled “Indoor Air” on a flat surface in your home that will not be disturbed, like a windowsill or table. Make sure it is in a room that receives good air flow, like a living room.</a:t>
            </a:r>
          </a:p>
          <a:p>
            <a:pPr marL="0" marR="3200400" lvl="0" indent="0">
              <a:spcBef>
                <a:spcPts val="0"/>
              </a:spcBef>
              <a:spcAft>
                <a:spcPts val="600"/>
              </a:spcAft>
              <a:buFont typeface="+mj-lt"/>
              <a:buNone/>
              <a:tabLst>
                <a:tab pos="762635" algn="l"/>
              </a:tabLs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5. Place the card labeled “Outdoor Air” on a flat surface outside of your home that will not be disturbed, like a lawn chair or patio table. Make sure it is in an area that is also away from animals.</a:t>
            </a:r>
          </a:p>
          <a:p>
            <a:pPr marL="457200" marR="0" indent="-228600">
              <a:spcBef>
                <a:spcPts val="0"/>
              </a:spcBef>
              <a:spcAft>
                <a:spcPts val="60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p>
          <a:p>
            <a:pPr marL="457200" marR="0" indent="-457200">
              <a:spcBef>
                <a:spcPts val="0"/>
              </a:spcBef>
              <a:spcAft>
                <a:spcPts val="600"/>
              </a:spcAft>
            </a:pPr>
            <a:r>
              <a:rPr lang="en-US" sz="1800" dirty="0">
                <a:solidFill>
                  <a:srgbClr val="0A3A8E"/>
                </a:solidFill>
                <a:effectLst/>
                <a:latin typeface="Century Gothic" panose="020B0502020202020204" pitchFamily="34" charset="0"/>
                <a:ea typeface="Century Gothic" panose="020B0502020202020204" pitchFamily="34" charset="0"/>
                <a:cs typeface="Century Gothic" panose="020B0502020202020204" pitchFamily="34" charset="0"/>
              </a:rPr>
              <a:t>Collect Observation Data</a:t>
            </a:r>
            <a:endParaRPr lang="en-US"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spcBef>
                <a:spcPts val="0"/>
              </a:spcBef>
              <a:spcAft>
                <a:spcPts val="600"/>
              </a:spcAft>
              <a:buFont typeface="+mj-lt"/>
              <a:buNone/>
              <a:tabLst>
                <a:tab pos="762635" algn="l"/>
              </a:tabLs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6. Take a picture of each card once a day for 7 days. Try to take the picture at the same time each day if possible.</a:t>
            </a:r>
          </a:p>
          <a:p>
            <a:pPr marL="0" marR="0" lvl="0" indent="0">
              <a:spcBef>
                <a:spcPts val="0"/>
              </a:spcBef>
              <a:spcAft>
                <a:spcPts val="600"/>
              </a:spcAft>
              <a:buFont typeface="+mj-lt"/>
              <a:buNone/>
              <a:tabLst>
                <a:tab pos="762635" algn="l"/>
              </a:tabLs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7. After taking the picture, examine each card with a magnifying glass to get a close look at the particles the cards collected. Record a description of the particles you observe (size, shape, color).</a:t>
            </a:r>
          </a:p>
          <a:p>
            <a:pPr marL="0" marR="0" lvl="0" indent="0">
              <a:spcBef>
                <a:spcPts val="0"/>
              </a:spcBef>
              <a:spcAft>
                <a:spcPts val="600"/>
              </a:spcAft>
              <a:buFont typeface="+mj-lt"/>
              <a:buNone/>
              <a:tabLst>
                <a:tab pos="762635" algn="l"/>
              </a:tabLs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8. Organize the photos and the descriptions in the data table on the next page.</a:t>
            </a:r>
          </a:p>
          <a:p>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F3CA22-E8E8-4840-A74B-7C5B22B8E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9339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Build a Filter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Your </a:t>
            </a:r>
            <a:r>
              <a:rPr lang="en-US" sz="1200" b="1" kern="1200" dirty="0">
                <a:solidFill>
                  <a:schemeClr val="tx1"/>
                </a:solidFill>
                <a:effectLst/>
                <a:latin typeface="+mn-lt"/>
                <a:ea typeface="+mn-ea"/>
                <a:cs typeface="+mn-cs"/>
              </a:rPr>
              <a:t>filter</a:t>
            </a:r>
            <a:r>
              <a:rPr lang="en-US" sz="1200" kern="1200" dirty="0">
                <a:solidFill>
                  <a:schemeClr val="tx1"/>
                </a:solidFill>
                <a:effectLst/>
                <a:latin typeface="+mn-lt"/>
                <a:ea typeface="+mn-ea"/>
                <a:cs typeface="+mn-cs"/>
              </a:rPr>
              <a:t> will need to be housed inside a shoe box connected to an air source. In this case, the air source will be a hair dryer. For the shoebox design, you will need:</a:t>
            </a:r>
          </a:p>
          <a:p>
            <a:pPr marL="285750" marR="0" indent="-285750">
              <a:spcBef>
                <a:spcPts val="0"/>
              </a:spcBef>
              <a:spcAft>
                <a:spcPts val="0"/>
              </a:spcAft>
              <a:buFont typeface="Arial" panose="020B0604020202020204" pitchFamily="34" charset="0"/>
              <a:buChar char="•"/>
            </a:pPr>
            <a:r>
              <a:rPr lang="en-US" sz="1800" b="0" dirty="0">
                <a:effectLst/>
                <a:latin typeface="Century Gothic" panose="020B0502020202020204" pitchFamily="34" charset="0"/>
                <a:ea typeface="Century Gothic" panose="020B0502020202020204" pitchFamily="34" charset="0"/>
                <a:cs typeface="Century Gothic" panose="020B0502020202020204" pitchFamily="34" charset="0"/>
              </a:rPr>
              <a:t>roll of tape</a:t>
            </a:r>
          </a:p>
          <a:p>
            <a:pPr marL="285750" marR="0" indent="-285750">
              <a:spcBef>
                <a:spcPts val="0"/>
              </a:spcBef>
              <a:spcAft>
                <a:spcPts val="0"/>
              </a:spcAft>
              <a:buFont typeface="Arial" panose="020B0604020202020204" pitchFamily="34" charset="0"/>
              <a:buChar char="•"/>
            </a:pPr>
            <a:r>
              <a:rPr lang="en-US" sz="1800" b="0" dirty="0">
                <a:effectLst/>
                <a:latin typeface="Century Gothic" panose="020B0502020202020204" pitchFamily="34" charset="0"/>
                <a:ea typeface="Century Gothic" panose="020B0502020202020204" pitchFamily="34" charset="0"/>
                <a:cs typeface="Century Gothic" panose="020B0502020202020204" pitchFamily="34" charset="0"/>
              </a:rPr>
              <a:t>string – 1 foot</a:t>
            </a:r>
          </a:p>
          <a:p>
            <a:pPr marL="285750" marR="0" indent="-285750">
              <a:spcBef>
                <a:spcPts val="0"/>
              </a:spcBef>
              <a:spcAft>
                <a:spcPts val="0"/>
              </a:spcAft>
              <a:buFont typeface="Arial" panose="020B0604020202020204" pitchFamily="34" charset="0"/>
              <a:buChar char="•"/>
            </a:pPr>
            <a:r>
              <a:rPr lang="en-US" sz="1800" b="0" dirty="0">
                <a:effectLst/>
                <a:latin typeface="Century Gothic" panose="020B0502020202020204" pitchFamily="34" charset="0"/>
                <a:ea typeface="Century Gothic" panose="020B0502020202020204" pitchFamily="34" charset="0"/>
                <a:cs typeface="Century Gothic" panose="020B0502020202020204" pitchFamily="34" charset="0"/>
              </a:rPr>
              <a:t>shoebox</a:t>
            </a:r>
          </a:p>
          <a:p>
            <a:pPr marL="285750" marR="0" indent="-285750">
              <a:spcBef>
                <a:spcPts val="0"/>
              </a:spcBef>
              <a:spcAft>
                <a:spcPts val="0"/>
              </a:spcAft>
              <a:buFont typeface="Arial" panose="020B0604020202020204" pitchFamily="34" charset="0"/>
              <a:buChar char="•"/>
            </a:pPr>
            <a:r>
              <a:rPr lang="en-US" sz="1800" b="0" dirty="0">
                <a:effectLst/>
                <a:latin typeface="Century Gothic" panose="020B0502020202020204" pitchFamily="34" charset="0"/>
                <a:ea typeface="Century Gothic" panose="020B0502020202020204" pitchFamily="34" charset="0"/>
                <a:cs typeface="Century Gothic" panose="020B0502020202020204" pitchFamily="34" charset="0"/>
              </a:rPr>
              <a:t>3x5” index cards - 4</a:t>
            </a:r>
          </a:p>
          <a:p>
            <a:pPr marL="285750" marR="0" indent="-285750">
              <a:spcBef>
                <a:spcPts val="0"/>
              </a:spcBef>
              <a:spcAft>
                <a:spcPts val="0"/>
              </a:spcAft>
              <a:buFont typeface="Arial" panose="020B0604020202020204" pitchFamily="34" charset="0"/>
              <a:buChar char="•"/>
            </a:pPr>
            <a:r>
              <a:rPr lang="en-US" sz="1800" b="0" dirty="0">
                <a:effectLst/>
                <a:latin typeface="Century Gothic" panose="020B0502020202020204" pitchFamily="34" charset="0"/>
                <a:ea typeface="Century Gothic" panose="020B0502020202020204" pitchFamily="34" charset="0"/>
                <a:cs typeface="Century Gothic" panose="020B0502020202020204" pitchFamily="34" charset="0"/>
              </a:rPr>
              <a:t>protractor</a:t>
            </a:r>
          </a:p>
          <a:p>
            <a:pPr marL="285750" marR="0" indent="-285750">
              <a:spcBef>
                <a:spcPts val="0"/>
              </a:spcBef>
              <a:spcAft>
                <a:spcPts val="0"/>
              </a:spcAft>
              <a:buFont typeface="Arial" panose="020B0604020202020204" pitchFamily="34" charset="0"/>
              <a:buChar char="•"/>
            </a:pPr>
            <a:r>
              <a:rPr lang="en-US" sz="1800" b="0" dirty="0">
                <a:effectLst/>
                <a:latin typeface="Century Gothic" panose="020B0502020202020204" pitchFamily="34" charset="0"/>
                <a:ea typeface="Century Gothic" panose="020B0502020202020204" pitchFamily="34" charset="0"/>
                <a:cs typeface="Century Gothic" panose="020B0502020202020204" pitchFamily="34" charset="0"/>
              </a:rPr>
              <a:t>3x5” piece of foil</a:t>
            </a:r>
          </a:p>
          <a:p>
            <a:pPr marL="285750" marR="0" indent="-285750">
              <a:spcBef>
                <a:spcPts val="0"/>
              </a:spcBef>
              <a:spcAft>
                <a:spcPts val="0"/>
              </a:spcAft>
              <a:buFont typeface="Arial" panose="020B0604020202020204" pitchFamily="34" charset="0"/>
              <a:buChar char="•"/>
            </a:pPr>
            <a:r>
              <a:rPr lang="en-US" sz="1800" b="0" dirty="0">
                <a:effectLst/>
                <a:latin typeface="Century Gothic" panose="020B0502020202020204" pitchFamily="34" charset="0"/>
                <a:ea typeface="Century Gothic" panose="020B0502020202020204" pitchFamily="34" charset="0"/>
                <a:cs typeface="Century Gothic" panose="020B0502020202020204" pitchFamily="34" charset="0"/>
              </a:rPr>
              <a:t>ruler</a:t>
            </a:r>
          </a:p>
          <a:p>
            <a:pPr marL="285750" marR="0" indent="-285750">
              <a:spcBef>
                <a:spcPts val="0"/>
              </a:spcBef>
              <a:spcAft>
                <a:spcPts val="0"/>
              </a:spcAft>
              <a:buFont typeface="Arial" panose="020B0604020202020204" pitchFamily="34" charset="0"/>
              <a:buChar char="•"/>
            </a:pPr>
            <a:r>
              <a:rPr lang="en-US" sz="1800" b="0" dirty="0">
                <a:effectLst/>
                <a:latin typeface="Century Gothic" panose="020B0502020202020204" pitchFamily="34" charset="0"/>
                <a:ea typeface="Century Gothic" panose="020B0502020202020204" pitchFamily="34" charset="0"/>
                <a:cs typeface="Century Gothic" panose="020B0502020202020204" pitchFamily="34" charset="0"/>
              </a:rPr>
              <a:t>ground pepper</a:t>
            </a:r>
          </a:p>
          <a:p>
            <a:pPr marL="285750" marR="0" indent="-285750">
              <a:spcBef>
                <a:spcPts val="0"/>
              </a:spcBef>
              <a:spcAft>
                <a:spcPts val="0"/>
              </a:spcAft>
              <a:buFont typeface="Arial" panose="020B0604020202020204" pitchFamily="34" charset="0"/>
              <a:buChar char="•"/>
            </a:pPr>
            <a:r>
              <a:rPr lang="en-US" sz="1800" b="0" dirty="0">
                <a:ln>
                  <a:noFill/>
                </a:ln>
                <a:effectLst/>
                <a:latin typeface="Century Gothic" panose="020B0502020202020204" pitchFamily="34" charset="0"/>
                <a:ea typeface="Century Gothic" panose="020B0502020202020204" pitchFamily="34" charset="0"/>
                <a:cs typeface="Century Gothic" panose="020B0502020202020204" pitchFamily="34" charset="0"/>
              </a:rPr>
              <a:t>56 quart or larger clear box</a:t>
            </a:r>
            <a:endParaRPr lang="en-US" sz="1800" b="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285750" marR="0" indent="-285750">
              <a:spcBef>
                <a:spcPts val="0"/>
              </a:spcBef>
              <a:spcAft>
                <a:spcPts val="0"/>
              </a:spcAft>
              <a:buFont typeface="Arial" panose="020B0604020202020204" pitchFamily="34" charset="0"/>
              <a:buChar char="•"/>
            </a:pPr>
            <a:r>
              <a:rPr lang="en-US" sz="1800" b="0" dirty="0">
                <a:ln>
                  <a:noFill/>
                </a:ln>
                <a:effectLst/>
                <a:latin typeface="Century Gothic" panose="020B0502020202020204" pitchFamily="34" charset="0"/>
                <a:ea typeface="Century Gothic" panose="020B0502020202020204" pitchFamily="34" charset="0"/>
                <a:cs typeface="Century Gothic" panose="020B0502020202020204" pitchFamily="34" charset="0"/>
              </a:rPr>
              <a:t>clear plastic wrap</a:t>
            </a:r>
            <a:endParaRPr lang="en-US" sz="1800" b="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285750" marR="0" indent="-285750">
              <a:spcBef>
                <a:spcPts val="0"/>
              </a:spcBef>
              <a:spcAft>
                <a:spcPts val="0"/>
              </a:spcAft>
              <a:buFont typeface="Arial" panose="020B0604020202020204" pitchFamily="34" charset="0"/>
              <a:buChar char="•"/>
            </a:pPr>
            <a:r>
              <a:rPr lang="en-US" sz="1800" b="0" dirty="0">
                <a:effectLst/>
                <a:latin typeface="Century Gothic" panose="020B0502020202020204" pitchFamily="34" charset="0"/>
                <a:ea typeface="Century Gothic" panose="020B0502020202020204" pitchFamily="34" charset="0"/>
                <a:cs typeface="Century Gothic" panose="020B0502020202020204" pitchFamily="34" charset="0"/>
              </a:rPr>
              <a:t>hair dryer</a:t>
            </a:r>
          </a:p>
          <a:p>
            <a:pPr marL="285750" marR="0" indent="-285750">
              <a:spcBef>
                <a:spcPts val="0"/>
              </a:spcBef>
              <a:spcAft>
                <a:spcPts val="0"/>
              </a:spcAft>
              <a:buFont typeface="Arial" panose="020B0604020202020204" pitchFamily="34" charset="0"/>
              <a:buChar char="•"/>
            </a:pPr>
            <a:r>
              <a:rPr lang="en-US" sz="1800" b="0" dirty="0">
                <a:ln>
                  <a:noFill/>
                </a:ln>
                <a:effectLst/>
                <a:latin typeface="Century Gothic" panose="020B0502020202020204" pitchFamily="34" charset="0"/>
                <a:ea typeface="Century Gothic" panose="020B0502020202020204" pitchFamily="34" charset="0"/>
                <a:cs typeface="Century Gothic" panose="020B0502020202020204" pitchFamily="34" charset="0"/>
              </a:rPr>
              <a:t>teaspoon measuring spoon</a:t>
            </a:r>
            <a:endParaRPr lang="en-US" sz="1800" b="0" dirty="0">
              <a:effectLst/>
              <a:latin typeface="Century Gothic" panose="020B0502020202020204" pitchFamily="34" charset="0"/>
              <a:ea typeface="Century Gothic" panose="020B0502020202020204" pitchFamily="34" charset="0"/>
              <a:cs typeface="Century Gothic" panose="020B0502020202020204" pitchFamily="34" charset="0"/>
            </a:endParaRP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Your </a:t>
            </a:r>
            <a:r>
              <a:rPr lang="en-US" sz="1200" b="1" kern="1200" dirty="0">
                <a:solidFill>
                  <a:schemeClr val="tx1"/>
                </a:solidFill>
                <a:effectLst/>
                <a:latin typeface="+mn-lt"/>
                <a:ea typeface="+mn-ea"/>
                <a:cs typeface="+mn-cs"/>
              </a:rPr>
              <a:t>filter </a:t>
            </a:r>
            <a:r>
              <a:rPr lang="en-US" sz="1200" kern="1200" dirty="0">
                <a:solidFill>
                  <a:schemeClr val="tx1"/>
                </a:solidFill>
                <a:effectLst/>
                <a:latin typeface="+mn-lt"/>
                <a:ea typeface="+mn-ea"/>
                <a:cs typeface="+mn-cs"/>
              </a:rPr>
              <a:t>will be made from your own design. Gather the recommended materials below to create your design.</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tissue paper</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tulle or netting</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fine mesh</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craft sticks</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coffee filters</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paper towels or napkins</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tissue</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pipe cleaners</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cloth squares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Remember that since it is your design, you may think of other materials that could work as a good </a:t>
            </a:r>
            <a:r>
              <a:rPr lang="en-US" sz="1200" b="1" kern="1200" dirty="0">
                <a:solidFill>
                  <a:schemeClr val="tx1"/>
                </a:solidFill>
                <a:effectLst/>
                <a:latin typeface="+mn-lt"/>
                <a:ea typeface="+mn-ea"/>
                <a:cs typeface="+mn-cs"/>
              </a:rPr>
              <a:t>filter</a:t>
            </a:r>
            <a:r>
              <a:rPr lang="en-US" sz="1200" kern="1200" dirty="0">
                <a:solidFill>
                  <a:schemeClr val="tx1"/>
                </a:solidFill>
                <a:effectLst/>
                <a:latin typeface="+mn-lt"/>
                <a:ea typeface="+mn-ea"/>
                <a:cs typeface="+mn-cs"/>
              </a:rPr>
              <a:t>. You can use those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304800" marR="0" indent="-304800">
              <a:spcBef>
                <a:spcPts val="0"/>
              </a:spcBef>
              <a:spcAft>
                <a:spcPts val="0"/>
              </a:spcAft>
            </a:pPr>
            <a:r>
              <a:rPr lang="en-US" sz="1100" b="1" dirty="0">
                <a:solidFill>
                  <a:srgbClr val="0A3A8E"/>
                </a:solidFill>
                <a:effectLst/>
                <a:latin typeface="Century Gothic" panose="020B0502020202020204" pitchFamily="34" charset="0"/>
                <a:ea typeface="Century Gothic" panose="020B0502020202020204" pitchFamily="34" charset="0"/>
                <a:cs typeface="Century Gothic" panose="020B0502020202020204" pitchFamily="34" charset="0"/>
              </a:rPr>
              <a:t>Prepare the Filter House</a:t>
            </a:r>
          </a:p>
          <a:p>
            <a:pPr marL="304800" marR="0" indent="-304800">
              <a:spcBef>
                <a:spcPts val="0"/>
              </a:spcBef>
              <a:spcAft>
                <a:spcPts val="0"/>
              </a:spcAft>
              <a:buFont typeface="+mj-lt"/>
              <a:buAutoNum type="arabicPeriod"/>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On one of the short sides of the shoebox, trace the end of the hairdryer and cut out the circle. This is where you will insert the hair</a:t>
            </a:r>
            <a:r>
              <a:rPr lang="en-US" sz="1100"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dryer.</a:t>
            </a:r>
          </a:p>
          <a:p>
            <a:pPr marL="304800" marR="0" indent="-304800">
              <a:spcBef>
                <a:spcPts val="0"/>
              </a:spcBef>
              <a:spcAft>
                <a:spcPts val="0"/>
              </a:spcAft>
              <a:buFont typeface="+mj-lt"/>
              <a:buAutoNum type="arabicPeriod"/>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Cut the second short side of the box completely off so that the end is open. Tape the string across the opening horizontally, cutting off any</a:t>
            </a:r>
            <a:r>
              <a:rPr lang="en-US" sz="11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excess.</a:t>
            </a:r>
          </a:p>
          <a:p>
            <a:pPr marL="304800" marR="0" indent="-304800">
              <a:spcBef>
                <a:spcPts val="0"/>
              </a:spcBef>
              <a:spcAft>
                <a:spcPts val="0"/>
              </a:spcAft>
              <a:buFont typeface="+mj-lt"/>
              <a:buAutoNum type="arabicPeriod"/>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Fold the index cards in half lengthwise. Tape the index cards in the inside middle of the shoe box 1 inch apart, as shown in the picture. The cards will hold your</a:t>
            </a:r>
            <a:r>
              <a:rPr lang="en-US" sz="1100" b="1" dirty="0">
                <a:solidFill>
                  <a:srgbClr val="0B3B8E"/>
                </a:solidFill>
                <a:effectLst/>
                <a:latin typeface="Century Gothic" panose="020B0502020202020204" pitchFamily="34" charset="0"/>
                <a:ea typeface="Century Gothic" panose="020B0502020202020204" pitchFamily="34" charset="0"/>
                <a:cs typeface="Century Gothic" panose="020B0502020202020204" pitchFamily="34" charset="0"/>
              </a:rPr>
              <a:t> filter</a:t>
            </a:r>
            <a:r>
              <a:rPr lang="en-US" sz="1100" dirty="0">
                <a:solidFill>
                  <a:srgbClr val="0B3B8E"/>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in</a:t>
            </a:r>
            <a:r>
              <a:rPr lang="en-US" sz="1100" spc="-8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place.</a:t>
            </a:r>
          </a:p>
          <a:p>
            <a:pPr marL="304800" marR="0" indent="-304800">
              <a:spcBef>
                <a:spcPts val="0"/>
              </a:spcBef>
              <a:spcAft>
                <a:spcPts val="0"/>
              </a:spcAft>
              <a:buFont typeface="+mj-lt"/>
              <a:buAutoNum type="arabicPeriod"/>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Fold the foil in half crosswise and hang it over the string. The movement of the foil will show how much air is traveling through your</a:t>
            </a:r>
            <a:r>
              <a:rPr lang="en-US" sz="1100"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100" b="1" dirty="0">
                <a:solidFill>
                  <a:srgbClr val="0B3B8E"/>
                </a:solidFill>
                <a:effectLst/>
                <a:latin typeface="Century Gothic" panose="020B0502020202020204" pitchFamily="34" charset="0"/>
                <a:ea typeface="Century Gothic" panose="020B0502020202020204" pitchFamily="34" charset="0"/>
                <a:cs typeface="Century Gothic" panose="020B0502020202020204" pitchFamily="34" charset="0"/>
              </a:rPr>
              <a:t>filter</a:t>
            </a: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a:t>
            </a:r>
          </a:p>
          <a:p>
            <a:pPr marL="304800" marR="0" indent="-304800">
              <a:spcBef>
                <a:spcPts val="0"/>
              </a:spcBef>
              <a:spcAft>
                <a:spcPts val="0"/>
              </a:spcAft>
              <a:buFont typeface="+mj-lt"/>
              <a:buAutoNum type="arabicPeriod"/>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Test your device by placing the hairdryer in the hole and turning the dryer on low. Use a protractor to measure the angle created between the table and the foil as the foil blows. This measurement should be somewhere between 0 and 90 degrees. The angle represents air flow at</a:t>
            </a:r>
            <a:r>
              <a:rPr lang="en-US" sz="1100" spc="-5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100%.</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242570" algn="just">
              <a:spcBef>
                <a:spcPts val="0"/>
              </a:spcBef>
              <a:spcAft>
                <a:spcPts val="600"/>
              </a:spcAft>
            </a:pPr>
            <a:r>
              <a:rPr lang="en-US" sz="1800" b="1" dirty="0">
                <a:effectLst/>
                <a:latin typeface="Century Gothic" panose="020B0502020202020204" pitchFamily="34" charset="0"/>
                <a:ea typeface="Century Gothic" panose="020B0502020202020204" pitchFamily="34" charset="0"/>
                <a:cs typeface="Century Gothic" panose="020B0502020202020204" pitchFamily="34" charset="0"/>
              </a:rPr>
              <a:t>Build the Prototype</a:t>
            </a:r>
          </a:p>
          <a:p>
            <a:pPr marL="0" marR="242570" algn="just">
              <a:spcBef>
                <a:spcPts val="0"/>
              </a:spcBef>
              <a:spcAft>
                <a:spcPts val="60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To build your </a:t>
            </a:r>
            <a:r>
              <a:rPr lang="en-US" sz="1800" b="1" dirty="0">
                <a:solidFill>
                  <a:srgbClr val="0A3A8E"/>
                </a:solidFill>
                <a:effectLst/>
                <a:latin typeface="Century Gothic" panose="020B0502020202020204" pitchFamily="34" charset="0"/>
                <a:ea typeface="Century Gothic" panose="020B0502020202020204" pitchFamily="34" charset="0"/>
                <a:cs typeface="Century Gothic" panose="020B0502020202020204" pitchFamily="34" charset="0"/>
              </a:rPr>
              <a:t>air filter</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you will first need to build a frame. Remember, the frame will need to fit inside the shoebox. Use your ruler to measure the height and width of the shoebox. Your </a:t>
            </a:r>
            <a:r>
              <a:rPr lang="en-US" sz="1800" b="1" dirty="0">
                <a:solidFill>
                  <a:srgbClr val="0B3B8E"/>
                </a:solidFill>
                <a:effectLst/>
                <a:latin typeface="Century Gothic" panose="020B0502020202020204" pitchFamily="34" charset="0"/>
                <a:ea typeface="Century Gothic" panose="020B0502020202020204" pitchFamily="34" charset="0"/>
                <a:cs typeface="Century Gothic" panose="020B0502020202020204" pitchFamily="34" charset="0"/>
              </a:rPr>
              <a:t>filter</a:t>
            </a:r>
            <a:r>
              <a:rPr lang="en-US" sz="1800" dirty="0">
                <a:solidFill>
                  <a:srgbClr val="0B3B8E"/>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will need to fit inside these measurements.</a:t>
            </a:r>
          </a:p>
          <a:p>
            <a:pPr marL="0" marR="481330">
              <a:spcBef>
                <a:spcPts val="0"/>
              </a:spcBef>
              <a:spcAft>
                <a:spcPts val="60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Once you have built your frame, you will need to cover it with material(s) that let(s) air through while blocking particles of pepper.</a:t>
            </a:r>
          </a:p>
          <a:p>
            <a:pPr marL="0" marR="0" algn="just">
              <a:spcBef>
                <a:spcPts val="0"/>
              </a:spcBef>
              <a:spcAft>
                <a:spcPts val="600"/>
              </a:spcAft>
            </a:pPr>
            <a:r>
              <a:rPr lang="en-US" sz="1800" dirty="0">
                <a:solidFill>
                  <a:srgbClr val="0A3A8E"/>
                </a:solidFill>
                <a:effectLst/>
                <a:latin typeface="Century Gothic" panose="020B0502020202020204" pitchFamily="34" charset="0"/>
                <a:ea typeface="Century Gothic" panose="020B0502020202020204" pitchFamily="34" charset="0"/>
                <a:cs typeface="Century Gothic" panose="020B0502020202020204" pitchFamily="34" charset="0"/>
              </a:rPr>
              <a:t>Some tips:</a:t>
            </a:r>
            <a:endParaRPr lang="en-US"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285750" marR="313690" lvl="0" indent="-285750" algn="just">
              <a:spcBef>
                <a:spcPts val="0"/>
              </a:spcBef>
              <a:spcAft>
                <a:spcPts val="600"/>
              </a:spcAft>
              <a:buSzPts val="1100"/>
              <a:buFont typeface="Arial" panose="020B0604020202020204" pitchFamily="34" charset="0"/>
              <a:buChar char="•"/>
              <a:tabLst>
                <a:tab pos="342900" algn="l"/>
              </a:tabLs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Many </a:t>
            </a:r>
            <a:r>
              <a:rPr lang="en-US" sz="1800" b="1" dirty="0">
                <a:solidFill>
                  <a:srgbClr val="0B3B8E"/>
                </a:solidFill>
                <a:effectLst/>
                <a:latin typeface="Century Gothic" panose="020B0502020202020204" pitchFamily="34" charset="0"/>
                <a:ea typeface="Century Gothic" panose="020B0502020202020204" pitchFamily="34" charset="0"/>
                <a:cs typeface="Century Gothic" panose="020B0502020202020204" pitchFamily="34" charset="0"/>
              </a:rPr>
              <a:t>filters</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have multiple layers to catch particles. However, more layers mean less air flowing through the</a:t>
            </a:r>
            <a:r>
              <a:rPr lang="en-US" sz="18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1" dirty="0">
                <a:solidFill>
                  <a:srgbClr val="0B3B8E"/>
                </a:solidFill>
                <a:effectLst/>
                <a:latin typeface="Century Gothic" panose="020B0502020202020204" pitchFamily="34" charset="0"/>
                <a:ea typeface="Century Gothic" panose="020B0502020202020204" pitchFamily="34" charset="0"/>
                <a:cs typeface="Century Gothic" panose="020B0502020202020204" pitchFamily="34" charset="0"/>
              </a:rPr>
              <a:t>filter</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a:t>
            </a:r>
          </a:p>
          <a:p>
            <a:pPr marL="285750" marR="135255" lvl="0" indent="-285750" algn="just">
              <a:spcBef>
                <a:spcPts val="0"/>
              </a:spcBef>
              <a:spcAft>
                <a:spcPts val="600"/>
              </a:spcAft>
              <a:buSzPts val="1100"/>
              <a:buFont typeface="Arial" panose="020B0604020202020204" pitchFamily="34" charset="0"/>
              <a:buChar char="•"/>
              <a:tabLst>
                <a:tab pos="342900" algn="l"/>
              </a:tabLs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Aim to get at least 50% of the air through your </a:t>
            </a:r>
            <a:r>
              <a:rPr lang="en-US" sz="1800" b="1" dirty="0">
                <a:solidFill>
                  <a:srgbClr val="0B3B8E"/>
                </a:solidFill>
                <a:effectLst/>
                <a:latin typeface="Century Gothic" panose="020B0502020202020204" pitchFamily="34" charset="0"/>
                <a:ea typeface="Century Gothic" panose="020B0502020202020204" pitchFamily="34" charset="0"/>
                <a:cs typeface="Century Gothic" panose="020B0502020202020204" pitchFamily="34" charset="0"/>
              </a:rPr>
              <a:t>filter</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This means the angle between the table and the foil should be at least half as big as the first measurement. (For example, if the angle at 100% airflow is 90 degrees, then the airflow for your </a:t>
            </a:r>
            <a:r>
              <a:rPr lang="en-US" sz="1800" b="1" dirty="0">
                <a:solidFill>
                  <a:srgbClr val="0B3B8E"/>
                </a:solidFill>
                <a:effectLst/>
                <a:latin typeface="Century Gothic" panose="020B0502020202020204" pitchFamily="34" charset="0"/>
                <a:ea typeface="Century Gothic" panose="020B0502020202020204" pitchFamily="34" charset="0"/>
                <a:cs typeface="Century Gothic" panose="020B0502020202020204" pitchFamily="34" charset="0"/>
              </a:rPr>
              <a:t>filter</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needs to be larger than 45</a:t>
            </a:r>
            <a:r>
              <a:rPr lang="en-US" sz="1800" spc="-8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degrees.)</a:t>
            </a:r>
          </a:p>
          <a:p>
            <a:pPr marL="285750" marR="0" lvl="0" indent="-285750" algn="just">
              <a:spcBef>
                <a:spcPts val="0"/>
              </a:spcBef>
              <a:spcAft>
                <a:spcPts val="600"/>
              </a:spcAft>
              <a:buSzPts val="1100"/>
              <a:buFont typeface="Arial" panose="020B0604020202020204" pitchFamily="34" charset="0"/>
              <a:buChar char="•"/>
              <a:tabLst>
                <a:tab pos="342900" algn="l"/>
              </a:tabLs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Aim to block at least 50% of the pepper using your</a:t>
            </a:r>
            <a:r>
              <a:rPr lang="en-US" sz="1800" spc="-5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1" dirty="0">
                <a:solidFill>
                  <a:srgbClr val="0B3B8E"/>
                </a:solidFill>
                <a:effectLst/>
                <a:latin typeface="Century Gothic" panose="020B0502020202020204" pitchFamily="34" charset="0"/>
                <a:ea typeface="Century Gothic" panose="020B0502020202020204" pitchFamily="34" charset="0"/>
                <a:cs typeface="Century Gothic" panose="020B0502020202020204" pitchFamily="34" charset="0"/>
              </a:rPr>
              <a:t>filter</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a:t>
            </a:r>
          </a:p>
          <a:p>
            <a:pPr marL="891540" marR="481330">
              <a:lnSpc>
                <a:spcPct val="108000"/>
              </a:lnSpc>
              <a:spcBef>
                <a:spcPts val="795"/>
              </a:spcBef>
              <a:spcAft>
                <a:spcPts val="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p>
          <a:p>
            <a:r>
              <a:rPr lang="en-US" dirty="0">
                <a:effectLst/>
              </a:rPr>
              <a:t>Once you have determined what your frame and </a:t>
            </a:r>
            <a:r>
              <a:rPr lang="en-US" b="1" dirty="0">
                <a:solidFill>
                  <a:srgbClr val="0B3B8E"/>
                </a:solidFill>
                <a:effectLst/>
              </a:rPr>
              <a:t>filter</a:t>
            </a:r>
            <a:r>
              <a:rPr lang="en-US" dirty="0">
                <a:effectLst/>
              </a:rPr>
              <a:t> layers will look like, draw a diagram with the </a:t>
            </a:r>
            <a:r>
              <a:rPr lang="en-US" b="1" dirty="0">
                <a:solidFill>
                  <a:srgbClr val="0B3B8E"/>
                </a:solidFill>
                <a:effectLst/>
              </a:rPr>
              <a:t>filter</a:t>
            </a:r>
            <a:r>
              <a:rPr lang="en-US" dirty="0">
                <a:effectLst/>
              </a:rPr>
              <a:t> parts labeled.</a:t>
            </a:r>
          </a:p>
          <a:p>
            <a:endParaRPr lang="en-US" b="1" dirty="0">
              <a:effectLst/>
            </a:endParaRPr>
          </a:p>
          <a:p>
            <a:pPr marL="0" marR="0">
              <a:lnSpc>
                <a:spcPts val="1590"/>
              </a:lnSpc>
              <a:spcBef>
                <a:spcPts val="0"/>
              </a:spcBef>
              <a:spcAft>
                <a:spcPts val="600"/>
              </a:spcAft>
            </a:pPr>
            <a:r>
              <a:rPr lang="en-US" sz="1800" b="1" dirty="0">
                <a:solidFill>
                  <a:srgbClr val="0A3A8E"/>
                </a:solidFill>
                <a:effectLst/>
                <a:latin typeface="Century Gothic" panose="020B0502020202020204" pitchFamily="34" charset="0"/>
                <a:ea typeface="Century Gothic" panose="020B0502020202020204" pitchFamily="34" charset="0"/>
                <a:cs typeface="Century Gothic" panose="020B0502020202020204" pitchFamily="34" charset="0"/>
              </a:rPr>
              <a:t>Test the Prototype</a:t>
            </a:r>
            <a:endParaRPr lang="en-US"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342900" marR="0" lvl="0" indent="-342900">
              <a:spcBef>
                <a:spcPts val="120"/>
              </a:spcBef>
              <a:spcAft>
                <a:spcPts val="0"/>
              </a:spcAft>
              <a:buSzPts val="1100"/>
              <a:buFont typeface="+mj-lt"/>
              <a:buAutoNum type="arabicPeriod"/>
              <a:tabLst>
                <a:tab pos="762635" algn="l"/>
              </a:tabLs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Place the large clear box on its side and place the shoebox, foil side first, inside the</a:t>
            </a:r>
            <a:r>
              <a:rPr lang="en-US" sz="1800" spc="-10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box.</a:t>
            </a:r>
          </a:p>
          <a:p>
            <a:pPr marL="342900" marR="0" lvl="0" indent="-342900">
              <a:spcBef>
                <a:spcPts val="115"/>
              </a:spcBef>
              <a:spcAft>
                <a:spcPts val="0"/>
              </a:spcAft>
              <a:buSzPts val="1100"/>
              <a:buFont typeface="+mj-lt"/>
              <a:buAutoNum type="arabicPeriod"/>
              <a:tabLst>
                <a:tab pos="762635" algn="l"/>
              </a:tabLs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Place your </a:t>
            </a:r>
            <a:r>
              <a:rPr lang="en-US" sz="1800" b="1" dirty="0">
                <a:solidFill>
                  <a:srgbClr val="0B3B8E"/>
                </a:solidFill>
                <a:effectLst/>
                <a:latin typeface="Century Gothic" panose="020B0502020202020204" pitchFamily="34" charset="0"/>
                <a:ea typeface="Century Gothic" panose="020B0502020202020204" pitchFamily="34" charset="0"/>
                <a:cs typeface="Century Gothic" panose="020B0502020202020204" pitchFamily="34" charset="0"/>
              </a:rPr>
              <a:t>filter</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in the space created by the index</a:t>
            </a:r>
            <a:r>
              <a:rPr lang="en-US" sz="1800" spc="-6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cards.</a:t>
            </a:r>
          </a:p>
          <a:p>
            <a:pPr marL="342900" marR="0" lvl="0" indent="-342900">
              <a:spcBef>
                <a:spcPts val="105"/>
              </a:spcBef>
              <a:spcAft>
                <a:spcPts val="0"/>
              </a:spcAft>
              <a:buSzPts val="1100"/>
              <a:buFont typeface="+mj-lt"/>
              <a:buAutoNum type="arabicPeriod"/>
              <a:tabLst>
                <a:tab pos="762635" algn="l"/>
              </a:tabLs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Pour 2 teaspoons of pepper in the space between the </a:t>
            </a:r>
            <a:r>
              <a:rPr lang="en-US" sz="1800" b="1" dirty="0">
                <a:solidFill>
                  <a:srgbClr val="0B3B8E"/>
                </a:solidFill>
                <a:effectLst/>
                <a:latin typeface="Century Gothic" panose="020B0502020202020204" pitchFamily="34" charset="0"/>
                <a:ea typeface="Century Gothic" panose="020B0502020202020204" pitchFamily="34" charset="0"/>
                <a:cs typeface="Century Gothic" panose="020B0502020202020204" pitchFamily="34" charset="0"/>
              </a:rPr>
              <a:t>filter </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and the hair</a:t>
            </a:r>
            <a:r>
              <a:rPr lang="en-US" sz="1800" spc="-5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dryer.</a:t>
            </a:r>
          </a:p>
          <a:p>
            <a:pPr marL="342900" marR="0" lvl="0" indent="-342900">
              <a:spcBef>
                <a:spcPts val="100"/>
              </a:spcBef>
              <a:spcAft>
                <a:spcPts val="0"/>
              </a:spcAft>
              <a:buSzPts val="1100"/>
              <a:buFont typeface="+mj-lt"/>
              <a:buAutoNum type="arabicPeriod"/>
              <a:tabLst>
                <a:tab pos="762635" algn="l"/>
              </a:tabLs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Turn the hairdryer on low and run it until all the pepper has gotten to the</a:t>
            </a:r>
            <a:r>
              <a:rPr lang="en-US" sz="1800" spc="-7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1" dirty="0">
                <a:solidFill>
                  <a:srgbClr val="0B3B8E"/>
                </a:solidFill>
                <a:effectLst/>
                <a:latin typeface="Century Gothic" panose="020B0502020202020204" pitchFamily="34" charset="0"/>
                <a:ea typeface="Century Gothic" panose="020B0502020202020204" pitchFamily="34" charset="0"/>
                <a:cs typeface="Century Gothic" panose="020B0502020202020204" pitchFamily="34" charset="0"/>
              </a:rPr>
              <a:t>filter</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a:t>
            </a:r>
          </a:p>
          <a:p>
            <a:pPr marL="342900" marR="0" lvl="0" indent="-342900">
              <a:spcBef>
                <a:spcPts val="105"/>
              </a:spcBef>
              <a:spcAft>
                <a:spcPts val="0"/>
              </a:spcAft>
              <a:buSzPts val="1100"/>
              <a:buFont typeface="+mj-lt"/>
              <a:buAutoNum type="arabicPeriod"/>
              <a:tabLst>
                <a:tab pos="762635" algn="l"/>
              </a:tabLs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While the hairdryer is on, use the protractor to measure the angle created by the</a:t>
            </a:r>
            <a:r>
              <a:rPr lang="en-US" sz="1800" spc="-8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foil.</a:t>
            </a:r>
          </a:p>
          <a:p>
            <a:pPr marL="342900" marR="0" lvl="0" indent="-342900">
              <a:spcBef>
                <a:spcPts val="115"/>
              </a:spcBef>
              <a:spcAft>
                <a:spcPts val="0"/>
              </a:spcAft>
              <a:buSzPts val="1100"/>
              <a:buFont typeface="+mj-lt"/>
              <a:buAutoNum type="arabicPeriod"/>
              <a:tabLst>
                <a:tab pos="762635" algn="l"/>
              </a:tabLs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Turn the hair dryer off and measure the amount of pepper in the</a:t>
            </a:r>
            <a:r>
              <a:rPr lang="en-US" sz="1800" spc="-6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1" dirty="0">
                <a:solidFill>
                  <a:srgbClr val="0B3B8E"/>
                </a:solidFill>
                <a:effectLst/>
                <a:latin typeface="Century Gothic" panose="020B0502020202020204" pitchFamily="34" charset="0"/>
                <a:ea typeface="Century Gothic" panose="020B0502020202020204" pitchFamily="34" charset="0"/>
                <a:cs typeface="Century Gothic" panose="020B0502020202020204" pitchFamily="34" charset="0"/>
              </a:rPr>
              <a:t>filter</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a:t>
            </a:r>
          </a:p>
          <a:p>
            <a:pPr marL="342900" marR="0" lvl="0" indent="-342900">
              <a:spcBef>
                <a:spcPts val="105"/>
              </a:spcBef>
              <a:spcAft>
                <a:spcPts val="0"/>
              </a:spcAft>
              <a:buSzPts val="1100"/>
              <a:buFont typeface="+mj-lt"/>
              <a:buAutoNum type="arabicPeriod"/>
              <a:tabLst>
                <a:tab pos="762635" algn="l"/>
              </a:tabLs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Repeat the test two additional times and record your results in the table</a:t>
            </a:r>
            <a:r>
              <a:rPr lang="en-US" sz="1800" spc="-9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below.</a:t>
            </a:r>
          </a:p>
          <a:p>
            <a:endParaRPr lang="en-US" b="1" dirty="0"/>
          </a:p>
        </p:txBody>
      </p:sp>
      <p:sp>
        <p:nvSpPr>
          <p:cNvPr id="4" name="Slide Number Placeholder 3"/>
          <p:cNvSpPr>
            <a:spLocks noGrp="1"/>
          </p:cNvSpPr>
          <p:nvPr>
            <p:ph type="sldNum" sz="quarter" idx="5"/>
          </p:nvPr>
        </p:nvSpPr>
        <p:spPr/>
        <p:txBody>
          <a:bodyPr/>
          <a:lstStyle/>
          <a:p>
            <a:fld id="{0DF3CA22-E8E8-4840-A74B-7C5B22B8ED21}" type="slidenum">
              <a:rPr lang="en-US" smtClean="0"/>
              <a:t>13</a:t>
            </a:fld>
            <a:endParaRPr lang="en-US"/>
          </a:p>
        </p:txBody>
      </p:sp>
    </p:spTree>
    <p:extLst>
      <p:ext uri="{BB962C8B-B14F-4D97-AF65-F5344CB8AC3E}">
        <p14:creationId xmlns:p14="http://schemas.microsoft.com/office/powerpoint/2010/main" val="1912586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Share Your Findings</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David J. Sencer CDC Museum uses award-winning exhibits and innovative programming to educate visitors about the value of public health and presents the rich heritage and vast accomplishments of CDC. Your demonstration could be a valuable contribution! Share your demonstration with the CDC Museum on Instagram using @CDCMuseum.</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CDC has a social media presence dedicated to its work with the environment. You can aid CDC with these efforts by sharing your air particle data and pictures of your most successful trial. With a guardian’s permission, log onto Twitter and share your prototype using </a:t>
            </a:r>
            <a:r>
              <a:rPr lang="en-US" sz="1800" b="1" dirty="0">
                <a:effectLst/>
                <a:latin typeface="Century Gothic" panose="020B0502020202020204" pitchFamily="34" charset="0"/>
                <a:ea typeface="Century Gothic" panose="020B0502020202020204" pitchFamily="34" charset="0"/>
                <a:cs typeface="Century Gothic" panose="020B0502020202020204" pitchFamily="34" charset="0"/>
              </a:rPr>
              <a:t>@CDCEnvironment. </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Follow </a:t>
            </a:r>
            <a:r>
              <a:rPr lang="en-US" sz="1800" b="1" dirty="0">
                <a:effectLst/>
                <a:latin typeface="Century Gothic" panose="020B0502020202020204" pitchFamily="34" charset="0"/>
                <a:ea typeface="Century Gothic" panose="020B0502020202020204" pitchFamily="34" charset="0"/>
                <a:cs typeface="Century Gothic" panose="020B0502020202020204" pitchFamily="34" charset="0"/>
              </a:rPr>
              <a:t>@CDCEnvironment </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on Twitter for info, tips, and news about ways your environment and your health are connected!</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14</a:t>
            </a:fld>
            <a:endParaRPr lang="en-US"/>
          </a:p>
        </p:txBody>
      </p:sp>
    </p:spTree>
    <p:extLst>
      <p:ext uri="{BB962C8B-B14F-4D97-AF65-F5344CB8AC3E}">
        <p14:creationId xmlns:p14="http://schemas.microsoft.com/office/powerpoint/2010/main" val="1238551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Terms to know:</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Citizen scientists: </a:t>
            </a:r>
            <a:r>
              <a:rPr lang="en-US" sz="1200" b="0" cap="none" spc="0" dirty="0">
                <a:solidFill>
                  <a:schemeClr val="tx1"/>
                </a:solidFill>
                <a:effectLst/>
              </a:rPr>
              <a:t>people — young or old — who help collect data for research projects conducted by professional scientists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cap="none" spc="0" dirty="0">
                <a:solidFill>
                  <a:schemeClr val="tx1"/>
                </a:solidFill>
                <a:effectLst/>
              </a:rPr>
              <a:t>Lead</a:t>
            </a:r>
            <a:r>
              <a:rPr lang="en-US" sz="1200" b="0" cap="none" spc="0" dirty="0">
                <a:solidFill>
                  <a:schemeClr val="tx1"/>
                </a:solidFill>
                <a:effectLst/>
              </a:rPr>
              <a:t>: a metal that is poisonous to humans that is used in a variety of products</a:t>
            </a:r>
          </a:p>
          <a:p>
            <a:r>
              <a:rPr lang="en-US" b="1" dirty="0"/>
              <a:t>Air filter (filter)</a:t>
            </a:r>
            <a:r>
              <a:rPr lang="en-US" b="0" dirty="0"/>
              <a:t>: a </a:t>
            </a:r>
            <a:r>
              <a:rPr lang="en-US" b="1" dirty="0"/>
              <a:t>filter</a:t>
            </a:r>
            <a:r>
              <a:rPr lang="en-US" b="0" dirty="0"/>
              <a:t> that removes particles and impurities from the air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cap="none" spc="0" dirty="0">
                <a:solidFill>
                  <a:schemeClr val="tx1"/>
                </a:solidFill>
                <a:effectLst/>
              </a:rPr>
              <a:t>Exposure/expose</a:t>
            </a:r>
            <a:r>
              <a:rPr lang="en-US" sz="1200" b="0" cap="none" spc="0" dirty="0">
                <a:solidFill>
                  <a:schemeClr val="tx1"/>
                </a:solidFill>
                <a:effectLst/>
              </a:rPr>
              <a:t>: to leave without protection, shelter, or care; subject to a harmful condition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cap="none" spc="0" dirty="0">
                <a:solidFill>
                  <a:schemeClr val="tx1"/>
                </a:solidFill>
                <a:effectLst/>
              </a:rPr>
              <a:t>Emissions</a:t>
            </a:r>
            <a:r>
              <a:rPr lang="en-US" sz="1200" b="0" cap="none" spc="0" dirty="0">
                <a:solidFill>
                  <a:schemeClr val="tx1"/>
                </a:solidFill>
                <a:effectLst/>
              </a:rPr>
              <a:t>: something that has been released into the world, particularly the air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cap="none" spc="0" dirty="0">
                <a:solidFill>
                  <a:schemeClr val="tx1"/>
                </a:solidFill>
                <a:effectLst/>
              </a:rPr>
              <a:t>Public health</a:t>
            </a:r>
            <a:r>
              <a:rPr lang="en-US" sz="1200" b="0" cap="none" spc="0" dirty="0">
                <a:solidFill>
                  <a:schemeClr val="tx1"/>
                </a:solidFill>
                <a:effectLst/>
              </a:rPr>
              <a:t>: the science of protecting and improving the health of people and their communities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cap="none" spc="0" dirty="0">
                <a:solidFill>
                  <a:schemeClr val="tx1"/>
                </a:solidFill>
                <a:effectLst/>
              </a:rPr>
              <a:t>Particle pollution: </a:t>
            </a:r>
            <a:r>
              <a:rPr lang="en-US" sz="1200" b="0" cap="none" spc="0" dirty="0">
                <a:solidFill>
                  <a:schemeClr val="tx1"/>
                </a:solidFill>
                <a:effectLst/>
              </a:rPr>
              <a:t>pollution caused by small bits of matter in the air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F3CA22-E8E8-4840-A74B-7C5B22B8E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58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Particle pollution </a:t>
            </a:r>
            <a:r>
              <a:rPr lang="en-US" sz="1200" kern="1200" dirty="0">
                <a:solidFill>
                  <a:schemeClr val="tx1"/>
                </a:solidFill>
                <a:effectLst/>
                <a:latin typeface="+mn-lt"/>
                <a:ea typeface="+mn-ea"/>
                <a:cs typeface="+mn-cs"/>
              </a:rPr>
              <a:t>— also called particulate matter (PM) — is made up of particles (tiny pieces) of solids or liquids that are in the air. These particles include: dust, dirt, soot, metals, smoke, and drops of liquid. Some particles are big enough (or appear dark enough) to see — for example, you can often see smoke in the air. Others are so small that you cannot see them in the air. </a:t>
            </a:r>
          </a:p>
        </p:txBody>
      </p:sp>
      <p:sp>
        <p:nvSpPr>
          <p:cNvPr id="4" name="Slide Number Placeholder 3"/>
          <p:cNvSpPr>
            <a:spLocks noGrp="1"/>
          </p:cNvSpPr>
          <p:nvPr>
            <p:ph type="sldNum" sz="quarter" idx="5"/>
          </p:nvPr>
        </p:nvSpPr>
        <p:spPr/>
        <p:txBody>
          <a:bodyPr/>
          <a:lstStyle/>
          <a:p>
            <a:fld id="{0DF3CA22-E8E8-4840-A74B-7C5B22B8ED21}" type="slidenum">
              <a:rPr lang="en-US" smtClean="0"/>
              <a:t>3</a:t>
            </a:fld>
            <a:endParaRPr lang="en-US"/>
          </a:p>
        </p:txBody>
      </p:sp>
    </p:spTree>
    <p:extLst>
      <p:ext uri="{BB962C8B-B14F-4D97-AF65-F5344CB8AC3E}">
        <p14:creationId xmlns:p14="http://schemas.microsoft.com/office/powerpoint/2010/main" val="401132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4</a:t>
            </a:fld>
            <a:endParaRPr lang="en-US"/>
          </a:p>
        </p:txBody>
      </p:sp>
    </p:spTree>
    <p:extLst>
      <p:ext uri="{BB962C8B-B14F-4D97-AF65-F5344CB8AC3E}">
        <p14:creationId xmlns:p14="http://schemas.microsoft.com/office/powerpoint/2010/main" val="73222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Particle Pollution and the Centers for Disease Control and Prevention (CDC)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Humans have caused air pollution since they discovered fire two million years ago. However, before the Industrial Revolution, the impact of this pollution was not enough to cause </a:t>
            </a:r>
            <a:r>
              <a:rPr lang="en-US" b="1" dirty="0"/>
              <a:t>public health </a:t>
            </a:r>
            <a:r>
              <a:rPr lang="en-US" dirty="0"/>
              <a:t>crises. In the 1800s, scientific innovations allowed societies to move away from farming and into the bustling cities we know today. Thanks to the creation of factories, new communities were developed with populations much larger than ever before. The use of chemicals and fossil fuels skyrocketed, filling the air with a dangerous mix of particulate matter/</a:t>
            </a:r>
            <a:r>
              <a:rPr lang="en-US" b="1" dirty="0"/>
              <a:t>particle pollution </a:t>
            </a:r>
            <a:r>
              <a:rPr lang="en-US" dirty="0"/>
              <a:t>that increased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the mid-20th century, scientists and health officials in the United States began to take notice of the toll air pollution had on communities near factories. Residents in these industrialized cities were experiencing severe problems with their hearts and lungs, leading to death in some cases. Scientists began investigating the connection between air pollution and health. They found that in communities where people were </a:t>
            </a:r>
            <a:r>
              <a:rPr lang="en-US" b="1" dirty="0"/>
              <a:t>exposed</a:t>
            </a:r>
            <a:r>
              <a:rPr lang="en-US" dirty="0"/>
              <a:t> to high levels of air pollution, a disproportionate number of residents experienced health problems. Much of this pollution came from the </a:t>
            </a:r>
            <a:r>
              <a:rPr lang="en-US" b="1" dirty="0"/>
              <a:t>emission</a:t>
            </a:r>
            <a:r>
              <a:rPr lang="en-US" dirty="0"/>
              <a:t> of small bits of metal, like </a:t>
            </a:r>
            <a:r>
              <a:rPr lang="en-US" b="1" dirty="0"/>
              <a:t>lead</a:t>
            </a:r>
            <a:r>
              <a:rPr lang="en-US" dirty="0"/>
              <a:t> and steel, into the air. Scientists and other concerned citizens began calling for government interventions to reduce the amount of pollution put in the air.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5</a:t>
            </a:fld>
            <a:endParaRPr lang="en-US"/>
          </a:p>
        </p:txBody>
      </p:sp>
    </p:spTree>
    <p:extLst>
      <p:ext uri="{BB962C8B-B14F-4D97-AF65-F5344CB8AC3E}">
        <p14:creationId xmlns:p14="http://schemas.microsoft.com/office/powerpoint/2010/main" val="130439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In 1970, the federal government answered the call by creating the United States Environmental Protection Agency (EPA). This agency’s job is to monitor the effects humans have on the environment and to advise the government on policies to protect both citizens and the environment. The EPA teamed up with other government agencies and units, including CDC, to provide the federal government with comprehensive plans for protection against dangerous air pollutants.</a:t>
            </a:r>
          </a:p>
          <a:p>
            <a:endParaRPr lang="en-US" dirty="0"/>
          </a:p>
          <a:p>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For its part, CDC created tracking and monitoring programs that keep the public up to date on the levels of </a:t>
            </a:r>
            <a:r>
              <a:rPr lang="en-US" sz="1800" b="1" dirty="0">
                <a:solidFill>
                  <a:srgbClr val="0A3A8E"/>
                </a:solidFill>
                <a:effectLst/>
                <a:latin typeface="Century Gothic" panose="020B0502020202020204" pitchFamily="34" charset="0"/>
                <a:ea typeface="Century Gothic" panose="020B0502020202020204" pitchFamily="34" charset="0"/>
                <a:cs typeface="Century Gothic" panose="020B0502020202020204" pitchFamily="34" charset="0"/>
              </a:rPr>
              <a:t>particle pollution </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within communities and the effect those levels have on </a:t>
            </a:r>
            <a:r>
              <a:rPr lang="en-US" sz="1800" b="1" dirty="0">
                <a:solidFill>
                  <a:srgbClr val="0A3A8E"/>
                </a:solidFill>
                <a:effectLst/>
                <a:latin typeface="Century Gothic" panose="020B0502020202020204" pitchFamily="34" charset="0"/>
                <a:ea typeface="Century Gothic" panose="020B0502020202020204" pitchFamily="34" charset="0"/>
                <a:cs typeface="Century Gothic" panose="020B0502020202020204" pitchFamily="34" charset="0"/>
              </a:rPr>
              <a:t>public health</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Together, the organizations work with state and local level health officials to design air pollution prevention plans for communities across the United States.</a:t>
            </a:r>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6</a:t>
            </a:fld>
            <a:endParaRPr lang="en-US"/>
          </a:p>
        </p:txBody>
      </p:sp>
    </p:spTree>
    <p:extLst>
      <p:ext uri="{BB962C8B-B14F-4D97-AF65-F5344CB8AC3E}">
        <p14:creationId xmlns:p14="http://schemas.microsoft.com/office/powerpoint/2010/main" val="4040832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7</a:t>
            </a:fld>
            <a:endParaRPr lang="en-US"/>
          </a:p>
        </p:txBody>
      </p:sp>
    </p:spTree>
    <p:extLst>
      <p:ext uri="{BB962C8B-B14F-4D97-AF65-F5344CB8AC3E}">
        <p14:creationId xmlns:p14="http://schemas.microsoft.com/office/powerpoint/2010/main" val="3805181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0805" marR="99695">
              <a:lnSpc>
                <a:spcPct val="107000"/>
              </a:lnSpc>
              <a:spcBef>
                <a:spcPts val="1200"/>
              </a:spcBef>
              <a:spcAft>
                <a:spcPts val="0"/>
              </a:spcAft>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CDC has supported the efforts of communities to reduce their amounts of air pollution through the creation of CDC's Environmental Public Health Tracking Network. See how the Massachusetts Tracking Program worked with local health officials to protect air quality in Norwood with the arrival of a new asphalt plant. </a:t>
            </a:r>
            <a:r>
              <a:rPr lang="en-US" sz="1800" dirty="0">
                <a:solidFill>
                  <a:srgbClr val="0A3A8E"/>
                </a:solidFill>
                <a:effectLst/>
                <a:latin typeface="Century Gothic" panose="020B0502020202020204" pitchFamily="34" charset="0"/>
                <a:ea typeface="Century Gothic" panose="020B0502020202020204" pitchFamily="34" charset="0"/>
                <a:cs typeface="Century Gothic" panose="020B0502020202020204" pitchFamily="34" charset="0"/>
                <a:hlinkClick r:id="rId3"/>
              </a:rPr>
              <a:t>https://youtu.be/9BVydjpKRH8</a:t>
            </a:r>
            <a:endParaRPr lang="en-US" sz="1800" dirty="0">
              <a:effectLst/>
              <a:latin typeface="Century Gothic" panose="020B0502020202020204" pitchFamily="34" charset="0"/>
              <a:ea typeface="Century Gothic" panose="020B0502020202020204" pitchFamily="34" charset="0"/>
              <a:cs typeface="Century Gothic" panose="020B0502020202020204" pitchFamily="34" charset="0"/>
            </a:endParaRPr>
          </a:p>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8</a:t>
            </a:fld>
            <a:endParaRPr lang="en-US"/>
          </a:p>
        </p:txBody>
      </p:sp>
    </p:spTree>
    <p:extLst>
      <p:ext uri="{BB962C8B-B14F-4D97-AF65-F5344CB8AC3E}">
        <p14:creationId xmlns:p14="http://schemas.microsoft.com/office/powerpoint/2010/main" val="2441354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9</a:t>
            </a:fld>
            <a:endParaRPr lang="en-US"/>
          </a:p>
        </p:txBody>
      </p:sp>
    </p:spTree>
    <p:extLst>
      <p:ext uri="{BB962C8B-B14F-4D97-AF65-F5344CB8AC3E}">
        <p14:creationId xmlns:p14="http://schemas.microsoft.com/office/powerpoint/2010/main" val="221277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10/9/2024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10/9/2024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10/9/2024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10/9/2024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10/9/2024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10/9/2024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cdc.gov/museum/education/lessons/" TargetMode="External"/><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package" Target="../embeddings/Microsoft_Word_Document.docx"/><Relationship Id="rId5" Type="http://schemas.microsoft.com/office/2007/relationships/hdphoto" Target="../media/hdphoto1.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8.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8.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video" Target="https://www.youtube.com/embed/9BVydjpKRH8?feature=oembed"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youtu.be/9BVydjpKRH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A9382-BE15-3E4C-85B6-9549BE945773}"/>
              </a:ext>
            </a:extLst>
          </p:cNvPr>
          <p:cNvSpPr>
            <a:spLocks noGrp="1"/>
          </p:cNvSpPr>
          <p:nvPr>
            <p:ph type="ctrTitle"/>
          </p:nvPr>
        </p:nvSpPr>
        <p:spPr>
          <a:xfrm>
            <a:off x="2568642" y="1298448"/>
            <a:ext cx="5085771" cy="2837939"/>
          </a:xfrm>
        </p:spPr>
        <p:txBody>
          <a:bodyPr/>
          <a:lstStyle/>
          <a:p>
            <a:r>
              <a:rPr lang="en-US" dirty="0">
                <a:solidFill>
                  <a:srgbClr val="FDB913"/>
                </a:solidFill>
              </a:rPr>
              <a:t>Cleaning the Air</a:t>
            </a:r>
          </a:p>
        </p:txBody>
      </p:sp>
      <p:pic>
        <p:nvPicPr>
          <p:cNvPr id="11" name="Picture 10" descr="David J. Sencer CDC Museum Public Health Academy">
            <a:hlinkClick r:id="rId3"/>
            <a:extLst>
              <a:ext uri="{FF2B5EF4-FFF2-40B4-BE49-F238E27FC236}">
                <a16:creationId xmlns:a16="http://schemas.microsoft.com/office/drawing/2014/main" id="{57E49BB8-929D-2340-9D25-455EFF56D866}"/>
              </a:ext>
            </a:extLst>
          </p:cNvPr>
          <p:cNvPicPr>
            <a:picLocks noChangeAspect="1"/>
          </p:cNvPicPr>
          <p:nvPr/>
        </p:nvPicPr>
        <p:blipFill>
          <a:blip r:embed="rId4"/>
          <a:stretch>
            <a:fillRect/>
          </a:stretch>
        </p:blipFill>
        <p:spPr>
          <a:xfrm>
            <a:off x="2568642" y="4054744"/>
            <a:ext cx="4974402" cy="1719209"/>
          </a:xfrm>
          <a:prstGeom prst="rect">
            <a:avLst/>
          </a:prstGeom>
        </p:spPr>
      </p:pic>
      <p:pic>
        <p:nvPicPr>
          <p:cNvPr id="7" name="Picture 6">
            <a:extLst>
              <a:ext uri="{FF2B5EF4-FFF2-40B4-BE49-F238E27FC236}">
                <a16:creationId xmlns:a16="http://schemas.microsoft.com/office/drawing/2014/main" id="{BEC550AF-0652-B14D-A41F-AC056501AF3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986446" y="6135850"/>
            <a:ext cx="1269876" cy="738115"/>
          </a:xfrm>
          <a:prstGeom prst="rect">
            <a:avLst/>
          </a:prstGeom>
        </p:spPr>
      </p:pic>
      <p:pic>
        <p:nvPicPr>
          <p:cNvPr id="6" name="Picture 5">
            <a:extLst>
              <a:ext uri="{FF2B5EF4-FFF2-40B4-BE49-F238E27FC236}">
                <a16:creationId xmlns:a16="http://schemas.microsoft.com/office/drawing/2014/main" id="{83B477C5-E0CD-F042-9909-7E096F150D8C}"/>
              </a:ext>
              <a:ext uri="{C183D7F6-B498-43B3-948B-1728B52AA6E4}">
                <adec:decorative xmlns:adec="http://schemas.microsoft.com/office/drawing/2017/decorative" val="1"/>
              </a:ext>
            </a:extLst>
          </p:cNvPr>
          <p:cNvPicPr>
            <a:picLocks noChangeAspect="1"/>
          </p:cNvPicPr>
          <p:nvPr/>
        </p:nvPicPr>
        <p:blipFill>
          <a:blip r:embed="rId6">
            <a:alphaModFix/>
            <a:extLst>
              <a:ext uri="{BEBA8EAE-BF5A-486C-A8C5-ECC9F3942E4B}">
                <a14:imgProps xmlns:a14="http://schemas.microsoft.com/office/drawing/2010/main">
                  <a14:imgLayer r:embed="rId7">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8" name="Picture 7">
            <a:extLst>
              <a:ext uri="{FF2B5EF4-FFF2-40B4-BE49-F238E27FC236}">
                <a16:creationId xmlns:a16="http://schemas.microsoft.com/office/drawing/2014/main" id="{9C9741AB-0D79-4852-82C6-138D6CF90C2A}"/>
              </a:ext>
              <a:ext uri="{C183D7F6-B498-43B3-948B-1728B52AA6E4}">
                <adec:decorative xmlns:adec="http://schemas.microsoft.com/office/drawing/2017/decorative" val="1"/>
              </a:ext>
            </a:extLst>
          </p:cNvPr>
          <p:cNvPicPr/>
          <p:nvPr/>
        </p:nvPicPr>
        <p:blipFill rotWithShape="1">
          <a:blip r:embed="rId8" cstate="print">
            <a:extLst>
              <a:ext uri="{BEBA8EAE-BF5A-486C-A8C5-ECC9F3942E4B}">
                <a14:imgProps xmlns:a14="http://schemas.microsoft.com/office/drawing/2010/main">
                  <a14:imgLayer r:embed="rId9">
                    <a14:imgEffect>
                      <a14:backgroundRemoval t="31944" b="52685" l="13229" r="25781">
                        <a14:foregroundMark x1="19115" y1="35185" x2="19115" y2="35185"/>
                        <a14:foregroundMark x1="17656" y1="31944" x2="17656" y2="31944"/>
                      </a14:backgroundRemoval>
                    </a14:imgEffect>
                    <a14:imgEffect>
                      <a14:brightnessContrast bright="-100000"/>
                    </a14:imgEffect>
                  </a14:imgLayer>
                </a14:imgProps>
              </a:ext>
              <a:ext uri="{28A0092B-C50C-407E-A947-70E740481C1C}">
                <a14:useLocalDpi xmlns:a14="http://schemas.microsoft.com/office/drawing/2010/main" val="0"/>
              </a:ext>
            </a:extLst>
          </a:blip>
          <a:srcRect l="11700" t="29923" r="72599" b="44716"/>
          <a:stretch/>
        </p:blipFill>
        <p:spPr bwMode="auto">
          <a:xfrm>
            <a:off x="7543044" y="3102471"/>
            <a:ext cx="1081405" cy="982980"/>
          </a:xfrm>
          <a:prstGeom prst="rect">
            <a:avLst/>
          </a:prstGeom>
          <a:ln>
            <a:noFill/>
          </a:ln>
          <a:extLst>
            <a:ext uri="{53640926-AAD7-44D8-BBD7-CCE9431645EC}">
              <a14:shadowObscured xmlns:a14="http://schemas.microsoft.com/office/drawing/2010/main"/>
            </a:ext>
          </a:extLst>
        </p:spPr>
      </p:pic>
      <p:sp>
        <p:nvSpPr>
          <p:cNvPr id="9" name="Content Placeholder 2">
            <a:extLst>
              <a:ext uri="{FF2B5EF4-FFF2-40B4-BE49-F238E27FC236}">
                <a16:creationId xmlns:a16="http://schemas.microsoft.com/office/drawing/2014/main" id="{16C36424-772D-4870-A297-9E1860180E67}"/>
              </a:ext>
              <a:ext uri="{C183D7F6-B498-43B3-948B-1728B52AA6E4}">
                <adec:decorative xmlns:adec="http://schemas.microsoft.com/office/drawing/2017/decorative" val="1"/>
              </a:ext>
            </a:extLst>
          </p:cNvPr>
          <p:cNvSpPr txBox="1">
            <a:spLocks/>
          </p:cNvSpPr>
          <p:nvPr/>
        </p:nvSpPr>
        <p:spPr>
          <a:xfrm>
            <a:off x="-1" y="6101054"/>
            <a:ext cx="12161351" cy="77291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endParaRPr lang="en-US" sz="1200" dirty="0">
              <a:solidFill>
                <a:schemeClr val="tx1"/>
              </a:solidFill>
            </a:endParaRPr>
          </a:p>
        </p:txBody>
      </p:sp>
    </p:spTree>
    <p:extLst>
      <p:ext uri="{BB962C8B-B14F-4D97-AF65-F5344CB8AC3E}">
        <p14:creationId xmlns:p14="http://schemas.microsoft.com/office/powerpoint/2010/main" val="55569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9" name="Content Placeholder 2">
            <a:extLst>
              <a:ext uri="{FF2B5EF4-FFF2-40B4-BE49-F238E27FC236}">
                <a16:creationId xmlns:a16="http://schemas.microsoft.com/office/drawing/2014/main" id="{013B6703-5C46-40EB-B380-6A5A0CAF72FE}"/>
              </a:ext>
            </a:extLst>
          </p:cNvPr>
          <p:cNvSpPr txBox="1">
            <a:spLocks/>
          </p:cNvSpPr>
          <p:nvPr/>
        </p:nvSpPr>
        <p:spPr>
          <a:xfrm>
            <a:off x="1225030" y="761999"/>
            <a:ext cx="7004570" cy="551345"/>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US" sz="2800" b="1" dirty="0">
                <a:solidFill>
                  <a:srgbClr val="F15A27"/>
                </a:solidFill>
              </a:rPr>
              <a:t>Call to Action!</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1313343"/>
            <a:ext cx="7120118" cy="3329775"/>
          </a:xfrm>
        </p:spPr>
        <p:txBody>
          <a:bodyPr anchor="t">
            <a:normAutofit/>
          </a:bodyPr>
          <a:lstStyle/>
          <a:p>
            <a:pPr marL="457200" indent="-457200" defTabSz="457200">
              <a:buFontTx/>
              <a:buChar char="-"/>
            </a:pPr>
            <a:r>
              <a:rPr lang="en-US" sz="2800" dirty="0"/>
              <a:t>1. Conduct an Air Particle Observation</a:t>
            </a:r>
          </a:p>
          <a:p>
            <a:pPr marL="457200" indent="-457200" defTabSz="457200">
              <a:buFontTx/>
              <a:buChar char="-"/>
            </a:pPr>
            <a:r>
              <a:rPr lang="en-US" sz="2800" dirty="0"/>
              <a:t>2. Build a Filter</a:t>
            </a:r>
          </a:p>
          <a:p>
            <a:pPr marL="457200" indent="-457200" defTabSz="457200">
              <a:buFontTx/>
              <a:buChar char="-"/>
            </a:pPr>
            <a:r>
              <a:rPr lang="en-US" sz="2800" dirty="0"/>
              <a:t>3. Share Your Findings</a:t>
            </a:r>
          </a:p>
          <a:p>
            <a:pPr marL="457200" indent="-457200" defTabSz="457200">
              <a:buFontTx/>
              <a:buChar char="-"/>
            </a:pPr>
            <a:endParaRPr lang="en-US" sz="2800" dirty="0"/>
          </a:p>
          <a:p>
            <a:pPr marL="0" indent="0" defTabSz="457200">
              <a:buNone/>
            </a:pPr>
            <a:r>
              <a:rPr lang="en-US" sz="2800" dirty="0"/>
              <a:t>Why do you think participation is important?</a:t>
            </a:r>
          </a:p>
          <a:p>
            <a:pPr marL="457200" indent="-457200" defTabSz="457200">
              <a:buFontTx/>
              <a:buChar char="-"/>
            </a:pPr>
            <a:endParaRPr lang="en-US" sz="2800" dirty="0"/>
          </a:p>
        </p:txBody>
      </p:sp>
    </p:spTree>
    <p:extLst>
      <p:ext uri="{BB962C8B-B14F-4D97-AF65-F5344CB8AC3E}">
        <p14:creationId xmlns:p14="http://schemas.microsoft.com/office/powerpoint/2010/main" val="1328369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1202-A8E8-7B4F-ACC3-6C963F45BD32}"/>
              </a:ext>
            </a:extLst>
          </p:cNvPr>
          <p:cNvSpPr>
            <a:spLocks noGrp="1"/>
          </p:cNvSpPr>
          <p:nvPr>
            <p:ph type="title"/>
          </p:nvPr>
        </p:nvSpPr>
        <p:spPr>
          <a:xfrm>
            <a:off x="115057" y="1123837"/>
            <a:ext cx="3169752" cy="4601183"/>
          </a:xfrm>
        </p:spPr>
        <p:txBody>
          <a:bodyPr>
            <a:normAutofit/>
          </a:bodyPr>
          <a:lstStyle/>
          <a:p>
            <a:r>
              <a:rPr lang="en-US" dirty="0"/>
              <a:t>Design an Air Particle Observation and Air Filter</a:t>
            </a:r>
          </a:p>
        </p:txBody>
      </p:sp>
      <p:graphicFrame>
        <p:nvGraphicFramePr>
          <p:cNvPr id="16" name="Content Placeholder 2">
            <a:extLst>
              <a:ext uri="{FF2B5EF4-FFF2-40B4-BE49-F238E27FC236}">
                <a16:creationId xmlns:a16="http://schemas.microsoft.com/office/drawing/2014/main" id="{C5045D39-6E3E-490D-8076-6F4F48E236B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2222409"/>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6521688C-DA78-EB47-9FE5-73CD085E53D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986446" y="6135850"/>
            <a:ext cx="1269876" cy="738115"/>
          </a:xfrm>
          <a:prstGeom prst="rect">
            <a:avLst/>
          </a:prstGeom>
        </p:spPr>
      </p:pic>
      <p:pic>
        <p:nvPicPr>
          <p:cNvPr id="7" name="Picture 6">
            <a:extLst>
              <a:ext uri="{FF2B5EF4-FFF2-40B4-BE49-F238E27FC236}">
                <a16:creationId xmlns:a16="http://schemas.microsoft.com/office/drawing/2014/main" id="{D9D4B711-3A30-CA45-BBA5-87D540C7FADC}"/>
              </a:ext>
              <a:ext uri="{C183D7F6-B498-43B3-948B-1728B52AA6E4}">
                <adec:decorative xmlns:adec="http://schemas.microsoft.com/office/drawing/2017/decorative" val="1"/>
              </a:ext>
            </a:extLst>
          </p:cNvPr>
          <p:cNvPicPr>
            <a:picLocks noChangeAspect="1"/>
          </p:cNvPicPr>
          <p:nvPr/>
        </p:nvPicPr>
        <p:blipFill>
          <a:blip r:embed="rId9">
            <a:alphaModFix/>
            <a:extLst>
              <a:ext uri="{BEBA8EAE-BF5A-486C-A8C5-ECC9F3942E4B}">
                <a14:imgProps xmlns:a14="http://schemas.microsoft.com/office/drawing/2010/main">
                  <a14:imgLayer r:embed="rId10">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117150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pic>
        <p:nvPicPr>
          <p:cNvPr id="22" name="Picture 21">
            <a:extLst>
              <a:ext uri="{FF2B5EF4-FFF2-40B4-BE49-F238E27FC236}">
                <a16:creationId xmlns:a16="http://schemas.microsoft.com/office/drawing/2014/main" id="{9C5AF7B6-81E0-2140-B297-930E3B9E469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5" name="Picture 14">
            <a:extLst>
              <a:ext uri="{FF2B5EF4-FFF2-40B4-BE49-F238E27FC236}">
                <a16:creationId xmlns:a16="http://schemas.microsoft.com/office/drawing/2014/main" id="{85C606AC-7DAE-D342-9A1E-79A17085CFA7}"/>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096000"/>
            <a:ext cx="738115" cy="738115"/>
          </a:xfrm>
          <a:prstGeom prst="rect">
            <a:avLst/>
          </a:prstGeom>
        </p:spPr>
      </p:pic>
      <p:sp>
        <p:nvSpPr>
          <p:cNvPr id="16" name="Content Placeholder 2">
            <a:extLst>
              <a:ext uri="{FF2B5EF4-FFF2-40B4-BE49-F238E27FC236}">
                <a16:creationId xmlns:a16="http://schemas.microsoft.com/office/drawing/2014/main" id="{FBF8F21A-13D5-4208-B0A0-B4847CF2FD94}"/>
              </a:ext>
            </a:extLst>
          </p:cNvPr>
          <p:cNvSpPr>
            <a:spLocks noGrp="1"/>
          </p:cNvSpPr>
          <p:nvPr>
            <p:ph idx="1"/>
          </p:nvPr>
        </p:nvSpPr>
        <p:spPr>
          <a:xfrm>
            <a:off x="1096196" y="725753"/>
            <a:ext cx="6461231" cy="689706"/>
          </a:xfrm>
        </p:spPr>
        <p:txBody>
          <a:bodyPr>
            <a:normAutofit/>
          </a:bodyPr>
          <a:lstStyle/>
          <a:p>
            <a:pPr marL="0" indent="0">
              <a:buNone/>
            </a:pPr>
            <a:r>
              <a:rPr lang="en-US" sz="2800" b="1" dirty="0">
                <a:solidFill>
                  <a:srgbClr val="F15A27"/>
                </a:solidFill>
              </a:rPr>
              <a:t>1. Conduct an Air Particle Observation</a:t>
            </a:r>
          </a:p>
        </p:txBody>
      </p:sp>
      <p:sp>
        <p:nvSpPr>
          <p:cNvPr id="17" name="TextBox 16">
            <a:extLst>
              <a:ext uri="{FF2B5EF4-FFF2-40B4-BE49-F238E27FC236}">
                <a16:creationId xmlns:a16="http://schemas.microsoft.com/office/drawing/2014/main" id="{E66E8408-8238-4206-9026-E7E2E4C713FB}"/>
              </a:ext>
            </a:extLst>
          </p:cNvPr>
          <p:cNvSpPr txBox="1"/>
          <p:nvPr/>
        </p:nvSpPr>
        <p:spPr>
          <a:xfrm>
            <a:off x="1189958" y="1268282"/>
            <a:ext cx="6461231" cy="1384995"/>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Prepare the observation cards</a:t>
            </a:r>
          </a:p>
          <a:p>
            <a:pPr marL="457200" indent="-457200">
              <a:buFontTx/>
              <a:buChar char="-"/>
            </a:pPr>
            <a:r>
              <a:rPr lang="en-US" sz="2800" dirty="0">
                <a:solidFill>
                  <a:schemeClr val="tx1">
                    <a:lumMod val="65000"/>
                    <a:lumOff val="35000"/>
                  </a:schemeClr>
                </a:solidFill>
              </a:rPr>
              <a:t>Place the observation cards</a:t>
            </a:r>
          </a:p>
          <a:p>
            <a:pPr marL="457200" indent="-457200">
              <a:buFontTx/>
              <a:buChar char="-"/>
            </a:pPr>
            <a:r>
              <a:rPr lang="en-US" sz="2800" dirty="0">
                <a:solidFill>
                  <a:schemeClr val="tx1">
                    <a:lumMod val="65000"/>
                    <a:lumOff val="35000"/>
                  </a:schemeClr>
                </a:solidFill>
              </a:rPr>
              <a:t>Collect observation data</a:t>
            </a:r>
          </a:p>
        </p:txBody>
      </p:sp>
      <p:pic>
        <p:nvPicPr>
          <p:cNvPr id="18" name="image17.png">
            <a:extLst>
              <a:ext uri="{FF2B5EF4-FFF2-40B4-BE49-F238E27FC236}">
                <a16:creationId xmlns:a16="http://schemas.microsoft.com/office/drawing/2014/main" id="{6AB78E14-6F57-4652-878F-575AE057DBD2}"/>
              </a:ext>
              <a:ext uri="{C183D7F6-B498-43B3-948B-1728B52AA6E4}">
                <adec:decorative xmlns:adec="http://schemas.microsoft.com/office/drawing/2017/decorative" val="1"/>
              </a:ext>
            </a:extLst>
          </p:cNvPr>
          <p:cNvPicPr/>
          <p:nvPr/>
        </p:nvPicPr>
        <p:blipFill rotWithShape="1">
          <a:blip r:embed="rId6" cstate="print"/>
          <a:srcRect t="46240" r="4480" b="5493"/>
          <a:stretch/>
        </p:blipFill>
        <p:spPr>
          <a:xfrm>
            <a:off x="4641807" y="3482297"/>
            <a:ext cx="3018184" cy="1881892"/>
          </a:xfrm>
          <a:prstGeom prst="rect">
            <a:avLst/>
          </a:prstGeom>
        </p:spPr>
      </p:pic>
      <p:pic>
        <p:nvPicPr>
          <p:cNvPr id="19" name="image17.png">
            <a:extLst>
              <a:ext uri="{FF2B5EF4-FFF2-40B4-BE49-F238E27FC236}">
                <a16:creationId xmlns:a16="http://schemas.microsoft.com/office/drawing/2014/main" id="{B8FC924E-ED91-453B-B371-4FD5108A40D5}"/>
              </a:ext>
              <a:ext uri="{C183D7F6-B498-43B3-948B-1728B52AA6E4}">
                <adec:decorative xmlns:adec="http://schemas.microsoft.com/office/drawing/2017/decorative" val="1"/>
              </a:ext>
            </a:extLst>
          </p:cNvPr>
          <p:cNvPicPr/>
          <p:nvPr/>
        </p:nvPicPr>
        <p:blipFill rotWithShape="1">
          <a:blip r:embed="rId6" cstate="print"/>
          <a:srcRect r="3553" b="53426"/>
          <a:stretch/>
        </p:blipFill>
        <p:spPr>
          <a:xfrm>
            <a:off x="598602" y="3482297"/>
            <a:ext cx="3047494" cy="1815882"/>
          </a:xfrm>
          <a:prstGeom prst="rect">
            <a:avLst/>
          </a:prstGeom>
        </p:spPr>
      </p:pic>
    </p:spTree>
    <p:extLst>
      <p:ext uri="{BB962C8B-B14F-4D97-AF65-F5344CB8AC3E}">
        <p14:creationId xmlns:p14="http://schemas.microsoft.com/office/powerpoint/2010/main" val="168519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2" name="Picture 21">
            <a:extLst>
              <a:ext uri="{FF2B5EF4-FFF2-40B4-BE49-F238E27FC236}">
                <a16:creationId xmlns:a16="http://schemas.microsoft.com/office/drawing/2014/main" id="{9C5AF7B6-81E0-2140-B297-930E3B9E469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5" name="Picture 14">
            <a:extLst>
              <a:ext uri="{FF2B5EF4-FFF2-40B4-BE49-F238E27FC236}">
                <a16:creationId xmlns:a16="http://schemas.microsoft.com/office/drawing/2014/main" id="{85C606AC-7DAE-D342-9A1E-79A17085CFA7}"/>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graphicFrame>
        <p:nvGraphicFramePr>
          <p:cNvPr id="5" name="Object 4">
            <a:extLst>
              <a:ext uri="{FF2B5EF4-FFF2-40B4-BE49-F238E27FC236}">
                <a16:creationId xmlns:a16="http://schemas.microsoft.com/office/drawing/2014/main" id="{8168C5A8-C843-E84D-A3DC-C866FCEB6EC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00079711"/>
              </p:ext>
            </p:extLst>
          </p:nvPr>
        </p:nvGraphicFramePr>
        <p:xfrm>
          <a:off x="743820" y="4314116"/>
          <a:ext cx="7395839" cy="2364193"/>
        </p:xfrm>
        <a:graphic>
          <a:graphicData uri="http://schemas.openxmlformats.org/presentationml/2006/ole">
            <mc:AlternateContent xmlns:mc="http://schemas.openxmlformats.org/markup-compatibility/2006">
              <mc:Choice xmlns:v="urn:schemas-microsoft-com:vml" Requires="v">
                <p:oleObj name="Document" r:id="rId6" imgW="7429500" imgH="2374900" progId="Word.Document.12">
                  <p:embed/>
                </p:oleObj>
              </mc:Choice>
              <mc:Fallback>
                <p:oleObj name="Document" r:id="rId6" imgW="7429500" imgH="2374900" progId="Word.Document.12">
                  <p:embed/>
                  <p:pic>
                    <p:nvPicPr>
                      <p:cNvPr id="5" name="Object 4">
                        <a:extLst>
                          <a:ext uri="{FF2B5EF4-FFF2-40B4-BE49-F238E27FC236}">
                            <a16:creationId xmlns:a16="http://schemas.microsoft.com/office/drawing/2014/main" id="{8168C5A8-C843-E84D-A3DC-C866FCEB6EC9}"/>
                          </a:ext>
                          <a:ext uri="{C183D7F6-B498-43B3-948B-1728B52AA6E4}">
                            <adec:decorative xmlns:adec="http://schemas.microsoft.com/office/drawing/2017/decorative" val="1"/>
                          </a:ext>
                        </a:extLst>
                      </p:cNvPr>
                      <p:cNvPicPr/>
                      <p:nvPr/>
                    </p:nvPicPr>
                    <p:blipFill>
                      <a:blip r:embed="rId7"/>
                      <a:stretch>
                        <a:fillRect/>
                      </a:stretch>
                    </p:blipFill>
                    <p:spPr>
                      <a:xfrm>
                        <a:off x="743820" y="4314116"/>
                        <a:ext cx="7395839" cy="2364193"/>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650D46E8-74C8-48DA-9DCF-AF75A4B7207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996012" y="150236"/>
            <a:ext cx="2012392" cy="4098471"/>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4150" y="747020"/>
            <a:ext cx="6461231" cy="686862"/>
          </a:xfrm>
        </p:spPr>
        <p:txBody>
          <a:bodyPr>
            <a:normAutofit/>
          </a:bodyPr>
          <a:lstStyle/>
          <a:p>
            <a:pPr marL="0" indent="0">
              <a:buNone/>
            </a:pPr>
            <a:r>
              <a:rPr lang="en-US" sz="2800" b="1" dirty="0">
                <a:solidFill>
                  <a:srgbClr val="F15A27"/>
                </a:solidFill>
              </a:rPr>
              <a:t>2. Build a Filter</a:t>
            </a:r>
            <a:endParaRPr lang="en-US" sz="2800" dirty="0"/>
          </a:p>
        </p:txBody>
      </p:sp>
      <p:sp>
        <p:nvSpPr>
          <p:cNvPr id="14" name="TextBox 13">
            <a:extLst>
              <a:ext uri="{FF2B5EF4-FFF2-40B4-BE49-F238E27FC236}">
                <a16:creationId xmlns:a16="http://schemas.microsoft.com/office/drawing/2014/main" id="{A53EECA4-9A2D-A84F-A930-24E357B0E2F4}"/>
              </a:ext>
            </a:extLst>
          </p:cNvPr>
          <p:cNvSpPr txBox="1"/>
          <p:nvPr/>
        </p:nvSpPr>
        <p:spPr>
          <a:xfrm>
            <a:off x="1515012" y="1182230"/>
            <a:ext cx="6461231" cy="2246769"/>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Prepare the house</a:t>
            </a:r>
          </a:p>
          <a:p>
            <a:pPr marL="457200" indent="-457200">
              <a:buFontTx/>
              <a:buChar char="-"/>
            </a:pPr>
            <a:r>
              <a:rPr lang="en-US" sz="2800" dirty="0">
                <a:solidFill>
                  <a:schemeClr val="tx1">
                    <a:lumMod val="65000"/>
                    <a:lumOff val="35000"/>
                  </a:schemeClr>
                </a:solidFill>
              </a:rPr>
              <a:t>Build the filter prototype</a:t>
            </a:r>
          </a:p>
          <a:p>
            <a:pPr marL="457200" indent="-457200">
              <a:buFontTx/>
              <a:buChar char="-"/>
            </a:pPr>
            <a:r>
              <a:rPr lang="en-US" sz="2800" dirty="0">
                <a:solidFill>
                  <a:schemeClr val="tx1">
                    <a:lumMod val="65000"/>
                    <a:lumOff val="35000"/>
                  </a:schemeClr>
                </a:solidFill>
              </a:rPr>
              <a:t>Test the filter prototype</a:t>
            </a:r>
          </a:p>
          <a:p>
            <a:pPr marL="457200" indent="-457200">
              <a:buFontTx/>
              <a:buChar char="-"/>
            </a:pPr>
            <a:endParaRPr lang="en-US" sz="2800" dirty="0"/>
          </a:p>
          <a:p>
            <a:pPr marL="457200" indent="-457200">
              <a:buFontTx/>
              <a:buChar char="-"/>
            </a:pPr>
            <a:endParaRPr lang="en-US" sz="2800" dirty="0"/>
          </a:p>
        </p:txBody>
      </p:sp>
    </p:spTree>
    <p:extLst>
      <p:ext uri="{BB962C8B-B14F-4D97-AF65-F5344CB8AC3E}">
        <p14:creationId xmlns:p14="http://schemas.microsoft.com/office/powerpoint/2010/main" val="188200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886F2DF1-07DE-CA43-9B20-47326F9B544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4" name="Picture 13">
            <a:extLst>
              <a:ext uri="{FF2B5EF4-FFF2-40B4-BE49-F238E27FC236}">
                <a16:creationId xmlns:a16="http://schemas.microsoft.com/office/drawing/2014/main" id="{F8A328F0-5AFD-9648-9943-60D856EA469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3" name="Picture 12">
            <a:extLst>
              <a:ext uri="{FF2B5EF4-FFF2-40B4-BE49-F238E27FC236}">
                <a16:creationId xmlns:a16="http://schemas.microsoft.com/office/drawing/2014/main" id="{14DDDE7E-797B-42E7-8857-FE0789CFBBD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853653" y="2214693"/>
            <a:ext cx="4956400" cy="3057103"/>
          </a:xfrm>
          <a:prstGeom prst="rect">
            <a:avLst/>
          </a:prstGeom>
          <a:ln w="3175">
            <a:solidFill>
              <a:schemeClr val="tx1"/>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4150" y="752749"/>
            <a:ext cx="6461231" cy="618852"/>
          </a:xfrm>
        </p:spPr>
        <p:txBody>
          <a:bodyPr>
            <a:normAutofit/>
          </a:bodyPr>
          <a:lstStyle/>
          <a:p>
            <a:pPr marL="0" indent="0">
              <a:buNone/>
            </a:pPr>
            <a:r>
              <a:rPr lang="en-US" sz="2800" b="1" dirty="0">
                <a:solidFill>
                  <a:schemeClr val="accent4"/>
                </a:solidFill>
              </a:rPr>
              <a:t>3. Share Your Findings</a:t>
            </a:r>
            <a:endParaRPr lang="en-US" sz="2800" dirty="0"/>
          </a:p>
        </p:txBody>
      </p:sp>
      <p:sp>
        <p:nvSpPr>
          <p:cNvPr id="11" name="TextBox 10">
            <a:extLst>
              <a:ext uri="{FF2B5EF4-FFF2-40B4-BE49-F238E27FC236}">
                <a16:creationId xmlns:a16="http://schemas.microsoft.com/office/drawing/2014/main" id="{7AA9C311-6BF4-47D5-88AF-D91A6A4E6E02}"/>
              </a:ext>
            </a:extLst>
          </p:cNvPr>
          <p:cNvSpPr txBox="1"/>
          <p:nvPr/>
        </p:nvSpPr>
        <p:spPr>
          <a:xfrm>
            <a:off x="1395006" y="1260586"/>
            <a:ext cx="6461231" cy="954107"/>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Instagram @cdcmuseum</a:t>
            </a:r>
            <a:endParaRPr lang="en-US" sz="2800" dirty="0"/>
          </a:p>
          <a:p>
            <a:pPr marL="457200" indent="-457200">
              <a:buFontTx/>
              <a:buChar char="-"/>
            </a:pPr>
            <a:endParaRPr lang="en-US" sz="2800" dirty="0"/>
          </a:p>
        </p:txBody>
      </p:sp>
    </p:spTree>
    <p:extLst>
      <p:ext uri="{BB962C8B-B14F-4D97-AF65-F5344CB8AC3E}">
        <p14:creationId xmlns:p14="http://schemas.microsoft.com/office/powerpoint/2010/main" val="121182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4" name="Rectangle 13">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F738E12-E714-724C-BC3C-96963CA88A26}"/>
              </a:ext>
            </a:extLst>
          </p:cNvPr>
          <p:cNvSpPr>
            <a:spLocks noGrp="1"/>
          </p:cNvSpPr>
          <p:nvPr>
            <p:ph type="title"/>
          </p:nvPr>
        </p:nvSpPr>
        <p:spPr>
          <a:xfrm>
            <a:off x="235532" y="1368787"/>
            <a:ext cx="3258688" cy="3255264"/>
          </a:xfrm>
        </p:spPr>
        <p:txBody>
          <a:bodyPr vert="horz" lIns="91440" tIns="45720" rIns="91440" bIns="45720" rtlCol="0" anchor="b">
            <a:normAutofit/>
          </a:bodyPr>
          <a:lstStyle/>
          <a:p>
            <a:r>
              <a:rPr lang="en-US" sz="5000" spc="-100" dirty="0"/>
              <a:t>Questions?</a:t>
            </a:r>
          </a:p>
        </p:txBody>
      </p:sp>
      <p:sp>
        <p:nvSpPr>
          <p:cNvPr id="18" name="Rectangle 17">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6BBC8C82-7DE3-4A4A-9CC0-7B96481C3F6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891475" y="6089904"/>
            <a:ext cx="1269876" cy="738115"/>
          </a:xfrm>
          <a:prstGeom prst="rect">
            <a:avLst/>
          </a:prstGeom>
        </p:spPr>
      </p:pic>
      <p:pic>
        <p:nvPicPr>
          <p:cNvPr id="11" name="Picture 10">
            <a:extLst>
              <a:ext uri="{FF2B5EF4-FFF2-40B4-BE49-F238E27FC236}">
                <a16:creationId xmlns:a16="http://schemas.microsoft.com/office/drawing/2014/main" id="{3AB9B9B4-83F3-F642-98D8-7F873BD5C160}"/>
              </a:ext>
              <a:ext uri="{C183D7F6-B498-43B3-948B-1728B52AA6E4}">
                <adec:decorative xmlns:adec="http://schemas.microsoft.com/office/drawing/2017/decorative" val="1"/>
              </a:ext>
            </a:extLst>
          </p:cNvPr>
          <p:cNvPicPr>
            <a:picLocks noChangeAspect="1"/>
          </p:cNvPicPr>
          <p:nvPr/>
        </p:nvPicPr>
        <p:blipFill>
          <a:blip r:embed="rId3">
            <a:alphaModFix/>
            <a:extLst>
              <a:ext uri="{BEBA8EAE-BF5A-486C-A8C5-ECC9F3942E4B}">
                <a14:imgProps xmlns:a14="http://schemas.microsoft.com/office/drawing/2010/main">
                  <a14:imgLayer r:embed="rId4">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7" name="Picture 16">
            <a:extLst>
              <a:ext uri="{FF2B5EF4-FFF2-40B4-BE49-F238E27FC236}">
                <a16:creationId xmlns:a16="http://schemas.microsoft.com/office/drawing/2014/main" id="{80177684-B47E-4788-96FA-85336D6FF133}"/>
              </a:ext>
              <a:ext uri="{C183D7F6-B498-43B3-948B-1728B52AA6E4}">
                <adec:decorative xmlns:adec="http://schemas.microsoft.com/office/drawing/2017/decorative" val="1"/>
              </a:ext>
            </a:extLst>
          </p:cNvPr>
          <p:cNvPicPr/>
          <p:nvPr/>
        </p:nvPicPr>
        <p:blipFill rotWithShape="1">
          <a:blip r:embed="rId5" cstate="print">
            <a:extLst>
              <a:ext uri="{BEBA8EAE-BF5A-486C-A8C5-ECC9F3942E4B}">
                <a14:imgProps xmlns:a14="http://schemas.microsoft.com/office/drawing/2010/main">
                  <a14:imgLayer r:embed="rId6">
                    <a14:imgEffect>
                      <a14:backgroundRemoval t="31944" b="52685" l="13229" r="25781">
                        <a14:foregroundMark x1="19115" y1="35185" x2="19115" y2="35185"/>
                        <a14:foregroundMark x1="17656" y1="31944" x2="17656" y2="31944"/>
                      </a14:backgroundRemoval>
                    </a14:imgEffect>
                    <a14:imgEffect>
                      <a14:brightnessContrast bright="100000"/>
                    </a14:imgEffect>
                  </a14:imgLayer>
                </a14:imgProps>
              </a:ext>
              <a:ext uri="{28A0092B-C50C-407E-A947-70E740481C1C}">
                <a14:useLocalDpi xmlns:a14="http://schemas.microsoft.com/office/drawing/2010/main" val="0"/>
              </a:ext>
            </a:extLst>
          </a:blip>
          <a:srcRect l="11700" t="29923" r="72599" b="44716"/>
          <a:stretch/>
        </p:blipFill>
        <p:spPr bwMode="auto">
          <a:xfrm>
            <a:off x="3082161" y="3646187"/>
            <a:ext cx="1081405" cy="9829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054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5F48E-8ABB-4B6D-936D-0FA28230D306}"/>
              </a:ext>
            </a:extLst>
          </p:cNvPr>
          <p:cNvSpPr>
            <a:spLocks noGrp="1"/>
          </p:cNvSpPr>
          <p:nvPr>
            <p:ph type="title"/>
          </p:nvPr>
        </p:nvSpPr>
        <p:spPr>
          <a:xfrm>
            <a:off x="252919" y="-304800"/>
            <a:ext cx="2947482" cy="304800"/>
          </a:xfrm>
        </p:spPr>
        <p:txBody>
          <a:bodyPr vert="horz" lIns="91440" tIns="45720" rIns="91440" bIns="45720" rtlCol="0" anchor="b">
            <a:normAutofit/>
          </a:bodyPr>
          <a:lstStyle/>
          <a:p>
            <a:r>
              <a:rPr lang="en-US" sz="600" dirty="0"/>
              <a:t>Terms to Know</a:t>
            </a:r>
          </a:p>
        </p:txBody>
      </p:sp>
      <p:graphicFrame>
        <p:nvGraphicFramePr>
          <p:cNvPr id="18" name="Table 17">
            <a:extLst>
              <a:ext uri="{FF2B5EF4-FFF2-40B4-BE49-F238E27FC236}">
                <a16:creationId xmlns:a16="http://schemas.microsoft.com/office/drawing/2014/main" id="{4BA91AB8-7EEC-4D47-A2E0-D265BAEC3CF5}"/>
              </a:ext>
            </a:extLst>
          </p:cNvPr>
          <p:cNvGraphicFramePr>
            <a:graphicFrameLocks noGrp="1"/>
          </p:cNvGraphicFramePr>
          <p:nvPr>
            <p:extLst>
              <p:ext uri="{D42A27DB-BD31-4B8C-83A1-F6EECF244321}">
                <p14:modId xmlns:p14="http://schemas.microsoft.com/office/powerpoint/2010/main" val="1672971175"/>
              </p:ext>
            </p:extLst>
          </p:nvPr>
        </p:nvGraphicFramePr>
        <p:xfrm>
          <a:off x="3581401" y="371644"/>
          <a:ext cx="8422542" cy="6039313"/>
        </p:xfrm>
        <a:graphic>
          <a:graphicData uri="http://schemas.openxmlformats.org/drawingml/2006/table">
            <a:tbl>
              <a:tblPr firstRow="1" firstCol="1">
                <a:solidFill>
                  <a:schemeClr val="tx2">
                    <a:lumMod val="20000"/>
                    <a:lumOff val="80000"/>
                  </a:schemeClr>
                </a:solidFill>
                <a:tableStyleId>{5C22544A-7EE6-4342-B048-85BDC9FD1C3A}</a:tableStyleId>
              </a:tblPr>
              <a:tblGrid>
                <a:gridCol w="3454399">
                  <a:extLst>
                    <a:ext uri="{9D8B030D-6E8A-4147-A177-3AD203B41FA5}">
                      <a16:colId xmlns:a16="http://schemas.microsoft.com/office/drawing/2014/main" val="2498219549"/>
                    </a:ext>
                  </a:extLst>
                </a:gridCol>
                <a:gridCol w="4968143">
                  <a:extLst>
                    <a:ext uri="{9D8B030D-6E8A-4147-A177-3AD203B41FA5}">
                      <a16:colId xmlns:a16="http://schemas.microsoft.com/office/drawing/2014/main" val="3751652212"/>
                    </a:ext>
                  </a:extLst>
                </a:gridCol>
              </a:tblGrid>
              <a:tr h="862759">
                <a:tc>
                  <a:txBody>
                    <a:bodyPr/>
                    <a:lstStyle/>
                    <a:p>
                      <a:pPr marL="0" marR="0">
                        <a:lnSpc>
                          <a:spcPct val="107000"/>
                        </a:lnSpc>
                        <a:spcBef>
                          <a:spcPts val="0"/>
                        </a:spcBef>
                        <a:spcAft>
                          <a:spcPts val="600"/>
                        </a:spcAft>
                      </a:pPr>
                      <a:endParaRPr lang="en-US" sz="1600" b="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2000" b="0" cap="none" spc="0" dirty="0">
                          <a:solidFill>
                            <a:schemeClr val="tx1"/>
                          </a:solidFill>
                          <a:effectLst/>
                        </a:rPr>
                        <a:t>people  who help collect data for research projects conducted by professional scientists</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879543097"/>
                  </a:ext>
                </a:extLst>
              </a:tr>
              <a:tr h="862759">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rPr>
                        <a:t>a metal that is poisonous to humans that is used in a variety of products</a:t>
                      </a:r>
                      <a:endPar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81573052"/>
                  </a:ext>
                </a:extLst>
              </a:tr>
              <a:tr h="862759">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rPr>
                        <a:t>a filter that removes particles and impurities from the air</a:t>
                      </a:r>
                      <a:endPar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447771644"/>
                  </a:ext>
                </a:extLst>
              </a:tr>
              <a:tr h="862759">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rPr>
                        <a:t>to leave without protection, shelter, or care; subject to a harmful condition</a:t>
                      </a:r>
                      <a:endPar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389983624"/>
                  </a:ext>
                </a:extLst>
              </a:tr>
              <a:tr h="862759">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rPr>
                        <a:t>something that has been released into the world, particularly the air</a:t>
                      </a:r>
                      <a:endPar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32048025"/>
                  </a:ext>
                </a:extLst>
              </a:tr>
              <a:tr h="862759">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rPr>
                        <a:t>the science of protecting and improving the health of people and their communities</a:t>
                      </a:r>
                      <a:endPar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14549445"/>
                  </a:ext>
                </a:extLst>
              </a:tr>
              <a:tr h="862759">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rPr>
                        <a:t>pollution caused by small bits of matter in the air</a:t>
                      </a:r>
                      <a:endPar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1228353671"/>
                  </a:ext>
                </a:extLst>
              </a:tr>
            </a:tbl>
          </a:graphicData>
        </a:graphic>
      </p:graphicFrame>
      <p:sp>
        <p:nvSpPr>
          <p:cNvPr id="15" name="Title 1">
            <a:extLst>
              <a:ext uri="{FF2B5EF4-FFF2-40B4-BE49-F238E27FC236}">
                <a16:creationId xmlns:a16="http://schemas.microsoft.com/office/drawing/2014/main" id="{4FC1C55B-9BF7-4938-8F41-44D17CF9B184}"/>
              </a:ext>
            </a:extLst>
          </p:cNvPr>
          <p:cNvSpPr txBox="1">
            <a:spLocks/>
          </p:cNvSpPr>
          <p:nvPr/>
        </p:nvSpPr>
        <p:spPr>
          <a:xfrm>
            <a:off x="583238" y="794212"/>
            <a:ext cx="2272052" cy="56464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60" normalizeH="0" baseline="0" noProof="0" dirty="0">
                <a:ln>
                  <a:noFill/>
                </a:ln>
                <a:solidFill>
                  <a:srgbClr val="FFFFFF"/>
                </a:solidFill>
                <a:effectLst/>
                <a:uLnTx/>
                <a:uFillTx/>
                <a:latin typeface="Corbel" panose="020B0503020204020204"/>
                <a:ea typeface="+mj-ea"/>
                <a:cs typeface="+mj-cs"/>
              </a:rPr>
              <a:t>Word Bank</a:t>
            </a:r>
            <a:endParaRPr kumimoji="0" lang="en-US" sz="3600" b="0" i="0" u="none" strike="noStrike" kern="1200" cap="none" spc="-100" normalizeH="0" baseline="0" noProof="0" dirty="0">
              <a:ln>
                <a:noFill/>
              </a:ln>
              <a:solidFill>
                <a:srgbClr val="FFFFFF"/>
              </a:solidFill>
              <a:effectLst/>
              <a:uLnTx/>
              <a:uFillTx/>
              <a:latin typeface="Corbel" panose="020B0503020204020204"/>
              <a:ea typeface="+mj-ea"/>
              <a:cs typeface="+mj-cs"/>
            </a:endParaRPr>
          </a:p>
        </p:txBody>
      </p:sp>
      <p:sp>
        <p:nvSpPr>
          <p:cNvPr id="23" name="TextBox 22">
            <a:extLst>
              <a:ext uri="{FF2B5EF4-FFF2-40B4-BE49-F238E27FC236}">
                <a16:creationId xmlns:a16="http://schemas.microsoft.com/office/drawing/2014/main" id="{05B8F8A8-BC47-4646-998B-13ED7BFDEBFB}"/>
              </a:ext>
            </a:extLst>
          </p:cNvPr>
          <p:cNvSpPr txBox="1"/>
          <p:nvPr/>
        </p:nvSpPr>
        <p:spPr>
          <a:xfrm>
            <a:off x="475360" y="1294987"/>
            <a:ext cx="2462408"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rPr>
              <a:t>exposure</a:t>
            </a:r>
          </a:p>
        </p:txBody>
      </p:sp>
      <p:sp>
        <p:nvSpPr>
          <p:cNvPr id="19" name="TextBox 18">
            <a:extLst>
              <a:ext uri="{FF2B5EF4-FFF2-40B4-BE49-F238E27FC236}">
                <a16:creationId xmlns:a16="http://schemas.microsoft.com/office/drawing/2014/main" id="{3835F77E-0DEA-4300-BD58-C385128996E1}"/>
              </a:ext>
            </a:extLst>
          </p:cNvPr>
          <p:cNvSpPr txBox="1"/>
          <p:nvPr/>
        </p:nvSpPr>
        <p:spPr>
          <a:xfrm>
            <a:off x="108456" y="1882147"/>
            <a:ext cx="319621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Corbel" panose="020B0503020204020204"/>
              </a:rPr>
              <a:t>lead</a:t>
            </a:r>
            <a:endPar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24" name="TextBox 23">
            <a:extLst>
              <a:ext uri="{FF2B5EF4-FFF2-40B4-BE49-F238E27FC236}">
                <a16:creationId xmlns:a16="http://schemas.microsoft.com/office/drawing/2014/main" id="{A3CFAB8F-15ED-4FD5-98C7-75EA0847AEF7}"/>
              </a:ext>
            </a:extLst>
          </p:cNvPr>
          <p:cNvSpPr txBox="1"/>
          <p:nvPr/>
        </p:nvSpPr>
        <p:spPr>
          <a:xfrm>
            <a:off x="630535" y="2469307"/>
            <a:ext cx="2152058" cy="5212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u="none" strike="noStrike" kern="1200" cap="none" spc="0" normalizeH="0" baseline="0" noProof="0" dirty="0">
                <a:ln>
                  <a:noFill/>
                </a:ln>
                <a:solidFill>
                  <a:srgbClr val="000000"/>
                </a:solidFill>
                <a:effectLst/>
                <a:uLnTx/>
                <a:uFillTx/>
                <a:latin typeface="Corbel" panose="020B0503020204020204"/>
                <a:ea typeface="+mn-ea"/>
                <a:cs typeface="+mn-cs"/>
              </a:rPr>
              <a:t>emissions</a:t>
            </a:r>
          </a:p>
        </p:txBody>
      </p:sp>
      <p:sp>
        <p:nvSpPr>
          <p:cNvPr id="20" name="TextBox 19">
            <a:extLst>
              <a:ext uri="{FF2B5EF4-FFF2-40B4-BE49-F238E27FC236}">
                <a16:creationId xmlns:a16="http://schemas.microsoft.com/office/drawing/2014/main" id="{16E36717-B1A4-49E1-81AD-39E17E573C23}"/>
              </a:ext>
            </a:extLst>
          </p:cNvPr>
          <p:cNvSpPr txBox="1"/>
          <p:nvPr/>
        </p:nvSpPr>
        <p:spPr>
          <a:xfrm>
            <a:off x="108457" y="3054454"/>
            <a:ext cx="3072614"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Corbel" panose="020B0503020204020204"/>
              </a:rPr>
              <a:t>citizen scientists</a:t>
            </a:r>
            <a:endPar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21" name="TextBox 20">
            <a:extLst>
              <a:ext uri="{FF2B5EF4-FFF2-40B4-BE49-F238E27FC236}">
                <a16:creationId xmlns:a16="http://schemas.microsoft.com/office/drawing/2014/main" id="{FA16F00F-EBC6-4BA5-B862-E57BC279AB6D}"/>
              </a:ext>
            </a:extLst>
          </p:cNvPr>
          <p:cNvSpPr txBox="1"/>
          <p:nvPr/>
        </p:nvSpPr>
        <p:spPr>
          <a:xfrm>
            <a:off x="232057" y="3641614"/>
            <a:ext cx="2949014"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rPr>
              <a:t>public health</a:t>
            </a:r>
          </a:p>
        </p:txBody>
      </p:sp>
      <p:sp>
        <p:nvSpPr>
          <p:cNvPr id="22" name="TextBox 21">
            <a:extLst>
              <a:ext uri="{FF2B5EF4-FFF2-40B4-BE49-F238E27FC236}">
                <a16:creationId xmlns:a16="http://schemas.microsoft.com/office/drawing/2014/main" id="{7563359F-5C54-43D3-9BDB-B4901B2D8E75}"/>
              </a:ext>
            </a:extLst>
          </p:cNvPr>
          <p:cNvSpPr txBox="1"/>
          <p:nvPr/>
        </p:nvSpPr>
        <p:spPr>
          <a:xfrm>
            <a:off x="798192" y="4228774"/>
            <a:ext cx="1816744"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rPr>
              <a:t>air filter</a:t>
            </a:r>
          </a:p>
        </p:txBody>
      </p:sp>
      <p:sp>
        <p:nvSpPr>
          <p:cNvPr id="25" name="TextBox 24">
            <a:extLst>
              <a:ext uri="{FF2B5EF4-FFF2-40B4-BE49-F238E27FC236}">
                <a16:creationId xmlns:a16="http://schemas.microsoft.com/office/drawing/2014/main" id="{CBB6684D-E9BA-454C-9D73-0BE9AAB0946F}"/>
              </a:ext>
            </a:extLst>
          </p:cNvPr>
          <p:cNvSpPr txBox="1"/>
          <p:nvPr/>
        </p:nvSpPr>
        <p:spPr>
          <a:xfrm>
            <a:off x="81466" y="4815934"/>
            <a:ext cx="325019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Corbel" panose="020B0503020204020204"/>
              </a:rPr>
              <a:t>p</a:t>
            </a:r>
            <a:r>
              <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rPr>
              <a:t>article pollution</a:t>
            </a:r>
          </a:p>
        </p:txBody>
      </p:sp>
      <p:pic>
        <p:nvPicPr>
          <p:cNvPr id="16" name="Picture 15">
            <a:extLst>
              <a:ext uri="{FF2B5EF4-FFF2-40B4-BE49-F238E27FC236}">
                <a16:creationId xmlns:a16="http://schemas.microsoft.com/office/drawing/2014/main" id="{79545CF3-DE89-A24E-9744-DA4A9F2D6E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59178" y="6116412"/>
            <a:ext cx="1269876" cy="738115"/>
          </a:xfrm>
          <a:prstGeom prst="rect">
            <a:avLst/>
          </a:prstGeom>
        </p:spPr>
      </p:pic>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26" name="Picture 25">
            <a:extLst>
              <a:ext uri="{FF2B5EF4-FFF2-40B4-BE49-F238E27FC236}">
                <a16:creationId xmlns:a16="http://schemas.microsoft.com/office/drawing/2014/main" id="{C84AD757-F4C7-4DE5-BBA2-52247BED846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59178" y="6116412"/>
            <a:ext cx="1269876" cy="738115"/>
          </a:xfrm>
          <a:prstGeom prst="rect">
            <a:avLst/>
          </a:prstGeom>
        </p:spPr>
      </p:pic>
    </p:spTree>
    <p:extLst>
      <p:ext uri="{BB962C8B-B14F-4D97-AF65-F5344CB8AC3E}">
        <p14:creationId xmlns:p14="http://schemas.microsoft.com/office/powerpoint/2010/main" val="299028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4.81481E-6 L 0.30182 -0.36782 " pathEditMode="relative" rAng="0" ptsTypes="AA">
                                      <p:cBhvr>
                                        <p:cTn id="6" dur="2000" fill="hold"/>
                                        <p:tgtEl>
                                          <p:spTgt spid="20"/>
                                        </p:tgtEl>
                                        <p:attrNameLst>
                                          <p:attrName>ppt_x</p:attrName>
                                          <p:attrName>ppt_y</p:attrName>
                                        </p:attrNameLst>
                                      </p:cBhvr>
                                      <p:rCtr x="15091" y="-1840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95833E-6 5.55112E-17 L 0.29336 -0.07245 " pathEditMode="relative" rAng="0" ptsTypes="AA">
                                      <p:cBhvr>
                                        <p:cTn id="10" dur="2000" fill="hold"/>
                                        <p:tgtEl>
                                          <p:spTgt spid="19"/>
                                        </p:tgtEl>
                                        <p:attrNameLst>
                                          <p:attrName>ppt_x</p:attrName>
                                          <p:attrName>ppt_y</p:attrName>
                                        </p:attrNameLst>
                                      </p:cBhvr>
                                      <p:rCtr x="14661" y="-3634"/>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95833E-6 3.7037E-7 L 0.28998 -0.29468 " pathEditMode="relative" rAng="0" ptsTypes="AA">
                                      <p:cBhvr>
                                        <p:cTn id="14" dur="2000" fill="hold"/>
                                        <p:tgtEl>
                                          <p:spTgt spid="22"/>
                                        </p:tgtEl>
                                        <p:attrNameLst>
                                          <p:attrName>ppt_x</p:attrName>
                                          <p:attrName>ppt_y</p:attrName>
                                        </p:attrNameLst>
                                      </p:cBhvr>
                                      <p:rCtr x="14492" y="-1474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95833E-6 -1.85185E-6 L 0.29506 0.26204 " pathEditMode="relative" rAng="0" ptsTypes="AA">
                                      <p:cBhvr>
                                        <p:cTn id="18" dur="2000" fill="hold"/>
                                        <p:tgtEl>
                                          <p:spTgt spid="23"/>
                                        </p:tgtEl>
                                        <p:attrNameLst>
                                          <p:attrName>ppt_x</p:attrName>
                                          <p:attrName>ppt_y</p:attrName>
                                        </p:attrNameLst>
                                      </p:cBhvr>
                                      <p:rCtr x="14753" y="13102"/>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95833E-6 3.33333E-6 L 0.29167 0.21875 " pathEditMode="relative" rAng="0" ptsTypes="AA">
                                      <p:cBhvr>
                                        <p:cTn id="22" dur="2000" fill="hold"/>
                                        <p:tgtEl>
                                          <p:spTgt spid="24"/>
                                        </p:tgtEl>
                                        <p:attrNameLst>
                                          <p:attrName>ppt_x</p:attrName>
                                          <p:attrName>ppt_y</p:attrName>
                                        </p:attrNameLst>
                                      </p:cBhvr>
                                      <p:rCtr x="14583" y="10926"/>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0717 -0.00509 L 0.29584 0.17593 " pathEditMode="relative" rAng="0" ptsTypes="AA">
                                      <p:cBhvr>
                                        <p:cTn id="26" dur="2000" fill="hold"/>
                                        <p:tgtEl>
                                          <p:spTgt spid="21"/>
                                        </p:tgtEl>
                                        <p:attrNameLst>
                                          <p:attrName>ppt_x</p:attrName>
                                          <p:attrName>ppt_y</p:attrName>
                                        </p:attrNameLst>
                                      </p:cBhvr>
                                      <p:rCtr x="14427" y="9051"/>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3.95833E-6 2.22222E-6 L 0.29167 0.12778 " pathEditMode="relative" rAng="0" ptsTypes="AA">
                                      <p:cBhvr>
                                        <p:cTn id="30" dur="2000" fill="hold"/>
                                        <p:tgtEl>
                                          <p:spTgt spid="25"/>
                                        </p:tgtEl>
                                        <p:attrNameLst>
                                          <p:attrName>ppt_x</p:attrName>
                                          <p:attrName>ppt_y</p:attrName>
                                        </p:attrNameLst>
                                      </p:cBhvr>
                                      <p:rCtr x="14583" y="6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9" grpId="0"/>
      <p:bldP spid="24" grpId="0"/>
      <p:bldP spid="20" grpId="0"/>
      <p:bldP spid="21" grpId="0"/>
      <p:bldP spid="22"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DE0EE2E-C8DF-4E4F-B8BA-E46EFA47BC2B}"/>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dirty="0"/>
              <a:t>Understanding Particle Pollution</a:t>
            </a:r>
          </a:p>
        </p:txBody>
      </p:sp>
      <p:sp>
        <p:nvSpPr>
          <p:cNvPr id="3" name="Content Placeholder 2">
            <a:extLst>
              <a:ext uri="{FF2B5EF4-FFF2-40B4-BE49-F238E27FC236}">
                <a16:creationId xmlns:a16="http://schemas.microsoft.com/office/drawing/2014/main" id="{A265044F-184D-9446-9AB8-6F52D76FA076}"/>
              </a:ext>
            </a:extLst>
          </p:cNvPr>
          <p:cNvSpPr>
            <a:spLocks noGrp="1"/>
          </p:cNvSpPr>
          <p:nvPr>
            <p:ph sz="half" idx="1"/>
          </p:nvPr>
        </p:nvSpPr>
        <p:spPr>
          <a:xfrm>
            <a:off x="3782690" y="2393153"/>
            <a:ext cx="7284148" cy="3766156"/>
          </a:xfrm>
        </p:spPr>
        <p:txBody>
          <a:bodyPr vert="horz" lIns="91440" tIns="45720" rIns="91440" bIns="45720" rtlCol="0" anchor="ctr">
            <a:normAutofit/>
          </a:bodyPr>
          <a:lstStyle/>
          <a:p>
            <a:r>
              <a:rPr lang="en-US" sz="2800" b="1" dirty="0"/>
              <a:t>Particle pollution</a:t>
            </a:r>
            <a:r>
              <a:rPr lang="en-US" sz="2800" dirty="0"/>
              <a:t>:</a:t>
            </a:r>
            <a:endParaRPr lang="en-US" sz="2800" b="1" dirty="0"/>
          </a:p>
          <a:p>
            <a:pPr lvl="1"/>
            <a:r>
              <a:rPr lang="en-US" sz="2600" dirty="0"/>
              <a:t>also called particulate matter (PM)</a:t>
            </a:r>
          </a:p>
          <a:p>
            <a:r>
              <a:rPr lang="en-US" sz="2800" dirty="0"/>
              <a:t>Particles include:</a:t>
            </a:r>
          </a:p>
          <a:p>
            <a:pPr lvl="1"/>
            <a:r>
              <a:rPr lang="en-US" sz="2600" dirty="0"/>
              <a:t>dust, dirt, soot, metals, smoke, drops of liquid</a:t>
            </a:r>
          </a:p>
          <a:p>
            <a:r>
              <a:rPr lang="en-US" sz="2800" dirty="0"/>
              <a:t>Some visible, others too small to see</a:t>
            </a:r>
          </a:p>
        </p:txBody>
      </p:sp>
      <p:pic>
        <p:nvPicPr>
          <p:cNvPr id="16" name="Picture 15">
            <a:extLst>
              <a:ext uri="{FF2B5EF4-FFF2-40B4-BE49-F238E27FC236}">
                <a16:creationId xmlns:a16="http://schemas.microsoft.com/office/drawing/2014/main" id="{79545CF3-DE89-A24E-9744-DA4A9F2D6E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2050" name="Picture 2" descr="particle pollution graphic">
            <a:extLst>
              <a:ext uri="{FF2B5EF4-FFF2-40B4-BE49-F238E27FC236}">
                <a16:creationId xmlns:a16="http://schemas.microsoft.com/office/drawing/2014/main" id="{4F567F9B-1C8E-4810-9EB7-8EF84C93CC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0150" y="250908"/>
            <a:ext cx="4445787" cy="28014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38371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6144367" cy="5120640"/>
          </a:xfrm>
        </p:spPr>
        <p:txBody>
          <a:bodyPr>
            <a:normAutofit/>
          </a:bodyPr>
          <a:lstStyle/>
          <a:p>
            <a:pPr marL="514350" lvl="0" indent="-514350">
              <a:buFont typeface="+mj-lt"/>
              <a:buAutoNum type="arabicPeriod"/>
            </a:pPr>
            <a:r>
              <a:rPr lang="en-US" sz="2800" dirty="0"/>
              <a:t>What types of particles are found in </a:t>
            </a:r>
            <a:r>
              <a:rPr lang="en-US" sz="2800" b="1" dirty="0"/>
              <a:t>particle pollution</a:t>
            </a:r>
            <a:r>
              <a:rPr lang="en-US" sz="2800" dirty="0"/>
              <a:t>?</a:t>
            </a:r>
          </a:p>
          <a:p>
            <a:pPr marL="514350" lvl="0" indent="-514350">
              <a:buFont typeface="+mj-lt"/>
              <a:buAutoNum type="arabicPeriod"/>
            </a:pPr>
            <a:r>
              <a:rPr lang="en-US" sz="2800" dirty="0"/>
              <a:t>What causes </a:t>
            </a:r>
            <a:r>
              <a:rPr lang="en-US" sz="2800" b="1" dirty="0"/>
              <a:t>particle pollution</a:t>
            </a:r>
            <a:r>
              <a:rPr lang="en-US" sz="2800" dirty="0"/>
              <a:t>?</a:t>
            </a:r>
          </a:p>
          <a:p>
            <a:pPr marL="514350" lvl="0" indent="-514350">
              <a:buFont typeface="+mj-lt"/>
              <a:buAutoNum type="arabicPeriod"/>
            </a:pPr>
            <a:r>
              <a:rPr lang="en-US" sz="2800" dirty="0"/>
              <a:t>Why is </a:t>
            </a:r>
            <a:r>
              <a:rPr lang="en-US" sz="2800" b="1" dirty="0"/>
              <a:t>particle pollution</a:t>
            </a:r>
            <a:r>
              <a:rPr lang="en-US" sz="2800" dirty="0"/>
              <a:t> dangerous?</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17" name="Picture 16">
            <a:extLst>
              <a:ext uri="{FF2B5EF4-FFF2-40B4-BE49-F238E27FC236}">
                <a16:creationId xmlns:a16="http://schemas.microsoft.com/office/drawing/2014/main" id="{5CDE985F-A56D-4C43-A844-54477E63E58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21" name="Picture 20">
            <a:extLst>
              <a:ext uri="{FF2B5EF4-FFF2-40B4-BE49-F238E27FC236}">
                <a16:creationId xmlns:a16="http://schemas.microsoft.com/office/drawing/2014/main" id="{E80AEC62-D141-5940-A5FF-47AD51B515CE}"/>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62807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Particle Pollution and  CDC</a:t>
            </a:r>
          </a:p>
        </p:txBody>
      </p:sp>
      <p:sp>
        <p:nvSpPr>
          <p:cNvPr id="3" name="Content Placeholder 2">
            <a:extLst>
              <a:ext uri="{FF2B5EF4-FFF2-40B4-BE49-F238E27FC236}">
                <a16:creationId xmlns:a16="http://schemas.microsoft.com/office/drawing/2014/main" id="{91DBCE83-BE42-3041-A0C2-BCD0E09E772E}"/>
              </a:ext>
            </a:extLst>
          </p:cNvPr>
          <p:cNvSpPr>
            <a:spLocks noGrp="1"/>
          </p:cNvSpPr>
          <p:nvPr>
            <p:ph sz="half" idx="1"/>
          </p:nvPr>
        </p:nvSpPr>
        <p:spPr>
          <a:xfrm>
            <a:off x="3757618" y="1744153"/>
            <a:ext cx="7283792" cy="4226004"/>
          </a:xfrm>
        </p:spPr>
        <p:txBody>
          <a:bodyPr>
            <a:normAutofit lnSpcReduction="10000"/>
          </a:bodyPr>
          <a:lstStyle/>
          <a:p>
            <a:r>
              <a:rPr lang="en-US" sz="2800" dirty="0"/>
              <a:t>Scientific innovations in 1800s:</a:t>
            </a:r>
          </a:p>
          <a:p>
            <a:pPr lvl="1"/>
            <a:r>
              <a:rPr lang="en-US" sz="2400" dirty="0"/>
              <a:t>less farming, more cities</a:t>
            </a:r>
          </a:p>
          <a:p>
            <a:pPr lvl="1"/>
            <a:r>
              <a:rPr lang="en-US" sz="2400" dirty="0"/>
              <a:t>factories, larger populations</a:t>
            </a:r>
          </a:p>
          <a:p>
            <a:pPr lvl="1"/>
            <a:r>
              <a:rPr lang="en-US" sz="2400" dirty="0"/>
              <a:t>chemicals and fossil fuels (</a:t>
            </a:r>
            <a:r>
              <a:rPr lang="en-US" sz="2400" b="1" dirty="0"/>
              <a:t>particle pollution</a:t>
            </a:r>
            <a:r>
              <a:rPr lang="en-US" sz="2400" dirty="0"/>
              <a:t>)</a:t>
            </a:r>
            <a:endParaRPr lang="en-US" sz="2600" b="1" dirty="0"/>
          </a:p>
          <a:p>
            <a:r>
              <a:rPr lang="en-US" sz="2800" dirty="0"/>
              <a:t>Mid-20</a:t>
            </a:r>
            <a:r>
              <a:rPr lang="en-US" sz="2800" baseline="30000" dirty="0"/>
              <a:t>th</a:t>
            </a:r>
            <a:r>
              <a:rPr lang="en-US" sz="2800" dirty="0"/>
              <a:t> century:</a:t>
            </a:r>
          </a:p>
          <a:p>
            <a:pPr lvl="1"/>
            <a:r>
              <a:rPr lang="en-US" sz="2600" dirty="0"/>
              <a:t>air pollution = severe heart and lung problems</a:t>
            </a:r>
          </a:p>
          <a:p>
            <a:r>
              <a:rPr lang="en-US" sz="2800" dirty="0"/>
              <a:t>Scientists begin studying air pollution and health</a:t>
            </a:r>
          </a:p>
          <a:p>
            <a:pPr lvl="1"/>
            <a:r>
              <a:rPr lang="en-US" sz="2600" b="1" dirty="0"/>
              <a:t>emission</a:t>
            </a:r>
            <a:r>
              <a:rPr lang="en-US" sz="2600" dirty="0"/>
              <a:t> of lead and steel in air</a:t>
            </a:r>
          </a:p>
          <a:p>
            <a:pPr lvl="1"/>
            <a:r>
              <a:rPr lang="en-US" sz="2600" dirty="0"/>
              <a:t>call for government intervention</a:t>
            </a:r>
          </a:p>
        </p:txBody>
      </p:sp>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2" name="Picture 11">
            <a:extLst>
              <a:ext uri="{FF2B5EF4-FFF2-40B4-BE49-F238E27FC236}">
                <a16:creationId xmlns:a16="http://schemas.microsoft.com/office/drawing/2014/main" id="{F9D47883-B172-AE4F-B3D8-803C5B5C768E}"/>
              </a:ext>
              <a:ext uri="{C183D7F6-B498-43B3-948B-1728B52AA6E4}">
                <adec:decorative xmlns:adec="http://schemas.microsoft.com/office/drawing/2017/decorative" val="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8736092" y="821929"/>
            <a:ext cx="2947481" cy="20048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28045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Particle Pollution and  CDC</a:t>
            </a:r>
          </a:p>
        </p:txBody>
      </p:sp>
      <p:sp>
        <p:nvSpPr>
          <p:cNvPr id="4" name="Content Placeholder 3">
            <a:extLst>
              <a:ext uri="{FF2B5EF4-FFF2-40B4-BE49-F238E27FC236}">
                <a16:creationId xmlns:a16="http://schemas.microsoft.com/office/drawing/2014/main" id="{95046178-3CE3-D54B-9C35-B558C75CFE2C}"/>
              </a:ext>
            </a:extLst>
          </p:cNvPr>
          <p:cNvSpPr>
            <a:spLocks noGrp="1"/>
          </p:cNvSpPr>
          <p:nvPr>
            <p:ph sz="half" idx="2"/>
          </p:nvPr>
        </p:nvSpPr>
        <p:spPr>
          <a:xfrm>
            <a:off x="3732928" y="767884"/>
            <a:ext cx="8101222" cy="3949241"/>
          </a:xfrm>
        </p:spPr>
        <p:txBody>
          <a:bodyPr>
            <a:normAutofit lnSpcReduction="10000"/>
          </a:bodyPr>
          <a:lstStyle/>
          <a:p>
            <a:r>
              <a:rPr lang="en-US" sz="2800" dirty="0"/>
              <a:t>1970: US Environmental Protection Agency (EPA) created</a:t>
            </a:r>
          </a:p>
          <a:p>
            <a:pPr lvl="1"/>
            <a:r>
              <a:rPr lang="en-US" sz="2600" dirty="0"/>
              <a:t>1: monitor effects humans have on environment</a:t>
            </a:r>
          </a:p>
          <a:p>
            <a:pPr lvl="1"/>
            <a:r>
              <a:rPr lang="en-US" sz="2600" dirty="0"/>
              <a:t>2: help develop policies to protect citizens and environment</a:t>
            </a:r>
          </a:p>
          <a:p>
            <a:r>
              <a:rPr lang="en-US" sz="2800" dirty="0"/>
              <a:t>EPA teams up with CDC to protect against dangerous pollutants</a:t>
            </a:r>
            <a:endParaRPr lang="en-US" sz="2600" dirty="0"/>
          </a:p>
          <a:p>
            <a:r>
              <a:rPr lang="en-US" sz="2800" dirty="0"/>
              <a:t>CDC creates tracking programs</a:t>
            </a:r>
          </a:p>
          <a:p>
            <a:pPr lvl="1"/>
            <a:r>
              <a:rPr lang="en-US" sz="2600" dirty="0"/>
              <a:t>educate public: </a:t>
            </a:r>
            <a:r>
              <a:rPr lang="en-US" sz="2600" b="1" dirty="0"/>
              <a:t>particle pollution </a:t>
            </a:r>
            <a:r>
              <a:rPr lang="en-US" sz="2600" dirty="0"/>
              <a:t>and </a:t>
            </a:r>
            <a:r>
              <a:rPr lang="en-US" sz="2600" b="1" dirty="0"/>
              <a:t>public health</a:t>
            </a:r>
          </a:p>
          <a:p>
            <a:endParaRPr lang="en-US" dirty="0"/>
          </a:p>
        </p:txBody>
      </p:sp>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C6431F50-F89B-E840-987D-4FB996B63412}"/>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2" name="Picture 11" descr="A map showing air quality in the United States">
            <a:extLst>
              <a:ext uri="{FF2B5EF4-FFF2-40B4-BE49-F238E27FC236}">
                <a16:creationId xmlns:a16="http://schemas.microsoft.com/office/drawing/2014/main" id="{911AF55C-3D27-A649-9B22-D411882E3C0D}"/>
              </a:ext>
            </a:extLst>
          </p:cNvPr>
          <p:cNvPicPr/>
          <p:nvPr/>
        </p:nvPicPr>
        <p:blipFill rotWithShape="1">
          <a:blip r:embed="rId6" cstate="print">
            <a:extLst>
              <a:ext uri="{28A0092B-C50C-407E-A947-70E740481C1C}">
                <a14:useLocalDpi xmlns:a14="http://schemas.microsoft.com/office/drawing/2010/main" val="0"/>
              </a:ext>
            </a:extLst>
          </a:blip>
          <a:srcRect l="-420"/>
          <a:stretch/>
        </p:blipFill>
        <p:spPr bwMode="auto">
          <a:xfrm>
            <a:off x="5595583" y="4427034"/>
            <a:ext cx="3761924" cy="2252421"/>
          </a:xfrm>
          <a:prstGeom prst="rect">
            <a:avLst/>
          </a:prstGeom>
          <a:solidFill>
            <a:srgbClr val="FFFFFF">
              <a:shade val="85000"/>
            </a:srgbClr>
          </a:solidFill>
          <a:ln w="88900" cap="sq" cmpd="sng" algn="ctr">
            <a:solidFill>
              <a:srgbClr val="FFFFFF"/>
            </a:solidFill>
            <a:prstDash val="solid"/>
            <a:miter lim="800000"/>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458291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6592866" cy="5120640"/>
          </a:xfrm>
        </p:spPr>
        <p:txBody>
          <a:bodyPr>
            <a:normAutofit/>
          </a:bodyPr>
          <a:lstStyle/>
          <a:p>
            <a:pPr marL="514350" lvl="0" indent="-514350">
              <a:buFont typeface="+mj-lt"/>
              <a:buAutoNum type="arabicPeriod"/>
            </a:pPr>
            <a:r>
              <a:rPr lang="en-US" sz="2800" dirty="0"/>
              <a:t>How long have humans contributed to </a:t>
            </a:r>
            <a:r>
              <a:rPr lang="en-US" sz="2800" b="1" dirty="0"/>
              <a:t>particle pollution</a:t>
            </a:r>
            <a:r>
              <a:rPr lang="en-US" sz="2800" dirty="0"/>
              <a:t>?</a:t>
            </a:r>
          </a:p>
          <a:p>
            <a:pPr marL="514350" lvl="0" indent="-514350">
              <a:buFont typeface="+mj-lt"/>
              <a:buAutoNum type="arabicPeriod"/>
            </a:pPr>
            <a:r>
              <a:rPr lang="en-US" sz="2800" dirty="0"/>
              <a:t>What effect did the Industrial Revolution have on </a:t>
            </a:r>
            <a:r>
              <a:rPr lang="en-US" sz="2800" b="1" dirty="0"/>
              <a:t>particle pollution?</a:t>
            </a:r>
            <a:endParaRPr lang="en-US" sz="2800" dirty="0"/>
          </a:p>
          <a:p>
            <a:pPr marL="514350" lvl="0" indent="-514350">
              <a:buFont typeface="+mj-lt"/>
              <a:buAutoNum type="arabicPeriod"/>
            </a:pPr>
            <a:r>
              <a:rPr lang="en-US" sz="2800" dirty="0"/>
              <a:t>How does CDC support efforts to reduce </a:t>
            </a:r>
            <a:r>
              <a:rPr lang="en-US" sz="2800" b="1" dirty="0"/>
              <a:t>particle pollution</a:t>
            </a:r>
            <a:r>
              <a:rPr lang="en-US" sz="2800" dirty="0"/>
              <a:t>?</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9" name="Picture 8">
            <a:extLst>
              <a:ext uri="{FF2B5EF4-FFF2-40B4-BE49-F238E27FC236}">
                <a16:creationId xmlns:a16="http://schemas.microsoft.com/office/drawing/2014/main" id="{561EE841-FD01-044A-91AD-DD45425D0D1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6897CE92-5DDB-764C-A2ED-AE98E24779AE}"/>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790243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4D852-06A4-F74E-90C9-31B2FF1B11AE}"/>
              </a:ext>
            </a:extLst>
          </p:cNvPr>
          <p:cNvSpPr>
            <a:spLocks noGrp="1"/>
          </p:cNvSpPr>
          <p:nvPr>
            <p:ph type="title"/>
          </p:nvPr>
        </p:nvSpPr>
        <p:spPr/>
        <p:txBody>
          <a:bodyPr/>
          <a:lstStyle/>
          <a:p>
            <a:r>
              <a:rPr lang="en-US" dirty="0"/>
              <a:t>From the Expert</a:t>
            </a:r>
          </a:p>
        </p:txBody>
      </p:sp>
      <p:sp>
        <p:nvSpPr>
          <p:cNvPr id="3" name="Content Placeholder 2">
            <a:extLst>
              <a:ext uri="{FF2B5EF4-FFF2-40B4-BE49-F238E27FC236}">
                <a16:creationId xmlns:a16="http://schemas.microsoft.com/office/drawing/2014/main" id="{43D02A1D-A84C-854C-84AF-BD3D44625E11}"/>
              </a:ext>
            </a:extLst>
          </p:cNvPr>
          <p:cNvSpPr>
            <a:spLocks noGrp="1"/>
          </p:cNvSpPr>
          <p:nvPr>
            <p:ph idx="1"/>
          </p:nvPr>
        </p:nvSpPr>
        <p:spPr>
          <a:xfrm>
            <a:off x="7912908" y="4900275"/>
            <a:ext cx="3708476" cy="468368"/>
          </a:xfrm>
        </p:spPr>
        <p:txBody>
          <a:bodyPr>
            <a:noAutofit/>
          </a:bodyPr>
          <a:lstStyle/>
          <a:p>
            <a:pPr marL="0" indent="0">
              <a:buNone/>
            </a:pPr>
            <a:r>
              <a:rPr lang="en-US" dirty="0"/>
              <a:t> </a:t>
            </a:r>
            <a:r>
              <a:rPr lang="en-US" dirty="0">
                <a:solidFill>
                  <a:schemeClr val="tx1"/>
                </a:solidFill>
                <a:hlinkClick r:id="rId4"/>
              </a:rPr>
              <a:t>https://youtu.be/9BVydjpKRH8</a:t>
            </a:r>
            <a:endParaRPr lang="en-US" dirty="0">
              <a:solidFill>
                <a:schemeClr val="tx1"/>
              </a:solidFill>
            </a:endParaRPr>
          </a:p>
          <a:p>
            <a:pPr marL="0" indent="0">
              <a:buNone/>
            </a:pPr>
            <a:endParaRPr lang="en-US" dirty="0"/>
          </a:p>
        </p:txBody>
      </p:sp>
      <p:pic>
        <p:nvPicPr>
          <p:cNvPr id="7" name="Picture 6">
            <a:extLst>
              <a:ext uri="{FF2B5EF4-FFF2-40B4-BE49-F238E27FC236}">
                <a16:creationId xmlns:a16="http://schemas.microsoft.com/office/drawing/2014/main" id="{C9CF23AF-1930-AC4B-9709-7305AF4D866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986446" y="6135850"/>
            <a:ext cx="1269876" cy="738115"/>
          </a:xfrm>
          <a:prstGeom prst="rect">
            <a:avLst/>
          </a:prstGeom>
        </p:spPr>
      </p:pic>
      <p:pic>
        <p:nvPicPr>
          <p:cNvPr id="8" name="Picture 7">
            <a:extLst>
              <a:ext uri="{FF2B5EF4-FFF2-40B4-BE49-F238E27FC236}">
                <a16:creationId xmlns:a16="http://schemas.microsoft.com/office/drawing/2014/main" id="{B1630A0B-8058-4747-B596-808E62C67BAB}"/>
              </a:ext>
              <a:ext uri="{C183D7F6-B498-43B3-948B-1728B52AA6E4}">
                <adec:decorative xmlns:adec="http://schemas.microsoft.com/office/drawing/2017/decorative" val="1"/>
              </a:ext>
            </a:extLst>
          </p:cNvPr>
          <p:cNvPicPr>
            <a:picLocks noChangeAspect="1"/>
          </p:cNvPicPr>
          <p:nvPr/>
        </p:nvPicPr>
        <p:blipFill>
          <a:blip r:embed="rId6">
            <a:alphaModFix/>
            <a:extLst>
              <a:ext uri="{BEBA8EAE-BF5A-486C-A8C5-ECC9F3942E4B}">
                <a14:imgProps xmlns:a14="http://schemas.microsoft.com/office/drawing/2010/main">
                  <a14:imgLayer r:embed="rId7">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9" name="Online Media 8" descr="CDC's Tracking Program: Protecting Air Quality in Massachusetts">
            <a:hlinkClick r:id="" action="ppaction://media"/>
            <a:extLst>
              <a:ext uri="{FF2B5EF4-FFF2-40B4-BE49-F238E27FC236}">
                <a16:creationId xmlns:a16="http://schemas.microsoft.com/office/drawing/2014/main" id="{A9A2F752-37FA-A549-9E2A-EB4D8A2F156B}"/>
              </a:ext>
            </a:extLst>
          </p:cNvPr>
          <p:cNvPicPr>
            <a:picLocks noRot="1" noChangeAspect="1"/>
          </p:cNvPicPr>
          <p:nvPr>
            <a:videoFile r:link="rId1"/>
          </p:nvPr>
        </p:nvPicPr>
        <p:blipFill>
          <a:blip r:embed="rId8"/>
          <a:stretch>
            <a:fillRect/>
          </a:stretch>
        </p:blipFill>
        <p:spPr>
          <a:xfrm>
            <a:off x="5732737" y="1262325"/>
            <a:ext cx="5672112" cy="3204744"/>
          </a:xfrm>
          <a:prstGeom prst="rect">
            <a:avLst/>
          </a:prstGeom>
        </p:spPr>
      </p:pic>
    </p:spTree>
    <p:extLst>
      <p:ext uri="{BB962C8B-B14F-4D97-AF65-F5344CB8AC3E}">
        <p14:creationId xmlns:p14="http://schemas.microsoft.com/office/powerpoint/2010/main" val="194704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7154953" cy="5120640"/>
          </a:xfrm>
        </p:spPr>
        <p:txBody>
          <a:bodyPr>
            <a:normAutofit/>
          </a:bodyPr>
          <a:lstStyle/>
          <a:p>
            <a:pPr marL="514350" lvl="0" indent="-514350">
              <a:buFont typeface="+mj-lt"/>
              <a:buAutoNum type="arabicPeriod"/>
            </a:pPr>
            <a:r>
              <a:rPr lang="en-US" sz="2800" dirty="0"/>
              <a:t>What role did the community members of Norwood, Massachusetts play in tracking the air quality of their community?</a:t>
            </a:r>
          </a:p>
          <a:p>
            <a:pPr marL="514350" lvl="0" indent="-514350">
              <a:buFont typeface="+mj-lt"/>
              <a:buAutoNum type="arabicPeriod"/>
            </a:pPr>
            <a:r>
              <a:rPr lang="en-US" sz="2800" dirty="0"/>
              <a:t>What was CDC’s response to air quality concerns in Norwood?</a:t>
            </a:r>
          </a:p>
          <a:p>
            <a:pPr marL="514350" lvl="0" indent="-514350">
              <a:buFont typeface="+mj-lt"/>
              <a:buAutoNum type="arabicPeriod"/>
            </a:pPr>
            <a:r>
              <a:rPr lang="en-US" sz="2800" dirty="0"/>
              <a:t>What role do </a:t>
            </a:r>
            <a:r>
              <a:rPr lang="en-US" sz="2800" b="1" dirty="0"/>
              <a:t>citizen scientists</a:t>
            </a:r>
            <a:r>
              <a:rPr lang="en-US" sz="2800" dirty="0"/>
              <a:t> play in monitoring air quality?</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9" name="Picture 8">
            <a:extLst>
              <a:ext uri="{FF2B5EF4-FFF2-40B4-BE49-F238E27FC236}">
                <a16:creationId xmlns:a16="http://schemas.microsoft.com/office/drawing/2014/main" id="{D6008319-3C76-7643-B8F2-37DBD2CBDE7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172C4605-7FC4-064F-BF42-0079AC32D2DD}"/>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23831669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a93d6d47-eb07-40cb-b173-2d4834a8526d"/>
  <p:tag name="TPVERSION" val="8"/>
  <p:tag name="TPFULLVERSION" val="8.9.2.12"/>
  <p:tag name="PPTVERSION" val="16"/>
  <p:tag name="TPOS" val="2"/>
  <p:tag name="TPLASTSAVEVERSION" val="6.4 PC"/>
</p:tagLst>
</file>

<file path=ppt/theme/theme1.xml><?xml version="1.0" encoding="utf-8"?>
<a:theme xmlns:a="http://schemas.openxmlformats.org/drawingml/2006/main" name="Frame">
  <a:themeElements>
    <a:clrScheme name="CDC Museum colors">
      <a:dk1>
        <a:srgbClr val="000000"/>
      </a:dk1>
      <a:lt1>
        <a:srgbClr val="FFFFFF"/>
      </a:lt1>
      <a:dk2>
        <a:srgbClr val="545454"/>
      </a:dk2>
      <a:lt2>
        <a:srgbClr val="BFBFBF"/>
      </a:lt2>
      <a:accent1>
        <a:srgbClr val="00957C"/>
      </a:accent1>
      <a:accent2>
        <a:srgbClr val="FDB913"/>
      </a:accent2>
      <a:accent3>
        <a:srgbClr val="FFDC11"/>
      </a:accent3>
      <a:accent4>
        <a:srgbClr val="F15927"/>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55EAC6ABEDA34FAE9CF6A34DAC2F14" ma:contentTypeVersion="2" ma:contentTypeDescription="Create a new document." ma:contentTypeScope="" ma:versionID="b5ea7a3ff8b2de2c57ec7bc5ee36f267">
  <xsd:schema xmlns:xsd="http://www.w3.org/2001/XMLSchema" xmlns:xs="http://www.w3.org/2001/XMLSchema" xmlns:p="http://schemas.microsoft.com/office/2006/metadata/properties" xmlns:ns3="5209fd75-7a81-4168-b980-79f8c369b5ef" targetNamespace="http://schemas.microsoft.com/office/2006/metadata/properties" ma:root="true" ma:fieldsID="03fec3d55c1cf020c36dcc482f56f43b" ns3:_="">
    <xsd:import namespace="5209fd75-7a81-4168-b980-79f8c369b5e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9fd75-7a81-4168-b980-79f8c369b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CB102D-32D5-4D46-AC5C-C2B4CF90E6EC}">
  <ds:schemaRefs>
    <ds:schemaRef ds:uri="http://schemas.microsoft.com/sharepoint/v3/contenttype/forms"/>
  </ds:schemaRefs>
</ds:datastoreItem>
</file>

<file path=customXml/itemProps2.xml><?xml version="1.0" encoding="utf-8"?>
<ds:datastoreItem xmlns:ds="http://schemas.openxmlformats.org/officeDocument/2006/customXml" ds:itemID="{8FDD4551-BC42-4F26-9FA0-68BB05AF710C}">
  <ds:schemaRefs>
    <ds:schemaRef ds:uri="http://schemas.microsoft.com/office/2006/documentManagement/types"/>
    <ds:schemaRef ds:uri="http://purl.org/dc/elements/1.1/"/>
    <ds:schemaRef ds:uri="5209fd75-7a81-4168-b980-79f8c369b5ef"/>
    <ds:schemaRef ds:uri="http://schemas.openxmlformats.org/package/2006/metadata/core-properties"/>
    <ds:schemaRef ds:uri="http://schemas.microsoft.com/office/infopath/2007/PartnerControls"/>
    <ds:schemaRef ds:uri="http://purl.org/dc/dcmitype/"/>
    <ds:schemaRef ds:uri="http://www.w3.org/XML/1998/namespace"/>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87A942DF-B54D-4181-B8E2-6D1F93BA64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09fd75-7a81-4168-b980-79f8c369b5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1292</TotalTime>
  <Words>2550</Words>
  <Application>Microsoft Office PowerPoint</Application>
  <PresentationFormat>Widescreen</PresentationFormat>
  <Paragraphs>217</Paragraphs>
  <Slides>15</Slides>
  <Notes>14</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3" baseType="lpstr">
      <vt:lpstr>Arial</vt:lpstr>
      <vt:lpstr>Calibri</vt:lpstr>
      <vt:lpstr>Century Gothic</vt:lpstr>
      <vt:lpstr>Corbel</vt:lpstr>
      <vt:lpstr>Symbol</vt:lpstr>
      <vt:lpstr>Wingdings 2</vt:lpstr>
      <vt:lpstr>Frame</vt:lpstr>
      <vt:lpstr>Document</vt:lpstr>
      <vt:lpstr>Cleaning the Air</vt:lpstr>
      <vt:lpstr>Terms to Know</vt:lpstr>
      <vt:lpstr>Understanding Particle Pollution</vt:lpstr>
      <vt:lpstr>Think About It</vt:lpstr>
      <vt:lpstr>Particle Pollution and  CDC</vt:lpstr>
      <vt:lpstr>Particle Pollution and  CDC</vt:lpstr>
      <vt:lpstr>Think About It</vt:lpstr>
      <vt:lpstr>From the Expert</vt:lpstr>
      <vt:lpstr>Think About It</vt:lpstr>
      <vt:lpstr>Give it a Try</vt:lpstr>
      <vt:lpstr>Design an Air Particle Observation and Air Filter</vt:lpstr>
      <vt:lpstr>Give it a Try</vt:lpstr>
      <vt:lpstr>Give it a Try</vt:lpstr>
      <vt:lpstr>Give it a Try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Cleaning the Air</dc:title>
  <dc:creator>CDC Museum Public Health Academy</dc:creator>
  <cp:lastModifiedBy>Domby, Emma (CDC/IOD/OC) (CTR)</cp:lastModifiedBy>
  <cp:revision>1</cp:revision>
  <dcterms:created xsi:type="dcterms:W3CDTF">2021-01-13T22:46:39Z</dcterms:created>
  <dcterms:modified xsi:type="dcterms:W3CDTF">2024-10-09T17:07:15Z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2021-01-14T21:23:46Z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a99b35d6-75b2-4eb9-b2e2-889374d83b46</vt:lpwstr>
  </property>
  <property fmtid="{D5CDD505-2E9C-101B-9397-08002B2CF9AE}" pid="8" name="MSIP_Label_8af03ff0-41c5-4c41-b55e-fabb8fae94be_ContentBits">
    <vt:lpwstr>0</vt:lpwstr>
  </property>
  <property fmtid="{D5CDD505-2E9C-101B-9397-08002B2CF9AE}" pid="9" name="ContentTypeId">
    <vt:lpwstr>0x010100C355EAC6ABEDA34FAE9CF6A34DAC2F14</vt:lpwstr>
  </property>
</Properties>
</file>