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9048" autoAdjust="0"/>
  </p:normalViewPr>
  <p:slideViewPr>
    <p:cSldViewPr snapToGrid="0" snapToObjects="1">
      <p:cViewPr varScale="1">
        <p:scale>
          <a:sx n="103" d="100"/>
          <a:sy n="103" d="100"/>
        </p:scale>
        <p:origin x="192" y="304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0F1C0-83DB-6A44-BE95-6AF3DD74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dirty="0"/>
            </a:br>
            <a:r>
              <a:rPr lang="en-US" dirty="0"/>
              <a:t>Table 4-4. US Centers for Disease Control and Prevention (CDC) and Council of State and Territorial Epidemiologists (CSTE) case definition for perinatal hepatitis C, 2018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-4">
            <a:extLst>
              <a:ext uri="{FF2B5EF4-FFF2-40B4-BE49-F238E27FC236}">
                <a16:creationId xmlns:a16="http://schemas.microsoft.com/office/drawing/2014/main" id="{524F1FC6-BA7A-F04B-99AC-B7F7002AF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05413"/>
              </p:ext>
            </p:extLst>
          </p:nvPr>
        </p:nvGraphicFramePr>
        <p:xfrm>
          <a:off x="2428193" y="1820332"/>
          <a:ext cx="7807823" cy="3700752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dist="50800" dir="54000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210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308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0" kern="1200" spc="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Criteria Type</a:t>
                      </a:r>
                    </a:p>
                  </a:txBody>
                  <a:tcPr marR="0"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0" kern="1200" spc="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Criteria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Demographic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2545" marB="0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50495">
                        <a:lnSpc>
                          <a:spcPts val="1000"/>
                        </a:lnSpc>
                        <a:spcBef>
                          <a:spcPts val="434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Diagnosis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infant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2–36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38760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Ranges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asymptomatic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fulminant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99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Laboratory*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23520">
                        <a:lnSpc>
                          <a:spcPct val="101899"/>
                        </a:lnSpc>
                        <a:spcBef>
                          <a:spcPts val="365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Child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evidence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shown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by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following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results: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14300">
                        <a:lnSpc>
                          <a:spcPts val="1040"/>
                        </a:lnSpc>
                        <a:spcBef>
                          <a:spcPts val="37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Diagnostic</a:t>
                      </a:r>
                      <a:r>
                        <a:rPr sz="1000" b="1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Laboratory</a:t>
                      </a:r>
                      <a:r>
                        <a:rPr sz="1000" b="1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Evidence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>
                        <a:lnSpc>
                          <a:spcPts val="1040"/>
                        </a:lnSpc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-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test: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292735" indent="-114300">
                        <a:lnSpc>
                          <a:spcPct val="101899"/>
                        </a:lnSpc>
                        <a:spcBef>
                          <a:spcPts val="450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»</a:t>
                      </a:r>
                      <a:r>
                        <a:rPr sz="1000" b="0" i="0" spc="4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nucleic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acid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(NAT)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RNA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(including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qualitative,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quantitative,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genotype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testing)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during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2–36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endParaRPr sz="10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239395" indent="-114300">
                        <a:lnSpc>
                          <a:spcPct val="101899"/>
                        </a:lnSpc>
                        <a:spcBef>
                          <a:spcPts val="450"/>
                        </a:spcBef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»</a:t>
                      </a:r>
                      <a:r>
                        <a:rPr sz="1000" b="0" i="0" spc="5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indicating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presence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HCV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antigen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during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2–36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months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6355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543">
                <a:tc>
                  <a:txBody>
                    <a:bodyPr/>
                    <a:lstStyle/>
                    <a:p>
                      <a:pPr marL="57150" marR="64769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Epidemiologic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Linkage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60960" indent="-114300">
                        <a:lnSpc>
                          <a:spcPts val="1000"/>
                        </a:lnSpc>
                        <a:spcBef>
                          <a:spcPts val="735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Maternal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infection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duration,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endParaRPr sz="10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158750" indent="-114300">
                        <a:lnSpc>
                          <a:spcPts val="1000"/>
                        </a:lnSpc>
                        <a:spcBef>
                          <a:spcPts val="45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known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exposed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via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sz="1000" b="0" i="0" spc="2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mechanism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than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perinatally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(e.g.,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sz="100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acquired</a:t>
                      </a:r>
                      <a:r>
                        <a:rPr sz="100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via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care)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3345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256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0" spc="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1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100" b="1" i="0" spc="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sz="11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0" marT="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b="1" i="0" spc="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Classification</a:t>
                      </a:r>
                      <a:endParaRPr sz="11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558">
                <a:tc>
                  <a:txBody>
                    <a:bodyPr/>
                    <a:lstStyle/>
                    <a:p>
                      <a:pPr marL="57150" marR="255904">
                        <a:lnSpc>
                          <a:spcPts val="1000"/>
                        </a:lnSpc>
                        <a:spcBef>
                          <a:spcPts val="484"/>
                        </a:spcBef>
                      </a:pP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Confirmed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Perinatal*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R w="63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404495" indent="-114300" algn="just">
                        <a:lnSpc>
                          <a:spcPts val="1000"/>
                        </a:lnSpc>
                        <a:spcBef>
                          <a:spcPts val="735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Has a positive HCV detection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performed during 2–36 months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1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endParaRPr sz="10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185420" indent="-114300">
                        <a:lnSpc>
                          <a:spcPts val="1000"/>
                        </a:lnSpc>
                        <a:spcBef>
                          <a:spcPts val="450"/>
                        </a:spcBef>
                        <a:buChar char="•"/>
                        <a:tabLst>
                          <a:tab pos="171450" algn="l"/>
                        </a:tabLst>
                      </a:pP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known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been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exposed</a:t>
                      </a:r>
                      <a:r>
                        <a:rPr sz="100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hepatitis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via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100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mechanism</a:t>
                      </a:r>
                      <a:r>
                        <a:rPr sz="1000" b="0" i="0" spc="229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than</a:t>
                      </a:r>
                      <a:r>
                        <a:rPr sz="100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perinatally.</a:t>
                      </a:r>
                      <a:endParaRPr sz="10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93345" marB="0">
                    <a:lnL w="6350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D671D-BC5B-A440-BAEF-5DF04F6EA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1729" y="5685977"/>
            <a:ext cx="7654308" cy="814546"/>
          </a:xfrm>
        </p:spPr>
        <p:txBody>
          <a:bodyPr/>
          <a:lstStyle/>
          <a:p>
            <a:pPr marL="12700" marR="5080">
              <a:lnSpc>
                <a:spcPts val="950"/>
              </a:lnSpc>
              <a:spcBef>
                <a:spcPts val="190"/>
              </a:spcBef>
            </a:pPr>
            <a:r>
              <a:rPr lang="en-US" dirty="0">
                <a:solidFill>
                  <a:srgbClr val="595959"/>
                </a:solidFill>
              </a:rPr>
              <a:t>*Surveillance</a:t>
            </a:r>
            <a:r>
              <a:rPr lang="en-US" spc="-1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programs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should</a:t>
            </a:r>
            <a:r>
              <a:rPr lang="en-US" spc="-1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provide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prevention</a:t>
            </a:r>
            <a:r>
              <a:rPr lang="en-US" spc="-1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programs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with</a:t>
            </a:r>
            <a:r>
              <a:rPr lang="en-US" spc="-1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information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on people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who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have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positive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test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outcomes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for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post-test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counseling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and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referral</a:t>
            </a:r>
          </a:p>
          <a:p>
            <a:pPr marL="12700" marR="161925">
              <a:lnSpc>
                <a:spcPts val="950"/>
              </a:lnSpc>
            </a:pPr>
            <a:r>
              <a:rPr lang="en-US" dirty="0">
                <a:solidFill>
                  <a:srgbClr val="595959"/>
                </a:solidFill>
              </a:rPr>
              <a:t>to treatment and </a:t>
            </a:r>
            <a:r>
              <a:rPr lang="en-US" spc="-5" dirty="0">
                <a:solidFill>
                  <a:srgbClr val="595959"/>
                </a:solidFill>
              </a:rPr>
              <a:t>care, </a:t>
            </a:r>
            <a:r>
              <a:rPr lang="en-US" dirty="0">
                <a:solidFill>
                  <a:srgbClr val="595959"/>
                </a:solidFill>
              </a:rPr>
              <a:t>as </a:t>
            </a:r>
            <a:r>
              <a:rPr lang="en-US" spc="-5" dirty="0">
                <a:solidFill>
                  <a:srgbClr val="595959"/>
                </a:solidFill>
              </a:rPr>
              <a:t>appropriate. At </a:t>
            </a:r>
            <a:r>
              <a:rPr lang="en-US" dirty="0">
                <a:solidFill>
                  <a:srgbClr val="595959"/>
                </a:solidFill>
              </a:rPr>
              <a:t>present no HCV antigen tests are approved by the US Food and Drug </a:t>
            </a:r>
            <a:r>
              <a:rPr lang="en-US" spc="-5" dirty="0">
                <a:solidFill>
                  <a:srgbClr val="595959"/>
                </a:solidFill>
              </a:rPr>
              <a:t>Administration (FDA). </a:t>
            </a:r>
            <a:r>
              <a:rPr lang="en-US" dirty="0">
                <a:solidFill>
                  <a:srgbClr val="595959"/>
                </a:solidFill>
              </a:rPr>
              <a:t>These tests will be acceptable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laboratory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criteria,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equivalent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to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HCV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RNA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testing,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when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an</a:t>
            </a:r>
            <a:r>
              <a:rPr lang="en-US" spc="-10" dirty="0">
                <a:solidFill>
                  <a:srgbClr val="595959"/>
                </a:solidFill>
              </a:rPr>
              <a:t> </a:t>
            </a:r>
            <a:r>
              <a:rPr lang="en-US" spc="-5" dirty="0">
                <a:solidFill>
                  <a:srgbClr val="595959"/>
                </a:solidFill>
              </a:rPr>
              <a:t>FDA- </a:t>
            </a:r>
            <a:r>
              <a:rPr lang="en-US" dirty="0">
                <a:solidFill>
                  <a:srgbClr val="595959"/>
                </a:solidFill>
              </a:rPr>
              <a:t>approved</a:t>
            </a:r>
            <a:r>
              <a:rPr lang="en-US" spc="-5" dirty="0">
                <a:solidFill>
                  <a:srgbClr val="595959"/>
                </a:solidFill>
              </a:rPr>
              <a:t> </a:t>
            </a:r>
            <a:r>
              <a:rPr lang="en-US" dirty="0">
                <a:solidFill>
                  <a:srgbClr val="595959"/>
                </a:solidFill>
              </a:rPr>
              <a:t>test becomes </a:t>
            </a:r>
            <a:r>
              <a:rPr lang="en-US" spc="-5" dirty="0">
                <a:solidFill>
                  <a:srgbClr val="595959"/>
                </a:solidFill>
              </a:rPr>
              <a:t>available.</a:t>
            </a:r>
            <a:endParaRPr lang="en-US" dirty="0">
              <a:solidFill>
                <a:srgbClr val="59595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5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269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 Table 4-4. US Centers for Disease Control and Prevention (CDC) and Council of State and Territorial Epidemiologists (CSTE) case definition for perinatal hepatitis C, 2018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DVH_Guidance_for_VH_Surveillance_Table_4-4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2021-08-27T15:07:18Z</dcterms:modified>
  <cp:category/>
</cp:coreProperties>
</file>