
<file path=[Content_Types].xml><?xml version="1.0" encoding="utf-8"?>
<Types xmlns="http://schemas.openxmlformats.org/package/2006/content-types">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9"/>
  </p:notesMasterIdLst>
  <p:sldIdLst>
    <p:sldId id="1455" r:id="rId5"/>
    <p:sldId id="1456" r:id="rId6"/>
    <p:sldId id="1457" r:id="rId7"/>
    <p:sldId id="1458"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CF3EB15-BBD3-99A4-0359-63AB68FC5583}" name="Hume, Hannah (WAS-WSW)" initials="H(" userId="S::hhume@webershandwick.com::1bb01234-e597-429e-a4f3-0d568afa47d5" providerId="AD"/>
  <p188:author id="{584AB69A-6491-6A07-0B1E-2AC16A3C1D23}" name="Kelly, Stephen (NYC-RSD)" initials="K(" userId="S::stephen.kelly@resolute.com::b14b489e-cdff-4591-8fac-e12f79eda3e7" providerId="AD"/>
  <p188:author id="{41C2BACC-10A2-F589-CDB7-D648C0EDC9E7}" name="Gruber, Mark (BUF-RSD)" initials="MG" userId="Gruber, Mark (BUF-RSD)" providerId="None"/>
  <p188:author id="{4A3819CD-B176-3C91-3CE2-D277CDC17572}" name="Lemos, Pam" initials="OSH" userId="Lemos, Pam" providerId="None"/>
  <p188:author id="{E8D0B9D4-F70F-BEA7-87F7-DC905F0488A0}" name="Sporrong, Katari (NYC-RSD)" initials="SK(R" userId="S::katari.sporrong@resolute.com::34da16c7-c116-4814-8e7a-e4fd68911843"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DCEDC8"/>
    <a:srgbClr val="497D0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81"/>
  </p:normalViewPr>
  <p:slideViewPr>
    <p:cSldViewPr snapToGrid="0">
      <p:cViewPr varScale="1">
        <p:scale>
          <a:sx n="133" d="100"/>
          <a:sy n="133" d="100"/>
        </p:scale>
        <p:origin x="224" y="2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529C5D-02AB-5F42-9AD3-11C8416AE42E}" type="datetimeFigureOut">
              <a:rPr lang="en-US" smtClean="0"/>
              <a:t>10/6/22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C867CC9-5E4A-1847-A444-D6A28007215C}" type="slidenum">
              <a:rPr lang="en-US" smtClean="0"/>
              <a:t>‹#›</a:t>
            </a:fld>
            <a:endParaRPr lang="en-US"/>
          </a:p>
        </p:txBody>
      </p:sp>
    </p:spTree>
    <p:extLst>
      <p:ext uri="{BB962C8B-B14F-4D97-AF65-F5344CB8AC3E}">
        <p14:creationId xmlns:p14="http://schemas.microsoft.com/office/powerpoint/2010/main" val="38014668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C867CC9-5E4A-1847-A444-D6A28007215C}" type="slidenum">
              <a:rPr lang="en-US" smtClean="0"/>
              <a:t>1</a:t>
            </a:fld>
            <a:endParaRPr lang="en-US"/>
          </a:p>
        </p:txBody>
      </p:sp>
    </p:spTree>
    <p:extLst>
      <p:ext uri="{BB962C8B-B14F-4D97-AF65-F5344CB8AC3E}">
        <p14:creationId xmlns:p14="http://schemas.microsoft.com/office/powerpoint/2010/main" val="11808421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C867CC9-5E4A-1847-A444-D6A28007215C}" type="slidenum">
              <a:rPr lang="en-US" smtClean="0"/>
              <a:t>3</a:t>
            </a:fld>
            <a:endParaRPr lang="en-US"/>
          </a:p>
        </p:txBody>
      </p:sp>
    </p:spTree>
    <p:extLst>
      <p:ext uri="{BB962C8B-B14F-4D97-AF65-F5344CB8AC3E}">
        <p14:creationId xmlns:p14="http://schemas.microsoft.com/office/powerpoint/2010/main" val="21273284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1-Neutral">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188720"/>
          </a:xfrm>
          <a:prstGeom prst="rect">
            <a:avLst/>
          </a:prstGeom>
          <a:solidFill>
            <a:schemeClr val="accent1"/>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4" name="Chart Placeholder 6">
            <a:extLst>
              <a:ext uri="{FF2B5EF4-FFF2-40B4-BE49-F238E27FC236}">
                <a16:creationId xmlns:a16="http://schemas.microsoft.com/office/drawing/2014/main" id="{C80933AD-D2DD-A9E2-8D34-33EEF4674503}"/>
              </a:ext>
            </a:extLst>
          </p:cNvPr>
          <p:cNvSpPr>
            <a:spLocks noGrp="1"/>
          </p:cNvSpPr>
          <p:nvPr>
            <p:ph type="chart" sz="quarter" idx="10"/>
          </p:nvPr>
        </p:nvSpPr>
        <p:spPr>
          <a:xfrm>
            <a:off x="457200" y="1276174"/>
            <a:ext cx="11226800" cy="4179453"/>
          </a:xfrm>
        </p:spPr>
        <p:txBody>
          <a:bodyPr/>
          <a:lstStyle/>
          <a:p>
            <a:endParaRPr lang="en-US"/>
          </a:p>
        </p:txBody>
      </p:sp>
      <p:sp>
        <p:nvSpPr>
          <p:cNvPr id="11" name="Text Placeholder 8">
            <a:extLst>
              <a:ext uri="{FF2B5EF4-FFF2-40B4-BE49-F238E27FC236}">
                <a16:creationId xmlns:a16="http://schemas.microsoft.com/office/drawing/2014/main" id="{BB14DA59-0A5E-644C-8337-E9CE1AC1E9DF}"/>
              </a:ext>
            </a:extLst>
          </p:cNvPr>
          <p:cNvSpPr>
            <a:spLocks noGrp="1"/>
          </p:cNvSpPr>
          <p:nvPr>
            <p:ph type="body" sz="quarter" idx="11"/>
          </p:nvPr>
        </p:nvSpPr>
        <p:spPr>
          <a:xfrm>
            <a:off x="457201" y="6003562"/>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18135221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age 1-HepC">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188720"/>
          </a:xfrm>
          <a:prstGeom prst="rect">
            <a:avLst/>
          </a:prstGeom>
          <a:solidFill>
            <a:schemeClr val="accent2"/>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4" name="Chart Placeholder 6">
            <a:extLst>
              <a:ext uri="{FF2B5EF4-FFF2-40B4-BE49-F238E27FC236}">
                <a16:creationId xmlns:a16="http://schemas.microsoft.com/office/drawing/2014/main" id="{1C4A26B3-F4FE-9EB9-8DF7-D9EA7E5D0263}"/>
              </a:ext>
            </a:extLst>
          </p:cNvPr>
          <p:cNvSpPr>
            <a:spLocks noGrp="1"/>
          </p:cNvSpPr>
          <p:nvPr>
            <p:ph type="chart" sz="quarter" idx="10"/>
          </p:nvPr>
        </p:nvSpPr>
        <p:spPr>
          <a:xfrm>
            <a:off x="457200" y="1276174"/>
            <a:ext cx="11226800" cy="4179453"/>
          </a:xfrm>
        </p:spPr>
        <p:txBody>
          <a:bodyPr/>
          <a:lstStyle/>
          <a:p>
            <a:endParaRPr lang="en-US"/>
          </a:p>
        </p:txBody>
      </p:sp>
      <p:sp>
        <p:nvSpPr>
          <p:cNvPr id="5" name="Text Placeholder 8">
            <a:extLst>
              <a:ext uri="{FF2B5EF4-FFF2-40B4-BE49-F238E27FC236}">
                <a16:creationId xmlns:a16="http://schemas.microsoft.com/office/drawing/2014/main" id="{7390F0AC-781B-4F55-644D-295E78030037}"/>
              </a:ext>
            </a:extLst>
          </p:cNvPr>
          <p:cNvSpPr>
            <a:spLocks noGrp="1"/>
          </p:cNvSpPr>
          <p:nvPr>
            <p:ph type="body" sz="quarter" idx="11"/>
          </p:nvPr>
        </p:nvSpPr>
        <p:spPr>
          <a:xfrm>
            <a:off x="457201" y="5993730"/>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489599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Page 1-Ext-HepC">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463040"/>
          </a:xfrm>
          <a:prstGeom prst="rect">
            <a:avLst/>
          </a:prstGeom>
          <a:solidFill>
            <a:schemeClr val="accent2"/>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5" name="Text Placeholder 8">
            <a:extLst>
              <a:ext uri="{FF2B5EF4-FFF2-40B4-BE49-F238E27FC236}">
                <a16:creationId xmlns:a16="http://schemas.microsoft.com/office/drawing/2014/main" id="{7390F0AC-781B-4F55-644D-295E78030037}"/>
              </a:ext>
            </a:extLst>
          </p:cNvPr>
          <p:cNvSpPr>
            <a:spLocks noGrp="1"/>
          </p:cNvSpPr>
          <p:nvPr>
            <p:ph type="body" sz="quarter" idx="11"/>
          </p:nvPr>
        </p:nvSpPr>
        <p:spPr>
          <a:xfrm>
            <a:off x="457201" y="5993730"/>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
        <p:nvSpPr>
          <p:cNvPr id="7" name="Chart Placeholder 1">
            <a:extLst>
              <a:ext uri="{FF2B5EF4-FFF2-40B4-BE49-F238E27FC236}">
                <a16:creationId xmlns:a16="http://schemas.microsoft.com/office/drawing/2014/main" id="{6ABFD9B3-D7C6-9A7A-A7BC-03431B7451C7}"/>
              </a:ext>
            </a:extLst>
          </p:cNvPr>
          <p:cNvSpPr>
            <a:spLocks noGrp="1"/>
          </p:cNvSpPr>
          <p:nvPr>
            <p:ph type="chart" sz="quarter" idx="10"/>
          </p:nvPr>
        </p:nvSpPr>
        <p:spPr>
          <a:xfrm>
            <a:off x="457200" y="1561284"/>
            <a:ext cx="11226800" cy="4085616"/>
          </a:xfrm>
        </p:spPr>
      </p:sp>
    </p:spTree>
    <p:extLst>
      <p:ext uri="{BB962C8B-B14F-4D97-AF65-F5344CB8AC3E}">
        <p14:creationId xmlns:p14="http://schemas.microsoft.com/office/powerpoint/2010/main" val="1846253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age 2-HepC">
    <p:bg>
      <p:bgPr>
        <a:solidFill>
          <a:schemeClr val="bg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accent2"/>
                </a:solidFill>
                <a:effectLst/>
                <a:latin typeface="Calibri" pitchFamily="34" charset="0"/>
              </a:defRPr>
            </a:lvl1pPr>
          </a:lstStyle>
          <a:p>
            <a:r>
              <a:rPr lang="en-US"/>
              <a:t>Sample title of your presentation</a:t>
            </a:r>
          </a:p>
        </p:txBody>
      </p:sp>
      <p:pic>
        <p:nvPicPr>
          <p:cNvPr id="36" name="Picture 35" descr="Logos of the U.S. Department of Health and Human Services and Centers for Disease Control and Prevention" title="LOGOS">
            <a:extLst>
              <a:ext uri="{FF2B5EF4-FFF2-40B4-BE49-F238E27FC236}">
                <a16:creationId xmlns:a16="http://schemas.microsoft.com/office/drawing/2014/main" id="{229C74C4-5ED8-4DF0-8819-21F31B9D39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10" name="Picture 9">
            <a:extLst>
              <a:ext uri="{FF2B5EF4-FFF2-40B4-BE49-F238E27FC236}">
                <a16:creationId xmlns:a16="http://schemas.microsoft.com/office/drawing/2014/main" id="{B61DF0A6-CFF5-9ED2-B17C-2D1BB3ECE94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2" name="Rectangle 1">
            <a:extLst>
              <a:ext uri="{FF2B5EF4-FFF2-40B4-BE49-F238E27FC236}">
                <a16:creationId xmlns:a16="http://schemas.microsoft.com/office/drawing/2014/main" id="{A0315EC5-ACBD-A081-75BC-E5C95E195853}"/>
              </a:ext>
            </a:extLst>
          </p:cNvPr>
          <p:cNvSpPr>
            <a:spLocks noChangeArrowheads="1"/>
          </p:cNvSpPr>
          <p:nvPr userDrawn="1"/>
        </p:nvSpPr>
        <p:spPr bwMode="auto">
          <a:xfrm>
            <a:off x="0" y="0"/>
            <a:ext cx="12192000" cy="91440"/>
          </a:xfrm>
          <a:prstGeom prst="rect">
            <a:avLst/>
          </a:prstGeom>
          <a:solidFill>
            <a:schemeClr val="accent2"/>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4" name="Text Placeholder 8">
            <a:extLst>
              <a:ext uri="{FF2B5EF4-FFF2-40B4-BE49-F238E27FC236}">
                <a16:creationId xmlns:a16="http://schemas.microsoft.com/office/drawing/2014/main" id="{B4BE940B-1614-126D-6738-69E0D475DE58}"/>
              </a:ext>
            </a:extLst>
          </p:cNvPr>
          <p:cNvSpPr>
            <a:spLocks noGrp="1"/>
          </p:cNvSpPr>
          <p:nvPr>
            <p:ph type="body" sz="quarter" idx="11"/>
          </p:nvPr>
        </p:nvSpPr>
        <p:spPr>
          <a:xfrm>
            <a:off x="457201" y="5993732"/>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2517383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age 1-Ext-Neutral">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463040"/>
          </a:xfrm>
          <a:prstGeom prst="rect">
            <a:avLst/>
          </a:prstGeom>
          <a:solidFill>
            <a:schemeClr val="accent1"/>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7" name="Chart Placeholder 1">
            <a:extLst>
              <a:ext uri="{FF2B5EF4-FFF2-40B4-BE49-F238E27FC236}">
                <a16:creationId xmlns:a16="http://schemas.microsoft.com/office/drawing/2014/main" id="{E7DBF9DB-7D7A-E8F3-66C7-AE6631A2C05F}"/>
              </a:ext>
            </a:extLst>
          </p:cNvPr>
          <p:cNvSpPr>
            <a:spLocks noGrp="1"/>
          </p:cNvSpPr>
          <p:nvPr>
            <p:ph type="chart" sz="quarter" idx="10"/>
          </p:nvPr>
        </p:nvSpPr>
        <p:spPr>
          <a:xfrm>
            <a:off x="457200" y="1561284"/>
            <a:ext cx="11226800" cy="4085616"/>
          </a:xfrm>
        </p:spPr>
      </p:sp>
      <p:sp>
        <p:nvSpPr>
          <p:cNvPr id="9" name="Text Placeholder 8">
            <a:extLst>
              <a:ext uri="{FF2B5EF4-FFF2-40B4-BE49-F238E27FC236}">
                <a16:creationId xmlns:a16="http://schemas.microsoft.com/office/drawing/2014/main" id="{939F508C-DB97-C41C-39F3-08C81E19E477}"/>
              </a:ext>
            </a:extLst>
          </p:cNvPr>
          <p:cNvSpPr>
            <a:spLocks noGrp="1"/>
          </p:cNvSpPr>
          <p:nvPr>
            <p:ph type="body" sz="quarter" idx="11"/>
          </p:nvPr>
        </p:nvSpPr>
        <p:spPr>
          <a:xfrm>
            <a:off x="457201" y="6003562"/>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39020044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2-Neutral">
    <p:bg>
      <p:bgPr>
        <a:solidFill>
          <a:schemeClr val="bg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accent1"/>
                </a:solidFill>
                <a:effectLst/>
                <a:latin typeface="Calibri" pitchFamily="34" charset="0"/>
              </a:defRPr>
            </a:lvl1pPr>
          </a:lstStyle>
          <a:p>
            <a:r>
              <a:rPr lang="en-US"/>
              <a:t>Sample title of your presentation</a:t>
            </a:r>
          </a:p>
        </p:txBody>
      </p:sp>
      <p:pic>
        <p:nvPicPr>
          <p:cNvPr id="36" name="Picture 35" descr="Logos of the U.S. Department of Health and Human Services and Centers for Disease Control and Prevention" title="LOGOS">
            <a:extLst>
              <a:ext uri="{FF2B5EF4-FFF2-40B4-BE49-F238E27FC236}">
                <a16:creationId xmlns:a16="http://schemas.microsoft.com/office/drawing/2014/main" id="{229C74C4-5ED8-4DF0-8819-21F31B9D39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10" name="Picture 9">
            <a:extLst>
              <a:ext uri="{FF2B5EF4-FFF2-40B4-BE49-F238E27FC236}">
                <a16:creationId xmlns:a16="http://schemas.microsoft.com/office/drawing/2014/main" id="{B61DF0A6-CFF5-9ED2-B17C-2D1BB3ECE94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2" name="Rectangle 1">
            <a:extLst>
              <a:ext uri="{FF2B5EF4-FFF2-40B4-BE49-F238E27FC236}">
                <a16:creationId xmlns:a16="http://schemas.microsoft.com/office/drawing/2014/main" id="{A0315EC5-ACBD-A081-75BC-E5C95E195853}"/>
              </a:ext>
            </a:extLst>
          </p:cNvPr>
          <p:cNvSpPr>
            <a:spLocks noChangeArrowheads="1"/>
          </p:cNvSpPr>
          <p:nvPr userDrawn="1"/>
        </p:nvSpPr>
        <p:spPr bwMode="auto">
          <a:xfrm>
            <a:off x="0" y="0"/>
            <a:ext cx="12192000" cy="91440"/>
          </a:xfrm>
          <a:prstGeom prst="rect">
            <a:avLst/>
          </a:prstGeom>
          <a:solidFill>
            <a:schemeClr val="accent1"/>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4" name="Text Placeholder 8">
            <a:extLst>
              <a:ext uri="{FF2B5EF4-FFF2-40B4-BE49-F238E27FC236}">
                <a16:creationId xmlns:a16="http://schemas.microsoft.com/office/drawing/2014/main" id="{B4BE940B-1614-126D-6738-69E0D475DE58}"/>
              </a:ext>
            </a:extLst>
          </p:cNvPr>
          <p:cNvSpPr>
            <a:spLocks noGrp="1"/>
          </p:cNvSpPr>
          <p:nvPr>
            <p:ph type="body" sz="quarter" idx="11"/>
          </p:nvPr>
        </p:nvSpPr>
        <p:spPr>
          <a:xfrm>
            <a:off x="457201" y="5999820"/>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2624888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age 1-HepA">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188720"/>
          </a:xfrm>
          <a:prstGeom prst="rect">
            <a:avLst/>
          </a:prstGeom>
          <a:solidFill>
            <a:srgbClr val="497D0C"/>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sp>
        <p:nvSpPr>
          <p:cNvPr id="7" name="Chart Placeholder 6">
            <a:extLst>
              <a:ext uri="{FF2B5EF4-FFF2-40B4-BE49-F238E27FC236}">
                <a16:creationId xmlns:a16="http://schemas.microsoft.com/office/drawing/2014/main" id="{13A1AD42-0BB7-E320-8206-1D9FF4F98264}"/>
              </a:ext>
            </a:extLst>
          </p:cNvPr>
          <p:cNvSpPr>
            <a:spLocks noGrp="1"/>
          </p:cNvSpPr>
          <p:nvPr>
            <p:ph type="chart" sz="quarter" idx="10"/>
          </p:nvPr>
        </p:nvSpPr>
        <p:spPr>
          <a:xfrm>
            <a:off x="457200" y="1276174"/>
            <a:ext cx="11226800" cy="4179453"/>
          </a:xfrm>
        </p:spPr>
        <p:txBody>
          <a:bodyPr/>
          <a:lstStyle/>
          <a:p>
            <a:endParaRPr lang="en-US"/>
          </a:p>
        </p:txBody>
      </p:sp>
      <p:sp>
        <p:nvSpPr>
          <p:cNvPr id="9" name="Text Placeholder 8">
            <a:extLst>
              <a:ext uri="{FF2B5EF4-FFF2-40B4-BE49-F238E27FC236}">
                <a16:creationId xmlns:a16="http://schemas.microsoft.com/office/drawing/2014/main" id="{7208DF79-0411-CD8E-6751-AF460FE5FE0E}"/>
              </a:ext>
            </a:extLst>
          </p:cNvPr>
          <p:cNvSpPr>
            <a:spLocks noGrp="1"/>
          </p:cNvSpPr>
          <p:nvPr>
            <p:ph type="body" sz="quarter" idx="11"/>
          </p:nvPr>
        </p:nvSpPr>
        <p:spPr>
          <a:xfrm>
            <a:off x="457201" y="6003562"/>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Tree>
    <p:extLst>
      <p:ext uri="{BB962C8B-B14F-4D97-AF65-F5344CB8AC3E}">
        <p14:creationId xmlns:p14="http://schemas.microsoft.com/office/powerpoint/2010/main" val="12525514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Page 1-Ext-HepA">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463040"/>
          </a:xfrm>
          <a:prstGeom prst="rect">
            <a:avLst/>
          </a:prstGeom>
          <a:solidFill>
            <a:srgbClr val="497D0C"/>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sp>
        <p:nvSpPr>
          <p:cNvPr id="9" name="Text Placeholder 8">
            <a:extLst>
              <a:ext uri="{FF2B5EF4-FFF2-40B4-BE49-F238E27FC236}">
                <a16:creationId xmlns:a16="http://schemas.microsoft.com/office/drawing/2014/main" id="{7208DF79-0411-CD8E-6751-AF460FE5FE0E}"/>
              </a:ext>
            </a:extLst>
          </p:cNvPr>
          <p:cNvSpPr>
            <a:spLocks noGrp="1"/>
          </p:cNvSpPr>
          <p:nvPr>
            <p:ph type="body" sz="quarter" idx="11"/>
          </p:nvPr>
        </p:nvSpPr>
        <p:spPr>
          <a:xfrm>
            <a:off x="457201" y="5993730"/>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5" name="Chart Placeholder 1">
            <a:extLst>
              <a:ext uri="{FF2B5EF4-FFF2-40B4-BE49-F238E27FC236}">
                <a16:creationId xmlns:a16="http://schemas.microsoft.com/office/drawing/2014/main" id="{30AB71F8-E431-CD0D-21C3-13878CF0030B}"/>
              </a:ext>
            </a:extLst>
          </p:cNvPr>
          <p:cNvSpPr>
            <a:spLocks noGrp="1"/>
          </p:cNvSpPr>
          <p:nvPr>
            <p:ph type="chart" sz="quarter" idx="10"/>
          </p:nvPr>
        </p:nvSpPr>
        <p:spPr>
          <a:xfrm>
            <a:off x="457200" y="1561284"/>
            <a:ext cx="11226800" cy="4085616"/>
          </a:xfrm>
        </p:spPr>
      </p:sp>
    </p:spTree>
    <p:extLst>
      <p:ext uri="{BB962C8B-B14F-4D97-AF65-F5344CB8AC3E}">
        <p14:creationId xmlns:p14="http://schemas.microsoft.com/office/powerpoint/2010/main" val="3476343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age 2-HepA">
    <p:bg>
      <p:bgPr>
        <a:solidFill>
          <a:schemeClr val="bg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accent4"/>
                </a:solidFill>
                <a:effectLst/>
                <a:latin typeface="Calibri" pitchFamily="34" charset="0"/>
              </a:defRPr>
            </a:lvl1pPr>
          </a:lstStyle>
          <a:p>
            <a:r>
              <a:rPr lang="en-US"/>
              <a:t>Sample title of your presentation</a:t>
            </a:r>
          </a:p>
        </p:txBody>
      </p:sp>
      <p:pic>
        <p:nvPicPr>
          <p:cNvPr id="36" name="Picture 35" descr="Logos of the U.S. Department of Health and Human Services and Centers for Disease Control and Prevention" title="LOGOS">
            <a:extLst>
              <a:ext uri="{FF2B5EF4-FFF2-40B4-BE49-F238E27FC236}">
                <a16:creationId xmlns:a16="http://schemas.microsoft.com/office/drawing/2014/main" id="{229C74C4-5ED8-4DF0-8819-21F31B9D39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10" name="Picture 9">
            <a:extLst>
              <a:ext uri="{FF2B5EF4-FFF2-40B4-BE49-F238E27FC236}">
                <a16:creationId xmlns:a16="http://schemas.microsoft.com/office/drawing/2014/main" id="{B61DF0A6-CFF5-9ED2-B17C-2D1BB3ECE94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2" name="Rectangle 1">
            <a:extLst>
              <a:ext uri="{FF2B5EF4-FFF2-40B4-BE49-F238E27FC236}">
                <a16:creationId xmlns:a16="http://schemas.microsoft.com/office/drawing/2014/main" id="{A0315EC5-ACBD-A081-75BC-E5C95E195853}"/>
              </a:ext>
            </a:extLst>
          </p:cNvPr>
          <p:cNvSpPr>
            <a:spLocks noChangeArrowheads="1"/>
          </p:cNvSpPr>
          <p:nvPr userDrawn="1"/>
        </p:nvSpPr>
        <p:spPr bwMode="auto">
          <a:xfrm>
            <a:off x="0" y="0"/>
            <a:ext cx="12192000" cy="91440"/>
          </a:xfrm>
          <a:prstGeom prst="rect">
            <a:avLst/>
          </a:prstGeom>
          <a:solidFill>
            <a:srgbClr val="497D0C"/>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4" name="Text Placeholder 8">
            <a:extLst>
              <a:ext uri="{FF2B5EF4-FFF2-40B4-BE49-F238E27FC236}">
                <a16:creationId xmlns:a16="http://schemas.microsoft.com/office/drawing/2014/main" id="{B4BE940B-1614-126D-6738-69E0D475DE58}"/>
              </a:ext>
            </a:extLst>
          </p:cNvPr>
          <p:cNvSpPr>
            <a:spLocks noGrp="1"/>
          </p:cNvSpPr>
          <p:nvPr>
            <p:ph type="body" sz="quarter" idx="11"/>
          </p:nvPr>
        </p:nvSpPr>
        <p:spPr>
          <a:xfrm>
            <a:off x="457201" y="5998804"/>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5616160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age 1-HepB">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188720"/>
          </a:xfrm>
          <a:prstGeom prst="rect">
            <a:avLst/>
          </a:prstGeom>
          <a:solidFill>
            <a:schemeClr val="accent3"/>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4" name="Chart Placeholder 6">
            <a:extLst>
              <a:ext uri="{FF2B5EF4-FFF2-40B4-BE49-F238E27FC236}">
                <a16:creationId xmlns:a16="http://schemas.microsoft.com/office/drawing/2014/main" id="{6FB2E7C6-3AA9-7531-3698-9412310F5F01}"/>
              </a:ext>
            </a:extLst>
          </p:cNvPr>
          <p:cNvSpPr>
            <a:spLocks noGrp="1"/>
          </p:cNvSpPr>
          <p:nvPr>
            <p:ph type="chart" sz="quarter" idx="10"/>
          </p:nvPr>
        </p:nvSpPr>
        <p:spPr>
          <a:xfrm>
            <a:off x="457200" y="1276174"/>
            <a:ext cx="11226800" cy="4179453"/>
          </a:xfrm>
        </p:spPr>
        <p:txBody>
          <a:bodyPr/>
          <a:lstStyle/>
          <a:p>
            <a:endParaRPr lang="en-US"/>
          </a:p>
        </p:txBody>
      </p:sp>
      <p:sp>
        <p:nvSpPr>
          <p:cNvPr id="5" name="Text Placeholder 8">
            <a:extLst>
              <a:ext uri="{FF2B5EF4-FFF2-40B4-BE49-F238E27FC236}">
                <a16:creationId xmlns:a16="http://schemas.microsoft.com/office/drawing/2014/main" id="{B2CDC1F8-DB48-2640-3FAE-198A428BA836}"/>
              </a:ext>
            </a:extLst>
          </p:cNvPr>
          <p:cNvSpPr>
            <a:spLocks noGrp="1"/>
          </p:cNvSpPr>
          <p:nvPr>
            <p:ph type="body" sz="quarter" idx="11"/>
          </p:nvPr>
        </p:nvSpPr>
        <p:spPr>
          <a:xfrm>
            <a:off x="457201" y="5993730"/>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15039025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Page 1-Ext-HepB">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463040"/>
          </a:xfrm>
          <a:prstGeom prst="rect">
            <a:avLst/>
          </a:prstGeom>
          <a:solidFill>
            <a:schemeClr val="accent3"/>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5" name="Text Placeholder 8">
            <a:extLst>
              <a:ext uri="{FF2B5EF4-FFF2-40B4-BE49-F238E27FC236}">
                <a16:creationId xmlns:a16="http://schemas.microsoft.com/office/drawing/2014/main" id="{B2CDC1F8-DB48-2640-3FAE-198A428BA836}"/>
              </a:ext>
            </a:extLst>
          </p:cNvPr>
          <p:cNvSpPr>
            <a:spLocks noGrp="1"/>
          </p:cNvSpPr>
          <p:nvPr>
            <p:ph type="body" sz="quarter" idx="11"/>
          </p:nvPr>
        </p:nvSpPr>
        <p:spPr>
          <a:xfrm>
            <a:off x="457201" y="5993730"/>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
        <p:nvSpPr>
          <p:cNvPr id="7" name="Chart Placeholder 1">
            <a:extLst>
              <a:ext uri="{FF2B5EF4-FFF2-40B4-BE49-F238E27FC236}">
                <a16:creationId xmlns:a16="http://schemas.microsoft.com/office/drawing/2014/main" id="{B5FED8DF-4B16-1B4D-C138-AEAE4A5147FA}"/>
              </a:ext>
            </a:extLst>
          </p:cNvPr>
          <p:cNvSpPr>
            <a:spLocks noGrp="1"/>
          </p:cNvSpPr>
          <p:nvPr>
            <p:ph type="chart" sz="quarter" idx="10"/>
          </p:nvPr>
        </p:nvSpPr>
        <p:spPr>
          <a:xfrm>
            <a:off x="457200" y="1561284"/>
            <a:ext cx="11226800" cy="4085616"/>
          </a:xfrm>
        </p:spPr>
      </p:sp>
    </p:spTree>
    <p:extLst>
      <p:ext uri="{BB962C8B-B14F-4D97-AF65-F5344CB8AC3E}">
        <p14:creationId xmlns:p14="http://schemas.microsoft.com/office/powerpoint/2010/main" val="2381757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age 2-HepB">
    <p:bg>
      <p:bgPr>
        <a:solidFill>
          <a:schemeClr val="bg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accent3"/>
                </a:solidFill>
                <a:effectLst/>
                <a:latin typeface="Calibri" pitchFamily="34" charset="0"/>
              </a:defRPr>
            </a:lvl1pPr>
          </a:lstStyle>
          <a:p>
            <a:r>
              <a:rPr lang="en-US"/>
              <a:t>Sample title of your presentation</a:t>
            </a:r>
          </a:p>
        </p:txBody>
      </p:sp>
      <p:pic>
        <p:nvPicPr>
          <p:cNvPr id="36" name="Picture 35" descr="Logos of the U.S. Department of Health and Human Services and Centers for Disease Control and Prevention" title="LOGOS">
            <a:extLst>
              <a:ext uri="{FF2B5EF4-FFF2-40B4-BE49-F238E27FC236}">
                <a16:creationId xmlns:a16="http://schemas.microsoft.com/office/drawing/2014/main" id="{229C74C4-5ED8-4DF0-8819-21F31B9D39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10" name="Picture 9">
            <a:extLst>
              <a:ext uri="{FF2B5EF4-FFF2-40B4-BE49-F238E27FC236}">
                <a16:creationId xmlns:a16="http://schemas.microsoft.com/office/drawing/2014/main" id="{B61DF0A6-CFF5-9ED2-B17C-2D1BB3ECE94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2" name="Rectangle 1">
            <a:extLst>
              <a:ext uri="{FF2B5EF4-FFF2-40B4-BE49-F238E27FC236}">
                <a16:creationId xmlns:a16="http://schemas.microsoft.com/office/drawing/2014/main" id="{A0315EC5-ACBD-A081-75BC-E5C95E195853}"/>
              </a:ext>
            </a:extLst>
          </p:cNvPr>
          <p:cNvSpPr>
            <a:spLocks noChangeArrowheads="1"/>
          </p:cNvSpPr>
          <p:nvPr userDrawn="1"/>
        </p:nvSpPr>
        <p:spPr bwMode="auto">
          <a:xfrm>
            <a:off x="0" y="0"/>
            <a:ext cx="12192000" cy="91440"/>
          </a:xfrm>
          <a:prstGeom prst="rect">
            <a:avLst/>
          </a:prstGeom>
          <a:solidFill>
            <a:schemeClr val="accent3"/>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4" name="Text Placeholder 8">
            <a:extLst>
              <a:ext uri="{FF2B5EF4-FFF2-40B4-BE49-F238E27FC236}">
                <a16:creationId xmlns:a16="http://schemas.microsoft.com/office/drawing/2014/main" id="{B4BE940B-1614-126D-6738-69E0D475DE58}"/>
              </a:ext>
            </a:extLst>
          </p:cNvPr>
          <p:cNvSpPr>
            <a:spLocks noGrp="1"/>
          </p:cNvSpPr>
          <p:nvPr>
            <p:ph type="body" sz="quarter" idx="11"/>
          </p:nvPr>
        </p:nvSpPr>
        <p:spPr>
          <a:xfrm>
            <a:off x="457201" y="5993732"/>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3023084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8DA5914-F582-127A-A0C0-BEEAE634060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2593E62-6399-6690-3C9D-789FA53EEE3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A8DD37-4D67-3133-9238-8D45E9F812E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FCCB6D-DABD-754A-8426-905EF76E08FB}" type="datetimeFigureOut">
              <a:rPr lang="en-US" smtClean="0"/>
              <a:t>10/6/22</a:t>
            </a:fld>
            <a:endParaRPr lang="en-US"/>
          </a:p>
        </p:txBody>
      </p:sp>
      <p:sp>
        <p:nvSpPr>
          <p:cNvPr id="5" name="Footer Placeholder 4">
            <a:extLst>
              <a:ext uri="{FF2B5EF4-FFF2-40B4-BE49-F238E27FC236}">
                <a16:creationId xmlns:a16="http://schemas.microsoft.com/office/drawing/2014/main" id="{86CEF80A-7254-2D67-59AC-FAAF77ED439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5D70E55-1FF7-27E7-1FE4-B9F7F83989E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3DF645-D866-8748-B450-53C9FCD6D03E}" type="slidenum">
              <a:rPr lang="en-US" smtClean="0"/>
              <a:t>‹#›</a:t>
            </a:fld>
            <a:endParaRPr lang="en-US"/>
          </a:p>
        </p:txBody>
      </p:sp>
    </p:spTree>
    <p:extLst>
      <p:ext uri="{BB962C8B-B14F-4D97-AF65-F5344CB8AC3E}">
        <p14:creationId xmlns:p14="http://schemas.microsoft.com/office/powerpoint/2010/main" val="3582791593"/>
      </p:ext>
    </p:extLst>
  </p:cSld>
  <p:clrMap bg1="lt1" tx1="dk1" bg2="lt2" tx2="dk2" accent1="accent1" accent2="accent2" accent3="accent3" accent4="accent4" accent5="accent5" accent6="accent6" hlink="hlink" folHlink="folHlink"/>
  <p:sldLayoutIdLst>
    <p:sldLayoutId id="2147483665" r:id="rId1"/>
    <p:sldLayoutId id="2147483673" r:id="rId2"/>
    <p:sldLayoutId id="2147483664" r:id="rId3"/>
    <p:sldLayoutId id="2147483666" r:id="rId4"/>
    <p:sldLayoutId id="2147483672" r:id="rId5"/>
    <p:sldLayoutId id="2147483667" r:id="rId6"/>
    <p:sldLayoutId id="2147483668" r:id="rId7"/>
    <p:sldLayoutId id="2147483674" r:id="rId8"/>
    <p:sldLayoutId id="2147483669" r:id="rId9"/>
    <p:sldLayoutId id="2147483670" r:id="rId10"/>
    <p:sldLayoutId id="2147483675" r:id="rId11"/>
    <p:sldLayoutId id="214748367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onder.cdc.gov/mcd-icd10.html" TargetMode="External"/><Relationship Id="rId2" Type="http://schemas.openxmlformats.org/officeDocument/2006/relationships/notesSlide" Target="../notesSlides/notesSlide1.xml"/><Relationship Id="rId1" Type="http://schemas.openxmlformats.org/officeDocument/2006/relationships/slideLayout" Target="../slideLayouts/slideLayout8.xml"/><Relationship Id="rId5" Type="http://schemas.openxmlformats.org/officeDocument/2006/relationships/hyperlink" Target="https://www.cdc.gov/hepatitis/statistics/2020surveillance/index.htm" TargetMode="External"/><Relationship Id="rId4" Type="http://schemas.openxmlformats.org/officeDocument/2006/relationships/hyperlink" Target="https://wonder.cdc.gov/wonder/help/mcd.html"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onder.cdc.gov/wonder/help/mcd.html" TargetMode="External"/><Relationship Id="rId2" Type="http://schemas.openxmlformats.org/officeDocument/2006/relationships/hyperlink" Target="http://wonder.cdc.gov/mcd-icd10.html" TargetMode="External"/><Relationship Id="rId1" Type="http://schemas.openxmlformats.org/officeDocument/2006/relationships/slideLayout" Target="../slideLayouts/slideLayout9.xml"/><Relationship Id="rId4" Type="http://schemas.openxmlformats.org/officeDocument/2006/relationships/hyperlink" Target="https://www.cdc.gov/hepatitis/statistics/2020surveillance/index.htm"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wonder.cdc.gov/mcd-icd10.html" TargetMode="External"/><Relationship Id="rId2" Type="http://schemas.openxmlformats.org/officeDocument/2006/relationships/notesSlide" Target="../notesSlides/notesSlide2.xml"/><Relationship Id="rId1" Type="http://schemas.openxmlformats.org/officeDocument/2006/relationships/slideLayout" Target="../slideLayouts/slideLayout9.xml"/><Relationship Id="rId5" Type="http://schemas.openxmlformats.org/officeDocument/2006/relationships/hyperlink" Target="https://www.cdc.gov/hepatitis/statistics/2020surveillance/index.htm" TargetMode="External"/><Relationship Id="rId4" Type="http://schemas.openxmlformats.org/officeDocument/2006/relationships/hyperlink" Target="https://wonder.cdc.gov/wonder/help/mcd.html"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onder.cdc.gov/wonder/help/mcd.html" TargetMode="External"/><Relationship Id="rId2" Type="http://schemas.openxmlformats.org/officeDocument/2006/relationships/hyperlink" Target="http://wonder.cdc.gov/mcd-icd10.html" TargetMode="External"/><Relationship Id="rId1" Type="http://schemas.openxmlformats.org/officeDocument/2006/relationships/slideLayout" Target="../slideLayouts/slideLayout9.xml"/><Relationship Id="rId4" Type="http://schemas.openxmlformats.org/officeDocument/2006/relationships/hyperlink" Target="https://www.cdc.gov/hepatitis/statistics/2020surveillance/index.ht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9B1480-11D7-200C-39F9-8BF0E49EBAEE}"/>
              </a:ext>
            </a:extLst>
          </p:cNvPr>
          <p:cNvSpPr>
            <a:spLocks noGrp="1"/>
          </p:cNvSpPr>
          <p:nvPr>
            <p:ph type="title"/>
          </p:nvPr>
        </p:nvSpPr>
        <p:spPr/>
        <p:txBody>
          <a:bodyPr>
            <a:noAutofit/>
          </a:bodyPr>
          <a:lstStyle/>
          <a:p>
            <a:r>
              <a:rPr lang="en-US" b="0"/>
              <a:t>Table 2.7 – Part 1 of 4</a:t>
            </a:r>
            <a:br>
              <a:rPr lang="en-US" sz="2000"/>
            </a:br>
            <a:r>
              <a:rPr lang="en-US" sz="2000" b="1"/>
              <a:t>Numbers and rates* of deaths with hepatitis B virus infection listed as a cause of death† among residents, by state or jurisdiction</a:t>
            </a:r>
            <a:br>
              <a:rPr lang="en-US" sz="2000" b="1"/>
            </a:br>
            <a:r>
              <a:rPr lang="en-US" sz="2000" b="1"/>
              <a:t>United States, 2016–2020</a:t>
            </a:r>
            <a:r>
              <a:rPr lang="en-US" sz="2000"/>
              <a:t>										</a:t>
            </a:r>
          </a:p>
        </p:txBody>
      </p:sp>
      <p:graphicFrame>
        <p:nvGraphicFramePr>
          <p:cNvPr id="3" name="Table 2">
            <a:extLst>
              <a:ext uri="{FF2B5EF4-FFF2-40B4-BE49-F238E27FC236}">
                <a16:creationId xmlns:a16="http://schemas.microsoft.com/office/drawing/2014/main" id="{3C9BE060-1E87-051C-57CB-B646C709CEC9}"/>
              </a:ext>
            </a:extLst>
          </p:cNvPr>
          <p:cNvGraphicFramePr>
            <a:graphicFrameLocks noGrp="1"/>
          </p:cNvGraphicFramePr>
          <p:nvPr>
            <p:extLst>
              <p:ext uri="{D42A27DB-BD31-4B8C-83A1-F6EECF244321}">
                <p14:modId xmlns:p14="http://schemas.microsoft.com/office/powerpoint/2010/main" val="3071428050"/>
              </p:ext>
            </p:extLst>
          </p:nvPr>
        </p:nvGraphicFramePr>
        <p:xfrm>
          <a:off x="550332" y="1610666"/>
          <a:ext cx="11091335" cy="3257540"/>
        </p:xfrm>
        <a:graphic>
          <a:graphicData uri="http://schemas.openxmlformats.org/drawingml/2006/table">
            <a:tbl>
              <a:tblPr firstRow="1" bandRow="1">
                <a:tableStyleId>{C083E6E3-FA7D-4D7B-A595-EF9225AFEA82}</a:tableStyleId>
              </a:tblPr>
              <a:tblGrid>
                <a:gridCol w="1125795">
                  <a:extLst>
                    <a:ext uri="{9D8B030D-6E8A-4147-A177-3AD203B41FA5}">
                      <a16:colId xmlns:a16="http://schemas.microsoft.com/office/drawing/2014/main" val="2197488459"/>
                    </a:ext>
                  </a:extLst>
                </a:gridCol>
                <a:gridCol w="996554">
                  <a:extLst>
                    <a:ext uri="{9D8B030D-6E8A-4147-A177-3AD203B41FA5}">
                      <a16:colId xmlns:a16="http://schemas.microsoft.com/office/drawing/2014/main" val="557897342"/>
                    </a:ext>
                  </a:extLst>
                </a:gridCol>
                <a:gridCol w="996554">
                  <a:extLst>
                    <a:ext uri="{9D8B030D-6E8A-4147-A177-3AD203B41FA5}">
                      <a16:colId xmlns:a16="http://schemas.microsoft.com/office/drawing/2014/main" val="1675807070"/>
                    </a:ext>
                  </a:extLst>
                </a:gridCol>
                <a:gridCol w="996554">
                  <a:extLst>
                    <a:ext uri="{9D8B030D-6E8A-4147-A177-3AD203B41FA5}">
                      <a16:colId xmlns:a16="http://schemas.microsoft.com/office/drawing/2014/main" val="3162417777"/>
                    </a:ext>
                  </a:extLst>
                </a:gridCol>
                <a:gridCol w="996554">
                  <a:extLst>
                    <a:ext uri="{9D8B030D-6E8A-4147-A177-3AD203B41FA5}">
                      <a16:colId xmlns:a16="http://schemas.microsoft.com/office/drawing/2014/main" val="2163448990"/>
                    </a:ext>
                  </a:extLst>
                </a:gridCol>
                <a:gridCol w="996554">
                  <a:extLst>
                    <a:ext uri="{9D8B030D-6E8A-4147-A177-3AD203B41FA5}">
                      <a16:colId xmlns:a16="http://schemas.microsoft.com/office/drawing/2014/main" val="1531703974"/>
                    </a:ext>
                  </a:extLst>
                </a:gridCol>
                <a:gridCol w="996554">
                  <a:extLst>
                    <a:ext uri="{9D8B030D-6E8A-4147-A177-3AD203B41FA5}">
                      <a16:colId xmlns:a16="http://schemas.microsoft.com/office/drawing/2014/main" val="1741429899"/>
                    </a:ext>
                  </a:extLst>
                </a:gridCol>
                <a:gridCol w="996554">
                  <a:extLst>
                    <a:ext uri="{9D8B030D-6E8A-4147-A177-3AD203B41FA5}">
                      <a16:colId xmlns:a16="http://schemas.microsoft.com/office/drawing/2014/main" val="2837006629"/>
                    </a:ext>
                  </a:extLst>
                </a:gridCol>
                <a:gridCol w="996554">
                  <a:extLst>
                    <a:ext uri="{9D8B030D-6E8A-4147-A177-3AD203B41FA5}">
                      <a16:colId xmlns:a16="http://schemas.microsoft.com/office/drawing/2014/main" val="1677891965"/>
                    </a:ext>
                  </a:extLst>
                </a:gridCol>
                <a:gridCol w="996554">
                  <a:extLst>
                    <a:ext uri="{9D8B030D-6E8A-4147-A177-3AD203B41FA5}">
                      <a16:colId xmlns:a16="http://schemas.microsoft.com/office/drawing/2014/main" val="373618106"/>
                    </a:ext>
                  </a:extLst>
                </a:gridCol>
                <a:gridCol w="996554">
                  <a:extLst>
                    <a:ext uri="{9D8B030D-6E8A-4147-A177-3AD203B41FA5}">
                      <a16:colId xmlns:a16="http://schemas.microsoft.com/office/drawing/2014/main" val="200654846"/>
                    </a:ext>
                  </a:extLst>
                </a:gridCol>
              </a:tblGrid>
              <a:tr h="398516">
                <a:tc>
                  <a:txBody>
                    <a:bodyPr/>
                    <a:lstStyle/>
                    <a:p>
                      <a:pPr algn="l" fontAlgn="ctr"/>
                      <a:r>
                        <a:rPr lang="en-US" sz="1200" b="1" u="none" strike="noStrike">
                          <a:solidFill>
                            <a:schemeClr val="bg1"/>
                          </a:solidFill>
                          <a:effectLst/>
                        </a:rPr>
                        <a:t>State or Jurisdiction</a:t>
                      </a:r>
                      <a:endParaRPr lang="en-US" sz="1200" b="1" i="0" u="none" strike="noStrike">
                        <a:solidFill>
                          <a:schemeClr val="bg1"/>
                        </a:solidFill>
                        <a:effectLst/>
                        <a:latin typeface="Times New Roman" panose="02020603050405020304" pitchFamily="18" charset="0"/>
                      </a:endParaRPr>
                    </a:p>
                  </a:txBody>
                  <a:tcPr marR="9525" marT="0" marB="0"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solidFill>
                  </a:tcPr>
                </a:tc>
                <a:tc>
                  <a:txBody>
                    <a:bodyPr/>
                    <a:lstStyle/>
                    <a:p>
                      <a:pPr algn="ctr" fontAlgn="ctr"/>
                      <a:r>
                        <a:rPr lang="en-US" sz="1200" b="1" u="none" strike="noStrike">
                          <a:solidFill>
                            <a:schemeClr val="bg1"/>
                          </a:solidFill>
                          <a:effectLst/>
                        </a:rPr>
                        <a:t>2016</a:t>
                      </a:r>
                      <a:endParaRPr lang="en-US" sz="1200" b="1" i="0" u="none" strike="noStrike">
                        <a:solidFill>
                          <a:schemeClr val="bg1"/>
                        </a:solidFill>
                        <a:effectLst/>
                        <a:latin typeface="Times New Roman" panose="02020603050405020304" pitchFamily="18" charset="0"/>
                      </a:endParaRPr>
                    </a:p>
                    <a:p>
                      <a:pPr algn="ctr" fontAlgn="ctr"/>
                      <a:r>
                        <a:rPr lang="en-US" sz="1200" b="1" u="none" strike="noStrike">
                          <a:solidFill>
                            <a:schemeClr val="bg1"/>
                          </a:solidFill>
                          <a:effectLst/>
                        </a:rPr>
                        <a:t>No.</a:t>
                      </a:r>
                      <a:endParaRPr lang="en-US" sz="1200" b="1" i="0" u="none" strike="noStrike">
                        <a:solidFill>
                          <a:schemeClr val="bg1"/>
                        </a:solidFill>
                        <a:effectLst/>
                        <a:latin typeface="Times New Roman" panose="02020603050405020304" pitchFamily="18" charset="0"/>
                      </a:endParaRPr>
                    </a:p>
                  </a:txBody>
                  <a:tcPr marL="9525" marR="9525" marT="0" marB="0" anchor="ctr">
                    <a:lnT w="12700" cap="flat" cmpd="sng" algn="ctr">
                      <a:solidFill>
                        <a:schemeClr val="bg1"/>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solidFill>
                  </a:tcPr>
                </a:tc>
                <a:tc>
                  <a:txBody>
                    <a:bodyPr/>
                    <a:lstStyle/>
                    <a:p>
                      <a:pPr algn="ctr" fontAlgn="ctr"/>
                      <a:r>
                        <a:rPr lang="en-US" sz="1200" b="1" u="none" strike="noStrike">
                          <a:solidFill>
                            <a:schemeClr val="bg1"/>
                          </a:solidFill>
                          <a:effectLst/>
                        </a:rPr>
                        <a:t>2016</a:t>
                      </a:r>
                      <a:endParaRPr lang="en-US" sz="1200" b="1" i="0" u="none" strike="noStrike">
                        <a:solidFill>
                          <a:schemeClr val="bg1"/>
                        </a:solidFill>
                        <a:effectLst/>
                        <a:latin typeface="Times New Roman" panose="02020603050405020304" pitchFamily="18" charset="0"/>
                      </a:endParaRPr>
                    </a:p>
                    <a:p>
                      <a:pPr algn="ctr" fontAlgn="ctr"/>
                      <a:r>
                        <a:rPr lang="en-US" sz="1200" b="1" u="none" strike="noStrike">
                          <a:solidFill>
                            <a:schemeClr val="bg1"/>
                          </a:solidFill>
                          <a:effectLst/>
                        </a:rPr>
                        <a:t>Rate*</a:t>
                      </a:r>
                      <a:endParaRPr lang="en-US" sz="1200" b="1" i="0" u="none" strike="noStrike">
                        <a:solidFill>
                          <a:schemeClr val="bg1"/>
                        </a:solidFill>
                        <a:effectLst/>
                        <a:latin typeface="Times New Roman" panose="02020603050405020304" pitchFamily="18" charset="0"/>
                      </a:endParaRPr>
                    </a:p>
                  </a:txBody>
                  <a:tcPr marL="9525" marR="9525" marT="0" marB="0" anchor="ctr">
                    <a:lnT w="12700" cap="flat" cmpd="sng" algn="ctr">
                      <a:solidFill>
                        <a:schemeClr val="bg1"/>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solidFill>
                  </a:tcPr>
                </a:tc>
                <a:tc>
                  <a:txBody>
                    <a:bodyPr/>
                    <a:lstStyle/>
                    <a:p>
                      <a:pPr algn="ctr" fontAlgn="ctr"/>
                      <a:r>
                        <a:rPr lang="en-US" sz="1200" b="1" u="none" strike="noStrike">
                          <a:solidFill>
                            <a:schemeClr val="bg1"/>
                          </a:solidFill>
                          <a:effectLst/>
                        </a:rPr>
                        <a:t>2017</a:t>
                      </a:r>
                      <a:endParaRPr lang="en-US" sz="1200" b="1" i="0" u="none" strike="noStrike">
                        <a:solidFill>
                          <a:schemeClr val="bg1"/>
                        </a:solidFill>
                        <a:effectLst/>
                        <a:latin typeface="Times New Roman" panose="02020603050405020304" pitchFamily="18" charset="0"/>
                      </a:endParaRPr>
                    </a:p>
                    <a:p>
                      <a:pPr algn="ctr" fontAlgn="ctr"/>
                      <a:r>
                        <a:rPr lang="en-US" sz="1200" b="1" u="none" strike="noStrike">
                          <a:solidFill>
                            <a:schemeClr val="bg1"/>
                          </a:solidFill>
                          <a:effectLst/>
                        </a:rPr>
                        <a:t>No.</a:t>
                      </a:r>
                      <a:endParaRPr lang="en-US" sz="1200" b="1" i="0" u="none" strike="noStrike">
                        <a:solidFill>
                          <a:schemeClr val="bg1"/>
                        </a:solidFill>
                        <a:effectLst/>
                        <a:latin typeface="Times New Roman" panose="02020603050405020304" pitchFamily="18" charset="0"/>
                      </a:endParaRPr>
                    </a:p>
                  </a:txBody>
                  <a:tcPr marL="9525" marR="9525" marT="0" marB="0" anchor="ctr">
                    <a:lnT w="12700" cap="flat" cmpd="sng" algn="ctr">
                      <a:solidFill>
                        <a:schemeClr val="bg1"/>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solidFill>
                  </a:tcPr>
                </a:tc>
                <a:tc>
                  <a:txBody>
                    <a:bodyPr/>
                    <a:lstStyle/>
                    <a:p>
                      <a:pPr algn="ctr" fontAlgn="ctr"/>
                      <a:r>
                        <a:rPr lang="en-US" sz="1200" b="1" u="none" strike="noStrike">
                          <a:solidFill>
                            <a:schemeClr val="bg1"/>
                          </a:solidFill>
                          <a:effectLst/>
                        </a:rPr>
                        <a:t>2017</a:t>
                      </a:r>
                      <a:endParaRPr lang="en-US" sz="1200" b="1" i="0" u="none" strike="noStrike">
                        <a:solidFill>
                          <a:schemeClr val="bg1"/>
                        </a:solidFill>
                        <a:effectLst/>
                        <a:latin typeface="Times New Roman" panose="02020603050405020304" pitchFamily="18" charset="0"/>
                      </a:endParaRPr>
                    </a:p>
                    <a:p>
                      <a:pPr algn="ctr" fontAlgn="ctr"/>
                      <a:r>
                        <a:rPr lang="en-US" sz="1200" b="1" u="none" strike="noStrike">
                          <a:solidFill>
                            <a:schemeClr val="bg1"/>
                          </a:solidFill>
                          <a:effectLst/>
                        </a:rPr>
                        <a:t>Rate*</a:t>
                      </a:r>
                      <a:endParaRPr lang="en-US" sz="1200" b="1" i="0" u="none" strike="noStrike">
                        <a:solidFill>
                          <a:schemeClr val="bg1"/>
                        </a:solidFill>
                        <a:effectLst/>
                        <a:latin typeface="Times New Roman" panose="02020603050405020304" pitchFamily="18" charset="0"/>
                      </a:endParaRPr>
                    </a:p>
                  </a:txBody>
                  <a:tcPr marL="9525" marR="9525" marT="0" marB="0" anchor="ctr">
                    <a:lnT w="12700" cap="flat" cmpd="sng" algn="ctr">
                      <a:solidFill>
                        <a:schemeClr val="bg1"/>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solidFill>
                  </a:tcPr>
                </a:tc>
                <a:tc>
                  <a:txBody>
                    <a:bodyPr/>
                    <a:lstStyle/>
                    <a:p>
                      <a:pPr algn="ctr" fontAlgn="ctr"/>
                      <a:r>
                        <a:rPr lang="en-US" sz="1200" b="1" u="none" strike="noStrike">
                          <a:solidFill>
                            <a:schemeClr val="bg1"/>
                          </a:solidFill>
                          <a:effectLst/>
                        </a:rPr>
                        <a:t>2018</a:t>
                      </a:r>
                      <a:endParaRPr lang="en-US" sz="1200" b="1" i="0" u="none" strike="noStrike">
                        <a:solidFill>
                          <a:schemeClr val="bg1"/>
                        </a:solidFill>
                        <a:effectLst/>
                        <a:latin typeface="Times New Roman" panose="02020603050405020304" pitchFamily="18" charset="0"/>
                      </a:endParaRPr>
                    </a:p>
                    <a:p>
                      <a:pPr algn="ctr" fontAlgn="ctr"/>
                      <a:r>
                        <a:rPr lang="en-US" sz="1200" b="1" u="none" strike="noStrike">
                          <a:solidFill>
                            <a:schemeClr val="bg1"/>
                          </a:solidFill>
                          <a:effectLst/>
                        </a:rPr>
                        <a:t>No.</a:t>
                      </a:r>
                      <a:endParaRPr lang="en-US" sz="1200" b="1" i="0" u="none" strike="noStrike">
                        <a:solidFill>
                          <a:schemeClr val="bg1"/>
                        </a:solidFill>
                        <a:effectLst/>
                        <a:latin typeface="Times New Roman" panose="02020603050405020304" pitchFamily="18" charset="0"/>
                      </a:endParaRPr>
                    </a:p>
                  </a:txBody>
                  <a:tcPr marL="9525" marR="9525" marT="0" marB="0" anchor="ctr">
                    <a:lnT w="12700" cap="flat" cmpd="sng" algn="ctr">
                      <a:solidFill>
                        <a:schemeClr val="bg1"/>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solidFill>
                  </a:tcPr>
                </a:tc>
                <a:tc>
                  <a:txBody>
                    <a:bodyPr/>
                    <a:lstStyle/>
                    <a:p>
                      <a:pPr algn="ctr" fontAlgn="ctr"/>
                      <a:r>
                        <a:rPr lang="en-US" sz="1200" b="1" u="none" strike="noStrike">
                          <a:solidFill>
                            <a:schemeClr val="bg1"/>
                          </a:solidFill>
                          <a:effectLst/>
                        </a:rPr>
                        <a:t>2018</a:t>
                      </a:r>
                      <a:endParaRPr lang="en-US" sz="1200" b="1" i="0" u="none" strike="noStrike">
                        <a:solidFill>
                          <a:schemeClr val="bg1"/>
                        </a:solidFill>
                        <a:effectLst/>
                        <a:latin typeface="Times New Roman" panose="02020603050405020304" pitchFamily="18" charset="0"/>
                      </a:endParaRPr>
                    </a:p>
                    <a:p>
                      <a:pPr algn="ctr" fontAlgn="ctr"/>
                      <a:r>
                        <a:rPr lang="en-US" sz="1200" b="1" u="none" strike="noStrike">
                          <a:solidFill>
                            <a:schemeClr val="bg1"/>
                          </a:solidFill>
                          <a:effectLst/>
                        </a:rPr>
                        <a:t>Rate*</a:t>
                      </a:r>
                      <a:endParaRPr lang="en-US" sz="1200" b="1" i="0" u="none" strike="noStrike">
                        <a:solidFill>
                          <a:schemeClr val="bg1"/>
                        </a:solidFill>
                        <a:effectLst/>
                        <a:latin typeface="Times New Roman" panose="02020603050405020304" pitchFamily="18" charset="0"/>
                      </a:endParaRPr>
                    </a:p>
                  </a:txBody>
                  <a:tcPr marL="9525" marR="9525" marT="0" marB="0" anchor="ctr">
                    <a:lnT w="12700" cap="flat" cmpd="sng" algn="ctr">
                      <a:solidFill>
                        <a:schemeClr val="bg1"/>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solidFill>
                  </a:tcPr>
                </a:tc>
                <a:tc>
                  <a:txBody>
                    <a:bodyPr/>
                    <a:lstStyle/>
                    <a:p>
                      <a:pPr algn="ctr" fontAlgn="ctr"/>
                      <a:r>
                        <a:rPr lang="en-US" sz="1200" b="1" u="none" strike="noStrike">
                          <a:solidFill>
                            <a:schemeClr val="bg1"/>
                          </a:solidFill>
                          <a:effectLst/>
                        </a:rPr>
                        <a:t>2019</a:t>
                      </a:r>
                      <a:endParaRPr lang="en-US" sz="1200" b="1" i="0" u="none" strike="noStrike">
                        <a:solidFill>
                          <a:schemeClr val="bg1"/>
                        </a:solidFill>
                        <a:effectLst/>
                        <a:latin typeface="Times New Roman" panose="02020603050405020304" pitchFamily="18" charset="0"/>
                      </a:endParaRPr>
                    </a:p>
                    <a:p>
                      <a:pPr algn="ctr" fontAlgn="ctr"/>
                      <a:r>
                        <a:rPr lang="en-US" sz="1200" b="1" u="none" strike="noStrike">
                          <a:solidFill>
                            <a:schemeClr val="bg1"/>
                          </a:solidFill>
                          <a:effectLst/>
                        </a:rPr>
                        <a:t>No.</a:t>
                      </a:r>
                      <a:endParaRPr lang="en-US" sz="1200" b="1" i="0" u="none" strike="noStrike">
                        <a:solidFill>
                          <a:schemeClr val="bg1"/>
                        </a:solidFill>
                        <a:effectLst/>
                        <a:latin typeface="Times New Roman" panose="02020603050405020304" pitchFamily="18" charset="0"/>
                      </a:endParaRPr>
                    </a:p>
                  </a:txBody>
                  <a:tcPr marL="9525" marR="9525" marT="0" marB="0" anchor="ctr">
                    <a:lnT w="12700" cap="flat" cmpd="sng" algn="ctr">
                      <a:solidFill>
                        <a:schemeClr val="bg1"/>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solidFill>
                  </a:tcPr>
                </a:tc>
                <a:tc>
                  <a:txBody>
                    <a:bodyPr/>
                    <a:lstStyle/>
                    <a:p>
                      <a:pPr algn="ctr" fontAlgn="ctr"/>
                      <a:r>
                        <a:rPr lang="en-US" sz="1200" b="1" u="none" strike="noStrike">
                          <a:solidFill>
                            <a:schemeClr val="bg1"/>
                          </a:solidFill>
                          <a:effectLst/>
                        </a:rPr>
                        <a:t>2019</a:t>
                      </a:r>
                      <a:endParaRPr lang="en-US" sz="1200" b="1" i="0" u="none" strike="noStrike">
                        <a:solidFill>
                          <a:schemeClr val="bg1"/>
                        </a:solidFill>
                        <a:effectLst/>
                        <a:latin typeface="Times New Roman" panose="02020603050405020304" pitchFamily="18" charset="0"/>
                      </a:endParaRPr>
                    </a:p>
                    <a:p>
                      <a:pPr algn="ctr" fontAlgn="ctr"/>
                      <a:r>
                        <a:rPr lang="en-US" sz="1200" b="1" u="none" strike="noStrike">
                          <a:solidFill>
                            <a:schemeClr val="bg1"/>
                          </a:solidFill>
                          <a:effectLst/>
                        </a:rPr>
                        <a:t>Rate*</a:t>
                      </a:r>
                      <a:endParaRPr lang="en-US" sz="1200" b="1" i="0" u="none" strike="noStrike">
                        <a:solidFill>
                          <a:schemeClr val="bg1"/>
                        </a:solidFill>
                        <a:effectLst/>
                        <a:latin typeface="Times New Roman" panose="02020603050405020304" pitchFamily="18" charset="0"/>
                      </a:endParaRPr>
                    </a:p>
                  </a:txBody>
                  <a:tcPr marL="9525" marR="9525" marT="0" marB="0" anchor="ctr">
                    <a:lnT w="12700" cap="flat" cmpd="sng" algn="ctr">
                      <a:solidFill>
                        <a:schemeClr val="bg1"/>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solidFill>
                  </a:tcPr>
                </a:tc>
                <a:tc>
                  <a:txBody>
                    <a:bodyPr/>
                    <a:lstStyle/>
                    <a:p>
                      <a:pPr algn="ctr" fontAlgn="ctr"/>
                      <a:r>
                        <a:rPr lang="en-US" sz="1200" b="1" u="none" strike="noStrike">
                          <a:solidFill>
                            <a:schemeClr val="bg1"/>
                          </a:solidFill>
                          <a:effectLst/>
                        </a:rPr>
                        <a:t>2020</a:t>
                      </a:r>
                      <a:endParaRPr lang="en-US" sz="1200" b="1" i="0" u="none" strike="noStrike">
                        <a:solidFill>
                          <a:schemeClr val="bg1"/>
                        </a:solidFill>
                        <a:effectLst/>
                        <a:latin typeface="Times New Roman" panose="02020603050405020304" pitchFamily="18" charset="0"/>
                      </a:endParaRPr>
                    </a:p>
                    <a:p>
                      <a:pPr algn="ctr" fontAlgn="ctr"/>
                      <a:r>
                        <a:rPr lang="en-US" sz="1200" b="1" u="none" strike="noStrike">
                          <a:solidFill>
                            <a:schemeClr val="bg1"/>
                          </a:solidFill>
                          <a:effectLst/>
                        </a:rPr>
                        <a:t>No.</a:t>
                      </a:r>
                      <a:endParaRPr lang="en-US" sz="1200" b="1" i="0" u="none" strike="noStrike">
                        <a:solidFill>
                          <a:schemeClr val="bg1"/>
                        </a:solidFill>
                        <a:effectLst/>
                        <a:latin typeface="Times New Roman" panose="02020603050405020304" pitchFamily="18" charset="0"/>
                      </a:endParaRPr>
                    </a:p>
                  </a:txBody>
                  <a:tcPr marL="9525" marR="9525" marT="0" marB="0" anchor="ctr">
                    <a:lnT w="12700" cap="flat" cmpd="sng" algn="ctr">
                      <a:solidFill>
                        <a:schemeClr val="bg1"/>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solidFill>
                  </a:tcPr>
                </a:tc>
                <a:tc>
                  <a:txBody>
                    <a:bodyPr/>
                    <a:lstStyle/>
                    <a:p>
                      <a:pPr algn="ctr" fontAlgn="ctr"/>
                      <a:r>
                        <a:rPr lang="en-US" sz="1200" b="1" u="none" strike="noStrike">
                          <a:solidFill>
                            <a:schemeClr val="bg1"/>
                          </a:solidFill>
                          <a:effectLst/>
                        </a:rPr>
                        <a:t>2020</a:t>
                      </a:r>
                      <a:endParaRPr lang="en-US" sz="1200" b="1" i="0" u="none" strike="noStrike">
                        <a:solidFill>
                          <a:schemeClr val="bg1"/>
                        </a:solidFill>
                        <a:effectLst/>
                        <a:latin typeface="Times New Roman" panose="02020603050405020304" pitchFamily="18" charset="0"/>
                      </a:endParaRPr>
                    </a:p>
                    <a:p>
                      <a:pPr algn="ctr" fontAlgn="ctr"/>
                      <a:r>
                        <a:rPr lang="en-US" sz="1200" b="1" u="none" strike="noStrike">
                          <a:solidFill>
                            <a:schemeClr val="bg1"/>
                          </a:solidFill>
                          <a:effectLst/>
                        </a:rPr>
                        <a:t>Rate*</a:t>
                      </a:r>
                      <a:endParaRPr lang="en-US" sz="1200" b="1" i="0" u="none" strike="noStrike">
                        <a:solidFill>
                          <a:schemeClr val="bg1"/>
                        </a:solidFill>
                        <a:effectLst/>
                        <a:latin typeface="Times New Roman" panose="02020603050405020304" pitchFamily="18" charset="0"/>
                      </a:endParaRP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solidFill>
                  </a:tcPr>
                </a:tc>
                <a:extLst>
                  <a:ext uri="{0D108BD9-81ED-4DB2-BD59-A6C34878D82A}">
                    <a16:rowId xmlns:a16="http://schemas.microsoft.com/office/drawing/2014/main" val="3085099476"/>
                  </a:ext>
                </a:extLst>
              </a:tr>
              <a:tr h="210312">
                <a:tc>
                  <a:txBody>
                    <a:bodyPr/>
                    <a:lstStyle/>
                    <a:p>
                      <a:pPr algn="l" fontAlgn="ctr"/>
                      <a:r>
                        <a:rPr lang="en-US" sz="1100" b="0" i="0" u="none" strike="noStrike">
                          <a:solidFill>
                            <a:srgbClr val="000000"/>
                          </a:solidFill>
                          <a:effectLst/>
                          <a:latin typeface="+mn-lt"/>
                        </a:rPr>
                        <a:t>Alabama</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19</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UR</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19</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UR</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19</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UR</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12</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UR</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12</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UR</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extLst>
                  <a:ext uri="{0D108BD9-81ED-4DB2-BD59-A6C34878D82A}">
                    <a16:rowId xmlns:a16="http://schemas.microsoft.com/office/drawing/2014/main" val="1002815237"/>
                  </a:ext>
                </a:extLst>
              </a:tr>
              <a:tr h="210312">
                <a:tc>
                  <a:txBody>
                    <a:bodyPr/>
                    <a:lstStyle/>
                    <a:p>
                      <a:pPr algn="l" fontAlgn="ctr"/>
                      <a:r>
                        <a:rPr lang="en-US" sz="1100" b="0" i="0" u="none" strike="noStrike">
                          <a:solidFill>
                            <a:srgbClr val="000000"/>
                          </a:solidFill>
                          <a:effectLst/>
                          <a:latin typeface="+mn-lt"/>
                        </a:rPr>
                        <a:t>Alaska</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S</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UR</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S</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UR</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S</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UR</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S</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UR</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S</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UR</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extLst>
                  <a:ext uri="{0D108BD9-81ED-4DB2-BD59-A6C34878D82A}">
                    <a16:rowId xmlns:a16="http://schemas.microsoft.com/office/drawing/2014/main" val="597773426"/>
                  </a:ext>
                </a:extLst>
              </a:tr>
              <a:tr h="210312">
                <a:tc>
                  <a:txBody>
                    <a:bodyPr/>
                    <a:lstStyle/>
                    <a:p>
                      <a:pPr algn="l" fontAlgn="ctr"/>
                      <a:r>
                        <a:rPr lang="en-US" sz="1100" b="0" i="0" u="none" strike="noStrike">
                          <a:solidFill>
                            <a:srgbClr val="000000"/>
                          </a:solidFill>
                          <a:effectLst/>
                          <a:latin typeface="+mn-lt"/>
                        </a:rPr>
                        <a:t>Arizona</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29</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0.34</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19</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UR</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31</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0.34</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30</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0.34</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20</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0.24</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extLst>
                  <a:ext uri="{0D108BD9-81ED-4DB2-BD59-A6C34878D82A}">
                    <a16:rowId xmlns:a16="http://schemas.microsoft.com/office/drawing/2014/main" val="1764367123"/>
                  </a:ext>
                </a:extLst>
              </a:tr>
              <a:tr h="210312">
                <a:tc>
                  <a:txBody>
                    <a:bodyPr/>
                    <a:lstStyle/>
                    <a:p>
                      <a:pPr algn="l" fontAlgn="ctr"/>
                      <a:r>
                        <a:rPr lang="en-US" sz="1100" b="0" i="0" u="none" strike="noStrike">
                          <a:solidFill>
                            <a:srgbClr val="000000"/>
                          </a:solidFill>
                          <a:effectLst/>
                          <a:latin typeface="+mn-lt"/>
                        </a:rPr>
                        <a:t>Arkansas</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10</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UR</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22</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0.6</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17</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UR</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16</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UR</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19</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UR</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extLst>
                  <a:ext uri="{0D108BD9-81ED-4DB2-BD59-A6C34878D82A}">
                    <a16:rowId xmlns:a16="http://schemas.microsoft.com/office/drawing/2014/main" val="647142603"/>
                  </a:ext>
                </a:extLst>
              </a:tr>
              <a:tr h="210312">
                <a:tc>
                  <a:txBody>
                    <a:bodyPr/>
                    <a:lstStyle/>
                    <a:p>
                      <a:pPr algn="l" fontAlgn="ctr"/>
                      <a:r>
                        <a:rPr lang="en-US" sz="1100" b="0" i="0" u="none" strike="noStrike">
                          <a:solidFill>
                            <a:srgbClr val="000000"/>
                          </a:solidFill>
                          <a:effectLst/>
                          <a:latin typeface="+mn-lt"/>
                        </a:rPr>
                        <a:t>California</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337</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0.78</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346</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0.8</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304</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0.67</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327</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0.7</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357</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0.75</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extLst>
                  <a:ext uri="{0D108BD9-81ED-4DB2-BD59-A6C34878D82A}">
                    <a16:rowId xmlns:a16="http://schemas.microsoft.com/office/drawing/2014/main" val="3410313967"/>
                  </a:ext>
                </a:extLst>
              </a:tr>
              <a:tr h="210312">
                <a:tc>
                  <a:txBody>
                    <a:bodyPr/>
                    <a:lstStyle/>
                    <a:p>
                      <a:pPr algn="l" fontAlgn="ctr"/>
                      <a:r>
                        <a:rPr lang="en-US" sz="1100" b="0" i="0" u="none" strike="noStrike">
                          <a:solidFill>
                            <a:srgbClr val="000000"/>
                          </a:solidFill>
                          <a:effectLst/>
                          <a:latin typeface="+mn-lt"/>
                        </a:rPr>
                        <a:t>Colorado</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23</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0.39</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32</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0.51</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26</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0.39</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35</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0.49</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34</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0.5</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extLst>
                  <a:ext uri="{0D108BD9-81ED-4DB2-BD59-A6C34878D82A}">
                    <a16:rowId xmlns:a16="http://schemas.microsoft.com/office/drawing/2014/main" val="3816015111"/>
                  </a:ext>
                </a:extLst>
              </a:tr>
              <a:tr h="210312">
                <a:tc>
                  <a:txBody>
                    <a:bodyPr/>
                    <a:lstStyle/>
                    <a:p>
                      <a:pPr algn="l" fontAlgn="ctr"/>
                      <a:r>
                        <a:rPr lang="en-US" sz="1100" b="0" i="0" u="none" strike="noStrike">
                          <a:solidFill>
                            <a:srgbClr val="000000"/>
                          </a:solidFill>
                          <a:effectLst/>
                          <a:latin typeface="+mn-lt"/>
                        </a:rPr>
                        <a:t>Connecticut</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S</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UR</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S</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UR</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13</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UR</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S</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UR</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S</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UR</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extLst>
                  <a:ext uri="{0D108BD9-81ED-4DB2-BD59-A6C34878D82A}">
                    <a16:rowId xmlns:a16="http://schemas.microsoft.com/office/drawing/2014/main" val="2356287410"/>
                  </a:ext>
                </a:extLst>
              </a:tr>
              <a:tr h="210312">
                <a:tc>
                  <a:txBody>
                    <a:bodyPr/>
                    <a:lstStyle/>
                    <a:p>
                      <a:pPr algn="l" fontAlgn="ctr"/>
                      <a:r>
                        <a:rPr lang="en-US" sz="1100" b="0" i="0" u="none" strike="noStrike">
                          <a:solidFill>
                            <a:srgbClr val="000000"/>
                          </a:solidFill>
                          <a:effectLst/>
                          <a:latin typeface="+mn-lt"/>
                        </a:rPr>
                        <a:t>Delaware</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S</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UR</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S</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UR</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S</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UR</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S</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UR</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S</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UR</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extLst>
                  <a:ext uri="{0D108BD9-81ED-4DB2-BD59-A6C34878D82A}">
                    <a16:rowId xmlns:a16="http://schemas.microsoft.com/office/drawing/2014/main" val="1666818688"/>
                  </a:ext>
                </a:extLst>
              </a:tr>
              <a:tr h="200403">
                <a:tc>
                  <a:txBody>
                    <a:bodyPr/>
                    <a:lstStyle/>
                    <a:p>
                      <a:pPr algn="l" fontAlgn="ctr"/>
                      <a:r>
                        <a:rPr lang="en-US" sz="1100" b="0" i="0" u="none" strike="noStrike">
                          <a:solidFill>
                            <a:srgbClr val="000000"/>
                          </a:solidFill>
                          <a:effectLst/>
                          <a:latin typeface="+mn-lt"/>
                        </a:rPr>
                        <a:t>District of Columbia</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11</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UR</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12</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UR</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S</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UR</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S</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UR</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S</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UR</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extLst>
                  <a:ext uri="{0D108BD9-81ED-4DB2-BD59-A6C34878D82A}">
                    <a16:rowId xmlns:a16="http://schemas.microsoft.com/office/drawing/2014/main" val="4187607299"/>
                  </a:ext>
                </a:extLst>
              </a:tr>
              <a:tr h="210312">
                <a:tc>
                  <a:txBody>
                    <a:bodyPr/>
                    <a:lstStyle/>
                    <a:p>
                      <a:pPr algn="l" fontAlgn="ctr"/>
                      <a:r>
                        <a:rPr lang="en-US" sz="1100" b="0" i="0" u="none" strike="noStrike">
                          <a:solidFill>
                            <a:srgbClr val="000000"/>
                          </a:solidFill>
                          <a:effectLst/>
                          <a:latin typeface="+mn-lt"/>
                        </a:rPr>
                        <a:t>Florida</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98</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0.36</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129</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0.45</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109</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0.41</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111</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0.4</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121</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0.41</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extLst>
                  <a:ext uri="{0D108BD9-81ED-4DB2-BD59-A6C34878D82A}">
                    <a16:rowId xmlns:a16="http://schemas.microsoft.com/office/drawing/2014/main" val="2686322596"/>
                  </a:ext>
                </a:extLst>
              </a:tr>
              <a:tr h="210312">
                <a:tc>
                  <a:txBody>
                    <a:bodyPr/>
                    <a:lstStyle/>
                    <a:p>
                      <a:pPr algn="l" fontAlgn="ctr"/>
                      <a:r>
                        <a:rPr lang="en-US" sz="1100" b="0" i="0" u="none" strike="noStrike">
                          <a:solidFill>
                            <a:srgbClr val="000000"/>
                          </a:solidFill>
                          <a:effectLst/>
                          <a:latin typeface="+mn-lt"/>
                        </a:rPr>
                        <a:t>Georgia</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35</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0.3</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34</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0.28</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40</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0.35</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44</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0.35</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37</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0.28</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extLst>
                  <a:ext uri="{0D108BD9-81ED-4DB2-BD59-A6C34878D82A}">
                    <a16:rowId xmlns:a16="http://schemas.microsoft.com/office/drawing/2014/main" val="1510362953"/>
                  </a:ext>
                </a:extLst>
              </a:tr>
              <a:tr h="210312">
                <a:tc>
                  <a:txBody>
                    <a:bodyPr/>
                    <a:lstStyle/>
                    <a:p>
                      <a:pPr algn="l" fontAlgn="ctr"/>
                      <a:r>
                        <a:rPr lang="en-US" sz="1100" b="0" i="0" u="none" strike="noStrike">
                          <a:solidFill>
                            <a:srgbClr val="000000"/>
                          </a:solidFill>
                          <a:effectLst/>
                          <a:latin typeface="+mn-lt"/>
                        </a:rPr>
                        <a:t>Hawaii</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26</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1.5</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15</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UR</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14</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UR</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21</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1.17</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18</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UR</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extLst>
                  <a:ext uri="{0D108BD9-81ED-4DB2-BD59-A6C34878D82A}">
                    <a16:rowId xmlns:a16="http://schemas.microsoft.com/office/drawing/2014/main" val="4281314200"/>
                  </a:ext>
                </a:extLst>
              </a:tr>
              <a:tr h="210312">
                <a:tc>
                  <a:txBody>
                    <a:bodyPr/>
                    <a:lstStyle/>
                    <a:p>
                      <a:pPr algn="l" fontAlgn="ctr"/>
                      <a:r>
                        <a:rPr lang="en-US" sz="1100" b="0" i="0" u="none" strike="noStrike">
                          <a:solidFill>
                            <a:srgbClr val="000000"/>
                          </a:solidFill>
                          <a:effectLst/>
                          <a:latin typeface="+mn-lt"/>
                        </a:rPr>
                        <a:t>Idaho</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3"/>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S</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UR</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S</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UR</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S</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UR</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S</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UR</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S</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UR</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707265860"/>
                  </a:ext>
                </a:extLst>
              </a:tr>
            </a:tbl>
          </a:graphicData>
        </a:graphic>
      </p:graphicFrame>
      <p:sp>
        <p:nvSpPr>
          <p:cNvPr id="4" name="Text Placeholder 3">
            <a:extLst>
              <a:ext uri="{FF2B5EF4-FFF2-40B4-BE49-F238E27FC236}">
                <a16:creationId xmlns:a16="http://schemas.microsoft.com/office/drawing/2014/main" id="{54DDCBAD-650E-0053-7520-23FBDFA1C3FF}"/>
              </a:ext>
            </a:extLst>
          </p:cNvPr>
          <p:cNvSpPr>
            <a:spLocks noGrp="1"/>
          </p:cNvSpPr>
          <p:nvPr>
            <p:ph type="body" sz="quarter" idx="11"/>
          </p:nvPr>
        </p:nvSpPr>
        <p:spPr/>
        <p:txBody>
          <a:bodyPr/>
          <a:lstStyle/>
          <a:p>
            <a:pPr>
              <a:lnSpc>
                <a:spcPct val="100000"/>
              </a:lnSpc>
            </a:pPr>
            <a:r>
              <a:rPr lang="en-US" sz="800"/>
              <a:t>* Rates are age-adjusted per 100,000 US standard population during 2000 by using the following age group distribution (in years): &lt;1, 1–4, 5–14, 15–24, 25–34, 35–44, 45–54, 55–64, 65–74, 75–84, and ≥85. For age-adjusted death rates, the age-specific death rate is rounded to 1 decimal place before proceeding to the next step in the calculation of age-adjusted death rates for NCHS Multiple Cause of Death on CDC WONDER. This rounding step might affect the precision of rates calculated for small numbers of deaths. Missing data are not included.		</a:t>
            </a:r>
          </a:p>
          <a:p>
            <a:pPr>
              <a:lnSpc>
                <a:spcPct val="100000"/>
              </a:lnSpc>
            </a:pPr>
            <a:r>
              <a:rPr lang="en-US" sz="800"/>
              <a:t>† Cause of death is defined as one of the multiple causes of death and is based on the International Classification of Diseases, 10th Rev. (ICD-10) codes B16, B17.0, B18.0, B18.1 (hepatitis B).		</a:t>
            </a:r>
          </a:p>
          <a:p>
            <a:pPr>
              <a:lnSpc>
                <a:spcPct val="100000"/>
              </a:lnSpc>
            </a:pPr>
            <a:r>
              <a:rPr lang="en-US" sz="800"/>
              <a:t>UR§ Unreliable rate: Rates where death counts were &lt;20 were not displayed because of the instability associated with those rates.</a:t>
            </a:r>
          </a:p>
          <a:p>
            <a:pPr>
              <a:lnSpc>
                <a:spcPct val="100000"/>
              </a:lnSpc>
            </a:pPr>
            <a:r>
              <a:rPr lang="en-US" sz="800"/>
              <a:t>S¶ Suppressed: Subnational data representing &lt;10 deaths (0–9) are suppressed or CDC WONDER did not have the functionality to calculate rates.				</a:t>
            </a:r>
          </a:p>
        </p:txBody>
      </p:sp>
      <p:sp>
        <p:nvSpPr>
          <p:cNvPr id="8" name="TextBox 7">
            <a:extLst>
              <a:ext uri="{FF2B5EF4-FFF2-40B4-BE49-F238E27FC236}">
                <a16:creationId xmlns:a16="http://schemas.microsoft.com/office/drawing/2014/main" id="{A63725F0-C5B6-B0B9-FC3A-304D6AF8FEF0}"/>
              </a:ext>
            </a:extLst>
          </p:cNvPr>
          <p:cNvSpPr txBox="1"/>
          <p:nvPr/>
        </p:nvSpPr>
        <p:spPr>
          <a:xfrm>
            <a:off x="6096000" y="5109283"/>
            <a:ext cx="4494028" cy="1574790"/>
          </a:xfrm>
          <a:prstGeom prst="rect">
            <a:avLst/>
          </a:prstGeom>
          <a:noFill/>
        </p:spPr>
        <p:txBody>
          <a:bodyPr wrap="square" lIns="91440" tIns="45720" rIns="91440" bIns="45720" anchor="t">
            <a:spAutoFit/>
          </a:bodyPr>
          <a:lstStyle/>
          <a:p>
            <a:pPr>
              <a:spcBef>
                <a:spcPts val="1000"/>
              </a:spcBef>
            </a:pPr>
            <a:r>
              <a:rPr lang="en-US" sz="800"/>
              <a:t>Source: CDC, National Center for Health Statistics, Multiple Cause of Death 1999–2020 on CDC WONDER Online Database. Data are from the 2016–2020 Multiple Cause of Death files and are based on information from all death certificates filed in the vital records offices of the 50 states and the District of Columbia through the Vital Statistics Cooperative Program. Deaths of nonresidents (e.g., nonresident aliens, nationals living abroad, residents of Puerto Rico, Guam, the Virgin Islands, and other US territories) and fetal deaths are excluded. Numbers are slightly lower than previously reported for 2015–2016 because of NCHS standards that restrict displayed data to US residents. Accessed at </a:t>
            </a:r>
            <a:r>
              <a:rPr lang="en-US" sz="800">
                <a:hlinkClick r:id="rId3"/>
              </a:rPr>
              <a:t>http://wonder.cdc.gov/mcd-icd10.html</a:t>
            </a:r>
            <a:r>
              <a:rPr lang="en-US" sz="800"/>
              <a:t> on January 13, 2022. CDC WONDER data set documentation and technical methods can be accessed at </a:t>
            </a:r>
            <a:r>
              <a:rPr lang="en-US" sz="800">
                <a:hlinkClick r:id="rId4"/>
              </a:rPr>
              <a:t>https://wonder.cdc.gov/wonder/help/mcd.html</a:t>
            </a:r>
            <a:r>
              <a:rPr lang="en-US" sz="800"/>
              <a:t>#.  </a:t>
            </a:r>
            <a:endParaRPr lang="en-US"/>
          </a:p>
          <a:p>
            <a:pPr>
              <a:spcBef>
                <a:spcPts val="1000"/>
              </a:spcBef>
            </a:pPr>
            <a:r>
              <a:rPr lang="en-US" sz="800"/>
              <a:t>Centers for Disease Control and Prevention. Viral Hepatitis Surveillance Report – United States, 2020. </a:t>
            </a:r>
            <a:r>
              <a:rPr lang="en-US" sz="800">
                <a:hlinkClick r:id="rId5"/>
              </a:rPr>
              <a:t>https://www.cdc.gov/hepatitis/statistics/2020surveillance/index.htm</a:t>
            </a:r>
            <a:r>
              <a:rPr lang="en-US" sz="800"/>
              <a:t>. Published September 2022.</a:t>
            </a:r>
            <a:endParaRPr lang="en-US" sz="800">
              <a:cs typeface="Calibri"/>
            </a:endParaRPr>
          </a:p>
        </p:txBody>
      </p:sp>
    </p:spTree>
    <p:extLst>
      <p:ext uri="{BB962C8B-B14F-4D97-AF65-F5344CB8AC3E}">
        <p14:creationId xmlns:p14="http://schemas.microsoft.com/office/powerpoint/2010/main" val="21107659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9B1480-11D7-200C-39F9-8BF0E49EBAEE}"/>
              </a:ext>
            </a:extLst>
          </p:cNvPr>
          <p:cNvSpPr>
            <a:spLocks noGrp="1"/>
          </p:cNvSpPr>
          <p:nvPr>
            <p:ph type="title"/>
          </p:nvPr>
        </p:nvSpPr>
        <p:spPr>
          <a:xfrm>
            <a:off x="457201" y="143647"/>
            <a:ext cx="10820399" cy="917018"/>
          </a:xfrm>
        </p:spPr>
        <p:txBody>
          <a:bodyPr>
            <a:noAutofit/>
          </a:bodyPr>
          <a:lstStyle/>
          <a:p>
            <a:r>
              <a:rPr lang="en-US" b="0"/>
              <a:t>Table 2.7 – Part 2 of 4</a:t>
            </a:r>
            <a:br>
              <a:rPr lang="en-US" sz="2000"/>
            </a:br>
            <a:r>
              <a:rPr lang="en-US" sz="2000" b="1"/>
              <a:t>Numbers and rates* of deaths with hepatitis B virus infection listed as a cause of death† among residents, by state or jurisdiction</a:t>
            </a:r>
            <a:br>
              <a:rPr lang="en-US" sz="2000" b="1"/>
            </a:br>
            <a:r>
              <a:rPr lang="en-US" sz="2000" b="1"/>
              <a:t>United States, 2016–2020</a:t>
            </a:r>
            <a:r>
              <a:rPr lang="en-US" sz="2000" b="0"/>
              <a:t>										</a:t>
            </a:r>
          </a:p>
        </p:txBody>
      </p:sp>
      <p:graphicFrame>
        <p:nvGraphicFramePr>
          <p:cNvPr id="3" name="Table 2">
            <a:extLst>
              <a:ext uri="{FF2B5EF4-FFF2-40B4-BE49-F238E27FC236}">
                <a16:creationId xmlns:a16="http://schemas.microsoft.com/office/drawing/2014/main" id="{3C9BE060-1E87-051C-57CB-B646C709CEC9}"/>
              </a:ext>
            </a:extLst>
          </p:cNvPr>
          <p:cNvGraphicFramePr>
            <a:graphicFrameLocks noGrp="1"/>
          </p:cNvGraphicFramePr>
          <p:nvPr>
            <p:extLst>
              <p:ext uri="{D42A27DB-BD31-4B8C-83A1-F6EECF244321}">
                <p14:modId xmlns:p14="http://schemas.microsoft.com/office/powerpoint/2010/main" val="415524386"/>
              </p:ext>
            </p:extLst>
          </p:nvPr>
        </p:nvGraphicFramePr>
        <p:xfrm>
          <a:off x="548856" y="1610667"/>
          <a:ext cx="11091335" cy="3132572"/>
        </p:xfrm>
        <a:graphic>
          <a:graphicData uri="http://schemas.openxmlformats.org/drawingml/2006/table">
            <a:tbl>
              <a:tblPr firstRow="1" bandRow="1">
                <a:tableStyleId>{C083E6E3-FA7D-4D7B-A595-EF9225AFEA82}</a:tableStyleId>
              </a:tblPr>
              <a:tblGrid>
                <a:gridCol w="1125795">
                  <a:extLst>
                    <a:ext uri="{9D8B030D-6E8A-4147-A177-3AD203B41FA5}">
                      <a16:colId xmlns:a16="http://schemas.microsoft.com/office/drawing/2014/main" val="2197488459"/>
                    </a:ext>
                  </a:extLst>
                </a:gridCol>
                <a:gridCol w="996554">
                  <a:extLst>
                    <a:ext uri="{9D8B030D-6E8A-4147-A177-3AD203B41FA5}">
                      <a16:colId xmlns:a16="http://schemas.microsoft.com/office/drawing/2014/main" val="557897342"/>
                    </a:ext>
                  </a:extLst>
                </a:gridCol>
                <a:gridCol w="996554">
                  <a:extLst>
                    <a:ext uri="{9D8B030D-6E8A-4147-A177-3AD203B41FA5}">
                      <a16:colId xmlns:a16="http://schemas.microsoft.com/office/drawing/2014/main" val="1675807070"/>
                    </a:ext>
                  </a:extLst>
                </a:gridCol>
                <a:gridCol w="996554">
                  <a:extLst>
                    <a:ext uri="{9D8B030D-6E8A-4147-A177-3AD203B41FA5}">
                      <a16:colId xmlns:a16="http://schemas.microsoft.com/office/drawing/2014/main" val="3162417777"/>
                    </a:ext>
                  </a:extLst>
                </a:gridCol>
                <a:gridCol w="996554">
                  <a:extLst>
                    <a:ext uri="{9D8B030D-6E8A-4147-A177-3AD203B41FA5}">
                      <a16:colId xmlns:a16="http://schemas.microsoft.com/office/drawing/2014/main" val="2163448990"/>
                    </a:ext>
                  </a:extLst>
                </a:gridCol>
                <a:gridCol w="996554">
                  <a:extLst>
                    <a:ext uri="{9D8B030D-6E8A-4147-A177-3AD203B41FA5}">
                      <a16:colId xmlns:a16="http://schemas.microsoft.com/office/drawing/2014/main" val="1531703974"/>
                    </a:ext>
                  </a:extLst>
                </a:gridCol>
                <a:gridCol w="996554">
                  <a:extLst>
                    <a:ext uri="{9D8B030D-6E8A-4147-A177-3AD203B41FA5}">
                      <a16:colId xmlns:a16="http://schemas.microsoft.com/office/drawing/2014/main" val="1741429899"/>
                    </a:ext>
                  </a:extLst>
                </a:gridCol>
                <a:gridCol w="996554">
                  <a:extLst>
                    <a:ext uri="{9D8B030D-6E8A-4147-A177-3AD203B41FA5}">
                      <a16:colId xmlns:a16="http://schemas.microsoft.com/office/drawing/2014/main" val="2837006629"/>
                    </a:ext>
                  </a:extLst>
                </a:gridCol>
                <a:gridCol w="996554">
                  <a:extLst>
                    <a:ext uri="{9D8B030D-6E8A-4147-A177-3AD203B41FA5}">
                      <a16:colId xmlns:a16="http://schemas.microsoft.com/office/drawing/2014/main" val="1677891965"/>
                    </a:ext>
                  </a:extLst>
                </a:gridCol>
                <a:gridCol w="996554">
                  <a:extLst>
                    <a:ext uri="{9D8B030D-6E8A-4147-A177-3AD203B41FA5}">
                      <a16:colId xmlns:a16="http://schemas.microsoft.com/office/drawing/2014/main" val="373618106"/>
                    </a:ext>
                  </a:extLst>
                </a:gridCol>
                <a:gridCol w="996554">
                  <a:extLst>
                    <a:ext uri="{9D8B030D-6E8A-4147-A177-3AD203B41FA5}">
                      <a16:colId xmlns:a16="http://schemas.microsoft.com/office/drawing/2014/main" val="200654846"/>
                    </a:ext>
                  </a:extLst>
                </a:gridCol>
              </a:tblGrid>
              <a:tr h="398516">
                <a:tc>
                  <a:txBody>
                    <a:bodyPr/>
                    <a:lstStyle/>
                    <a:p>
                      <a:pPr algn="l" fontAlgn="ctr"/>
                      <a:r>
                        <a:rPr lang="en-US" sz="1200" b="1" u="none" strike="noStrike">
                          <a:solidFill>
                            <a:schemeClr val="bg1"/>
                          </a:solidFill>
                          <a:effectLst/>
                        </a:rPr>
                        <a:t>State or Jurisdiction</a:t>
                      </a:r>
                      <a:endParaRPr lang="en-US" sz="1200" b="1" i="0" u="none" strike="noStrike">
                        <a:solidFill>
                          <a:schemeClr val="bg1"/>
                        </a:solidFill>
                        <a:effectLst/>
                        <a:latin typeface="Times New Roman" panose="02020603050405020304" pitchFamily="18" charset="0"/>
                      </a:endParaRPr>
                    </a:p>
                  </a:txBody>
                  <a:tcPr marR="9525" marT="0" marB="0"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solidFill>
                  </a:tcPr>
                </a:tc>
                <a:tc>
                  <a:txBody>
                    <a:bodyPr/>
                    <a:lstStyle/>
                    <a:p>
                      <a:pPr algn="ctr" fontAlgn="ctr"/>
                      <a:r>
                        <a:rPr lang="en-US" sz="1200" b="1" u="none" strike="noStrike">
                          <a:solidFill>
                            <a:schemeClr val="bg1"/>
                          </a:solidFill>
                          <a:effectLst/>
                        </a:rPr>
                        <a:t>2016</a:t>
                      </a:r>
                      <a:endParaRPr lang="en-US" sz="1200" b="1" i="0" u="none" strike="noStrike">
                        <a:solidFill>
                          <a:schemeClr val="bg1"/>
                        </a:solidFill>
                        <a:effectLst/>
                        <a:latin typeface="Times New Roman" panose="02020603050405020304" pitchFamily="18" charset="0"/>
                      </a:endParaRPr>
                    </a:p>
                    <a:p>
                      <a:pPr algn="ctr" fontAlgn="ctr"/>
                      <a:r>
                        <a:rPr lang="en-US" sz="1200" b="1" u="none" strike="noStrike">
                          <a:solidFill>
                            <a:schemeClr val="bg1"/>
                          </a:solidFill>
                          <a:effectLst/>
                        </a:rPr>
                        <a:t>No.</a:t>
                      </a:r>
                      <a:endParaRPr lang="en-US" sz="1200" b="1" i="0" u="none" strike="noStrike">
                        <a:solidFill>
                          <a:schemeClr val="bg1"/>
                        </a:solidFill>
                        <a:effectLst/>
                        <a:latin typeface="Times New Roman" panose="02020603050405020304" pitchFamily="18" charset="0"/>
                      </a:endParaRPr>
                    </a:p>
                  </a:txBody>
                  <a:tcPr marL="9525" marR="9525" marT="0" marB="0" anchor="ctr">
                    <a:lnT w="12700" cap="flat" cmpd="sng" algn="ctr">
                      <a:solidFill>
                        <a:schemeClr val="bg1"/>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solidFill>
                  </a:tcPr>
                </a:tc>
                <a:tc>
                  <a:txBody>
                    <a:bodyPr/>
                    <a:lstStyle/>
                    <a:p>
                      <a:pPr algn="ctr" fontAlgn="ctr"/>
                      <a:r>
                        <a:rPr lang="en-US" sz="1200" b="1" u="none" strike="noStrike">
                          <a:solidFill>
                            <a:schemeClr val="bg1"/>
                          </a:solidFill>
                          <a:effectLst/>
                        </a:rPr>
                        <a:t>2016</a:t>
                      </a:r>
                      <a:endParaRPr lang="en-US" sz="1200" b="1" i="0" u="none" strike="noStrike">
                        <a:solidFill>
                          <a:schemeClr val="bg1"/>
                        </a:solidFill>
                        <a:effectLst/>
                        <a:latin typeface="Times New Roman" panose="02020603050405020304" pitchFamily="18" charset="0"/>
                      </a:endParaRPr>
                    </a:p>
                    <a:p>
                      <a:pPr algn="ctr" fontAlgn="ctr"/>
                      <a:r>
                        <a:rPr lang="en-US" sz="1200" b="1" u="none" strike="noStrike">
                          <a:solidFill>
                            <a:schemeClr val="bg1"/>
                          </a:solidFill>
                          <a:effectLst/>
                        </a:rPr>
                        <a:t>Rate*</a:t>
                      </a:r>
                      <a:endParaRPr lang="en-US" sz="1200" b="1" i="0" u="none" strike="noStrike">
                        <a:solidFill>
                          <a:schemeClr val="bg1"/>
                        </a:solidFill>
                        <a:effectLst/>
                        <a:latin typeface="Times New Roman" panose="02020603050405020304" pitchFamily="18" charset="0"/>
                      </a:endParaRPr>
                    </a:p>
                  </a:txBody>
                  <a:tcPr marL="9525" marR="9525" marT="0" marB="0" anchor="ctr">
                    <a:lnT w="12700" cap="flat" cmpd="sng" algn="ctr">
                      <a:solidFill>
                        <a:schemeClr val="bg1"/>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solidFill>
                  </a:tcPr>
                </a:tc>
                <a:tc>
                  <a:txBody>
                    <a:bodyPr/>
                    <a:lstStyle/>
                    <a:p>
                      <a:pPr algn="ctr" fontAlgn="ctr"/>
                      <a:r>
                        <a:rPr lang="en-US" sz="1200" b="1" u="none" strike="noStrike">
                          <a:solidFill>
                            <a:schemeClr val="bg1"/>
                          </a:solidFill>
                          <a:effectLst/>
                        </a:rPr>
                        <a:t>2017</a:t>
                      </a:r>
                      <a:endParaRPr lang="en-US" sz="1200" b="1" i="0" u="none" strike="noStrike">
                        <a:solidFill>
                          <a:schemeClr val="bg1"/>
                        </a:solidFill>
                        <a:effectLst/>
                        <a:latin typeface="Times New Roman" panose="02020603050405020304" pitchFamily="18" charset="0"/>
                      </a:endParaRPr>
                    </a:p>
                    <a:p>
                      <a:pPr algn="ctr" fontAlgn="ctr"/>
                      <a:r>
                        <a:rPr lang="en-US" sz="1200" b="1" u="none" strike="noStrike">
                          <a:solidFill>
                            <a:schemeClr val="bg1"/>
                          </a:solidFill>
                          <a:effectLst/>
                        </a:rPr>
                        <a:t>No.</a:t>
                      </a:r>
                      <a:endParaRPr lang="en-US" sz="1200" b="1" i="0" u="none" strike="noStrike">
                        <a:solidFill>
                          <a:schemeClr val="bg1"/>
                        </a:solidFill>
                        <a:effectLst/>
                        <a:latin typeface="Times New Roman" panose="02020603050405020304" pitchFamily="18" charset="0"/>
                      </a:endParaRPr>
                    </a:p>
                  </a:txBody>
                  <a:tcPr marL="9525" marR="9525" marT="0" marB="0" anchor="ctr">
                    <a:lnT w="12700" cap="flat" cmpd="sng" algn="ctr">
                      <a:solidFill>
                        <a:schemeClr val="bg1"/>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solidFill>
                  </a:tcPr>
                </a:tc>
                <a:tc>
                  <a:txBody>
                    <a:bodyPr/>
                    <a:lstStyle/>
                    <a:p>
                      <a:pPr algn="ctr" fontAlgn="ctr"/>
                      <a:r>
                        <a:rPr lang="en-US" sz="1200" b="1" u="none" strike="noStrike">
                          <a:solidFill>
                            <a:schemeClr val="bg1"/>
                          </a:solidFill>
                          <a:effectLst/>
                        </a:rPr>
                        <a:t>2017</a:t>
                      </a:r>
                      <a:endParaRPr lang="en-US" sz="1200" b="1" i="0" u="none" strike="noStrike">
                        <a:solidFill>
                          <a:schemeClr val="bg1"/>
                        </a:solidFill>
                        <a:effectLst/>
                        <a:latin typeface="Times New Roman" panose="02020603050405020304" pitchFamily="18" charset="0"/>
                      </a:endParaRPr>
                    </a:p>
                    <a:p>
                      <a:pPr algn="ctr" fontAlgn="ctr"/>
                      <a:r>
                        <a:rPr lang="en-US" sz="1200" b="1" u="none" strike="noStrike">
                          <a:solidFill>
                            <a:schemeClr val="bg1"/>
                          </a:solidFill>
                          <a:effectLst/>
                        </a:rPr>
                        <a:t>Rate*</a:t>
                      </a:r>
                      <a:endParaRPr lang="en-US" sz="1200" b="1" i="0" u="none" strike="noStrike">
                        <a:solidFill>
                          <a:schemeClr val="bg1"/>
                        </a:solidFill>
                        <a:effectLst/>
                        <a:latin typeface="Times New Roman" panose="02020603050405020304" pitchFamily="18" charset="0"/>
                      </a:endParaRPr>
                    </a:p>
                  </a:txBody>
                  <a:tcPr marL="9525" marR="9525" marT="0" marB="0" anchor="ctr">
                    <a:lnT w="12700" cap="flat" cmpd="sng" algn="ctr">
                      <a:solidFill>
                        <a:schemeClr val="bg1"/>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solidFill>
                  </a:tcPr>
                </a:tc>
                <a:tc>
                  <a:txBody>
                    <a:bodyPr/>
                    <a:lstStyle/>
                    <a:p>
                      <a:pPr algn="ctr" fontAlgn="ctr"/>
                      <a:r>
                        <a:rPr lang="en-US" sz="1200" b="1" u="none" strike="noStrike">
                          <a:solidFill>
                            <a:schemeClr val="bg1"/>
                          </a:solidFill>
                          <a:effectLst/>
                        </a:rPr>
                        <a:t>2018</a:t>
                      </a:r>
                      <a:endParaRPr lang="en-US" sz="1200" b="1" i="0" u="none" strike="noStrike">
                        <a:solidFill>
                          <a:schemeClr val="bg1"/>
                        </a:solidFill>
                        <a:effectLst/>
                        <a:latin typeface="Times New Roman" panose="02020603050405020304" pitchFamily="18" charset="0"/>
                      </a:endParaRPr>
                    </a:p>
                    <a:p>
                      <a:pPr algn="ctr" fontAlgn="ctr"/>
                      <a:r>
                        <a:rPr lang="en-US" sz="1200" b="1" u="none" strike="noStrike">
                          <a:solidFill>
                            <a:schemeClr val="bg1"/>
                          </a:solidFill>
                          <a:effectLst/>
                        </a:rPr>
                        <a:t>No.</a:t>
                      </a:r>
                      <a:endParaRPr lang="en-US" sz="1200" b="1" i="0" u="none" strike="noStrike">
                        <a:solidFill>
                          <a:schemeClr val="bg1"/>
                        </a:solidFill>
                        <a:effectLst/>
                        <a:latin typeface="Times New Roman" panose="02020603050405020304" pitchFamily="18" charset="0"/>
                      </a:endParaRPr>
                    </a:p>
                  </a:txBody>
                  <a:tcPr marL="9525" marR="9525" marT="0" marB="0" anchor="ctr">
                    <a:lnT w="12700" cap="flat" cmpd="sng" algn="ctr">
                      <a:solidFill>
                        <a:schemeClr val="bg1"/>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solidFill>
                  </a:tcPr>
                </a:tc>
                <a:tc>
                  <a:txBody>
                    <a:bodyPr/>
                    <a:lstStyle/>
                    <a:p>
                      <a:pPr algn="ctr" fontAlgn="ctr"/>
                      <a:r>
                        <a:rPr lang="en-US" sz="1200" b="1" u="none" strike="noStrike">
                          <a:solidFill>
                            <a:schemeClr val="bg1"/>
                          </a:solidFill>
                          <a:effectLst/>
                        </a:rPr>
                        <a:t>2018</a:t>
                      </a:r>
                      <a:endParaRPr lang="en-US" sz="1200" b="1" i="0" u="none" strike="noStrike">
                        <a:solidFill>
                          <a:schemeClr val="bg1"/>
                        </a:solidFill>
                        <a:effectLst/>
                        <a:latin typeface="Times New Roman" panose="02020603050405020304" pitchFamily="18" charset="0"/>
                      </a:endParaRPr>
                    </a:p>
                    <a:p>
                      <a:pPr algn="ctr" fontAlgn="ctr"/>
                      <a:r>
                        <a:rPr lang="en-US" sz="1200" b="1" u="none" strike="noStrike">
                          <a:solidFill>
                            <a:schemeClr val="bg1"/>
                          </a:solidFill>
                          <a:effectLst/>
                        </a:rPr>
                        <a:t>Rate*</a:t>
                      </a:r>
                      <a:endParaRPr lang="en-US" sz="1200" b="1" i="0" u="none" strike="noStrike">
                        <a:solidFill>
                          <a:schemeClr val="bg1"/>
                        </a:solidFill>
                        <a:effectLst/>
                        <a:latin typeface="Times New Roman" panose="02020603050405020304" pitchFamily="18" charset="0"/>
                      </a:endParaRPr>
                    </a:p>
                  </a:txBody>
                  <a:tcPr marL="9525" marR="9525" marT="0" marB="0" anchor="ctr">
                    <a:lnT w="12700" cap="flat" cmpd="sng" algn="ctr">
                      <a:solidFill>
                        <a:schemeClr val="bg1"/>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solidFill>
                  </a:tcPr>
                </a:tc>
                <a:tc>
                  <a:txBody>
                    <a:bodyPr/>
                    <a:lstStyle/>
                    <a:p>
                      <a:pPr algn="ctr" fontAlgn="ctr"/>
                      <a:r>
                        <a:rPr lang="en-US" sz="1200" b="1" u="none" strike="noStrike">
                          <a:solidFill>
                            <a:schemeClr val="bg1"/>
                          </a:solidFill>
                          <a:effectLst/>
                        </a:rPr>
                        <a:t>2019</a:t>
                      </a:r>
                      <a:endParaRPr lang="en-US" sz="1200" b="1" i="0" u="none" strike="noStrike">
                        <a:solidFill>
                          <a:schemeClr val="bg1"/>
                        </a:solidFill>
                        <a:effectLst/>
                        <a:latin typeface="Times New Roman" panose="02020603050405020304" pitchFamily="18" charset="0"/>
                      </a:endParaRPr>
                    </a:p>
                    <a:p>
                      <a:pPr algn="ctr" fontAlgn="ctr"/>
                      <a:r>
                        <a:rPr lang="en-US" sz="1200" b="1" u="none" strike="noStrike">
                          <a:solidFill>
                            <a:schemeClr val="bg1"/>
                          </a:solidFill>
                          <a:effectLst/>
                        </a:rPr>
                        <a:t>No.</a:t>
                      </a:r>
                      <a:endParaRPr lang="en-US" sz="1200" b="1" i="0" u="none" strike="noStrike">
                        <a:solidFill>
                          <a:schemeClr val="bg1"/>
                        </a:solidFill>
                        <a:effectLst/>
                        <a:latin typeface="Times New Roman" panose="02020603050405020304" pitchFamily="18" charset="0"/>
                      </a:endParaRPr>
                    </a:p>
                  </a:txBody>
                  <a:tcPr marL="9525" marR="9525" marT="0" marB="0" anchor="ctr">
                    <a:lnT w="12700" cap="flat" cmpd="sng" algn="ctr">
                      <a:solidFill>
                        <a:schemeClr val="bg1"/>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solidFill>
                  </a:tcPr>
                </a:tc>
                <a:tc>
                  <a:txBody>
                    <a:bodyPr/>
                    <a:lstStyle/>
                    <a:p>
                      <a:pPr algn="ctr" fontAlgn="ctr"/>
                      <a:r>
                        <a:rPr lang="en-US" sz="1200" b="1" u="none" strike="noStrike">
                          <a:solidFill>
                            <a:schemeClr val="bg1"/>
                          </a:solidFill>
                          <a:effectLst/>
                        </a:rPr>
                        <a:t>2019</a:t>
                      </a:r>
                      <a:endParaRPr lang="en-US" sz="1200" b="1" i="0" u="none" strike="noStrike">
                        <a:solidFill>
                          <a:schemeClr val="bg1"/>
                        </a:solidFill>
                        <a:effectLst/>
                        <a:latin typeface="Times New Roman" panose="02020603050405020304" pitchFamily="18" charset="0"/>
                      </a:endParaRPr>
                    </a:p>
                    <a:p>
                      <a:pPr algn="ctr" fontAlgn="ctr"/>
                      <a:r>
                        <a:rPr lang="en-US" sz="1200" b="1" u="none" strike="noStrike">
                          <a:solidFill>
                            <a:schemeClr val="bg1"/>
                          </a:solidFill>
                          <a:effectLst/>
                        </a:rPr>
                        <a:t>Rate*</a:t>
                      </a:r>
                      <a:endParaRPr lang="en-US" sz="1200" b="1" i="0" u="none" strike="noStrike">
                        <a:solidFill>
                          <a:schemeClr val="bg1"/>
                        </a:solidFill>
                        <a:effectLst/>
                        <a:latin typeface="Times New Roman" panose="02020603050405020304" pitchFamily="18" charset="0"/>
                      </a:endParaRPr>
                    </a:p>
                  </a:txBody>
                  <a:tcPr marL="9525" marR="9525" marT="0" marB="0" anchor="ctr">
                    <a:lnT w="12700" cap="flat" cmpd="sng" algn="ctr">
                      <a:solidFill>
                        <a:schemeClr val="bg1"/>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solidFill>
                  </a:tcPr>
                </a:tc>
                <a:tc>
                  <a:txBody>
                    <a:bodyPr/>
                    <a:lstStyle/>
                    <a:p>
                      <a:pPr algn="ctr" fontAlgn="ctr"/>
                      <a:r>
                        <a:rPr lang="en-US" sz="1200" b="1" u="none" strike="noStrike">
                          <a:solidFill>
                            <a:schemeClr val="bg1"/>
                          </a:solidFill>
                          <a:effectLst/>
                        </a:rPr>
                        <a:t>2020</a:t>
                      </a:r>
                      <a:endParaRPr lang="en-US" sz="1200" b="1" i="0" u="none" strike="noStrike">
                        <a:solidFill>
                          <a:schemeClr val="bg1"/>
                        </a:solidFill>
                        <a:effectLst/>
                        <a:latin typeface="Times New Roman" panose="02020603050405020304" pitchFamily="18" charset="0"/>
                      </a:endParaRPr>
                    </a:p>
                    <a:p>
                      <a:pPr algn="ctr" fontAlgn="ctr"/>
                      <a:r>
                        <a:rPr lang="en-US" sz="1200" b="1" u="none" strike="noStrike">
                          <a:solidFill>
                            <a:schemeClr val="bg1"/>
                          </a:solidFill>
                          <a:effectLst/>
                        </a:rPr>
                        <a:t>No.</a:t>
                      </a:r>
                      <a:endParaRPr lang="en-US" sz="1200" b="1" i="0" u="none" strike="noStrike">
                        <a:solidFill>
                          <a:schemeClr val="bg1"/>
                        </a:solidFill>
                        <a:effectLst/>
                        <a:latin typeface="Times New Roman" panose="02020603050405020304" pitchFamily="18" charset="0"/>
                      </a:endParaRPr>
                    </a:p>
                  </a:txBody>
                  <a:tcPr marL="9525" marR="9525" marT="0" marB="0" anchor="ctr">
                    <a:lnT w="12700" cap="flat" cmpd="sng" algn="ctr">
                      <a:solidFill>
                        <a:schemeClr val="bg1"/>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solidFill>
                  </a:tcPr>
                </a:tc>
                <a:tc>
                  <a:txBody>
                    <a:bodyPr/>
                    <a:lstStyle/>
                    <a:p>
                      <a:pPr algn="ctr" fontAlgn="ctr"/>
                      <a:r>
                        <a:rPr lang="en-US" sz="1200" b="1" u="none" strike="noStrike">
                          <a:solidFill>
                            <a:schemeClr val="bg1"/>
                          </a:solidFill>
                          <a:effectLst/>
                        </a:rPr>
                        <a:t>2020</a:t>
                      </a:r>
                      <a:endParaRPr lang="en-US" sz="1200" b="1" i="0" u="none" strike="noStrike">
                        <a:solidFill>
                          <a:schemeClr val="bg1"/>
                        </a:solidFill>
                        <a:effectLst/>
                        <a:latin typeface="Times New Roman" panose="02020603050405020304" pitchFamily="18" charset="0"/>
                      </a:endParaRPr>
                    </a:p>
                    <a:p>
                      <a:pPr algn="ctr" fontAlgn="ctr"/>
                      <a:r>
                        <a:rPr lang="en-US" sz="1200" b="1" u="none" strike="noStrike">
                          <a:solidFill>
                            <a:schemeClr val="bg1"/>
                          </a:solidFill>
                          <a:effectLst/>
                        </a:rPr>
                        <a:t>Rate*</a:t>
                      </a:r>
                      <a:endParaRPr lang="en-US" sz="1200" b="1" i="0" u="none" strike="noStrike">
                        <a:solidFill>
                          <a:schemeClr val="bg1"/>
                        </a:solidFill>
                        <a:effectLst/>
                        <a:latin typeface="Times New Roman" panose="02020603050405020304" pitchFamily="18" charset="0"/>
                      </a:endParaRP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solidFill>
                  </a:tcPr>
                </a:tc>
                <a:extLst>
                  <a:ext uri="{0D108BD9-81ED-4DB2-BD59-A6C34878D82A}">
                    <a16:rowId xmlns:a16="http://schemas.microsoft.com/office/drawing/2014/main" val="3085099476"/>
                  </a:ext>
                </a:extLst>
              </a:tr>
              <a:tr h="210312">
                <a:tc>
                  <a:txBody>
                    <a:bodyPr/>
                    <a:lstStyle/>
                    <a:p>
                      <a:pPr algn="l" fontAlgn="ctr"/>
                      <a:r>
                        <a:rPr lang="en-US" sz="1100" b="0" i="0" u="none" strike="noStrike">
                          <a:solidFill>
                            <a:srgbClr val="000000"/>
                          </a:solidFill>
                          <a:effectLst/>
                          <a:latin typeface="+mn-lt"/>
                        </a:rPr>
                        <a:t>Illinois</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40</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0.28</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30</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0.19</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31</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0.2</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25</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0.17</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36</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0.24</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extLst>
                  <a:ext uri="{0D108BD9-81ED-4DB2-BD59-A6C34878D82A}">
                    <a16:rowId xmlns:a16="http://schemas.microsoft.com/office/drawing/2014/main" val="3485179088"/>
                  </a:ext>
                </a:extLst>
              </a:tr>
              <a:tr h="210312">
                <a:tc>
                  <a:txBody>
                    <a:bodyPr/>
                    <a:lstStyle/>
                    <a:p>
                      <a:pPr algn="l" fontAlgn="ctr"/>
                      <a:r>
                        <a:rPr lang="en-US" sz="1100" b="0" i="0" u="none" strike="noStrike">
                          <a:solidFill>
                            <a:srgbClr val="000000"/>
                          </a:solidFill>
                          <a:effectLst/>
                          <a:latin typeface="+mn-lt"/>
                        </a:rPr>
                        <a:t>Indiana</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26</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0.32</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29</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0.34</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16</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UR</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21</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0.26</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27</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0.37</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extLst>
                  <a:ext uri="{0D108BD9-81ED-4DB2-BD59-A6C34878D82A}">
                    <a16:rowId xmlns:a16="http://schemas.microsoft.com/office/drawing/2014/main" val="1044042852"/>
                  </a:ext>
                </a:extLst>
              </a:tr>
              <a:tr h="210312">
                <a:tc>
                  <a:txBody>
                    <a:bodyPr/>
                    <a:lstStyle/>
                    <a:p>
                      <a:pPr algn="l" fontAlgn="ctr"/>
                      <a:r>
                        <a:rPr lang="en-US" sz="1100" b="0" i="0" u="none" strike="noStrike">
                          <a:solidFill>
                            <a:srgbClr val="000000"/>
                          </a:solidFill>
                          <a:effectLst/>
                          <a:latin typeface="+mn-lt"/>
                        </a:rPr>
                        <a:t>Iowa</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16</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UR</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15</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UR</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19</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UR</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11</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UR</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S</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UR</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extLst>
                  <a:ext uri="{0D108BD9-81ED-4DB2-BD59-A6C34878D82A}">
                    <a16:rowId xmlns:a16="http://schemas.microsoft.com/office/drawing/2014/main" val="2954224071"/>
                  </a:ext>
                </a:extLst>
              </a:tr>
              <a:tr h="210312">
                <a:tc>
                  <a:txBody>
                    <a:bodyPr/>
                    <a:lstStyle/>
                    <a:p>
                      <a:pPr algn="l" fontAlgn="ctr"/>
                      <a:r>
                        <a:rPr lang="en-US" sz="1100" b="0" i="0" u="none" strike="noStrike">
                          <a:solidFill>
                            <a:srgbClr val="000000"/>
                          </a:solidFill>
                          <a:effectLst/>
                          <a:latin typeface="+mn-lt"/>
                        </a:rPr>
                        <a:t>Kansas</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15</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UR</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11</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UR</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12</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UR</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13</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UR</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14</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UR</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extLst>
                  <a:ext uri="{0D108BD9-81ED-4DB2-BD59-A6C34878D82A}">
                    <a16:rowId xmlns:a16="http://schemas.microsoft.com/office/drawing/2014/main" val="1002815237"/>
                  </a:ext>
                </a:extLst>
              </a:tr>
              <a:tr h="210312">
                <a:tc>
                  <a:txBody>
                    <a:bodyPr/>
                    <a:lstStyle/>
                    <a:p>
                      <a:pPr algn="l" fontAlgn="ctr"/>
                      <a:r>
                        <a:rPr lang="en-US" sz="1100" b="0" i="0" u="none" strike="noStrike">
                          <a:solidFill>
                            <a:srgbClr val="000000"/>
                          </a:solidFill>
                          <a:effectLst/>
                          <a:latin typeface="+mn-lt"/>
                        </a:rPr>
                        <a:t>Kentucky</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36</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0.72</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35</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0.75</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47</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0.98</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37</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0.77</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40</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0.83</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extLst>
                  <a:ext uri="{0D108BD9-81ED-4DB2-BD59-A6C34878D82A}">
                    <a16:rowId xmlns:a16="http://schemas.microsoft.com/office/drawing/2014/main" val="597773426"/>
                  </a:ext>
                </a:extLst>
              </a:tr>
              <a:tr h="210312">
                <a:tc>
                  <a:txBody>
                    <a:bodyPr/>
                    <a:lstStyle/>
                    <a:p>
                      <a:pPr algn="l" fontAlgn="ctr"/>
                      <a:r>
                        <a:rPr lang="en-US" sz="1100" b="0" i="0" u="none" strike="noStrike">
                          <a:solidFill>
                            <a:srgbClr val="000000"/>
                          </a:solidFill>
                          <a:effectLst/>
                          <a:latin typeface="+mn-lt"/>
                        </a:rPr>
                        <a:t>Louisiana</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26</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0.49</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30</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0.53</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36</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0.6</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31</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0.55</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31</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0.56</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extLst>
                  <a:ext uri="{0D108BD9-81ED-4DB2-BD59-A6C34878D82A}">
                    <a16:rowId xmlns:a16="http://schemas.microsoft.com/office/drawing/2014/main" val="1764367123"/>
                  </a:ext>
                </a:extLst>
              </a:tr>
              <a:tr h="210312">
                <a:tc>
                  <a:txBody>
                    <a:bodyPr/>
                    <a:lstStyle/>
                    <a:p>
                      <a:pPr algn="l" fontAlgn="ctr"/>
                      <a:r>
                        <a:rPr lang="en-US" sz="1100" b="0" i="0" u="none" strike="noStrike">
                          <a:solidFill>
                            <a:srgbClr val="000000"/>
                          </a:solidFill>
                          <a:effectLst/>
                          <a:latin typeface="+mn-lt"/>
                        </a:rPr>
                        <a:t>Maine</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S</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UR</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S</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UR</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S</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UR</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S</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UR</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S</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UR</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extLst>
                  <a:ext uri="{0D108BD9-81ED-4DB2-BD59-A6C34878D82A}">
                    <a16:rowId xmlns:a16="http://schemas.microsoft.com/office/drawing/2014/main" val="647142603"/>
                  </a:ext>
                </a:extLst>
              </a:tr>
              <a:tr h="210312">
                <a:tc>
                  <a:txBody>
                    <a:bodyPr/>
                    <a:lstStyle/>
                    <a:p>
                      <a:pPr algn="l" fontAlgn="ctr"/>
                      <a:r>
                        <a:rPr lang="en-US" sz="1100" b="0" i="0" u="none" strike="noStrike">
                          <a:solidFill>
                            <a:srgbClr val="000000"/>
                          </a:solidFill>
                          <a:effectLst/>
                          <a:latin typeface="+mn-lt"/>
                        </a:rPr>
                        <a:t>Maryland</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31</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0.43</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31</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0.43</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37</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0.52</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39</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0.53</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44</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0.57</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extLst>
                  <a:ext uri="{0D108BD9-81ED-4DB2-BD59-A6C34878D82A}">
                    <a16:rowId xmlns:a16="http://schemas.microsoft.com/office/drawing/2014/main" val="3410313967"/>
                  </a:ext>
                </a:extLst>
              </a:tr>
              <a:tr h="210312">
                <a:tc>
                  <a:txBody>
                    <a:bodyPr/>
                    <a:lstStyle/>
                    <a:p>
                      <a:pPr algn="l" fontAlgn="ctr"/>
                      <a:r>
                        <a:rPr lang="en-US" sz="1100" b="0" i="0" u="none" strike="noStrike">
                          <a:solidFill>
                            <a:srgbClr val="000000"/>
                          </a:solidFill>
                          <a:effectLst/>
                          <a:latin typeface="+mn-lt"/>
                        </a:rPr>
                        <a:t>Massachusetts</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32</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0.37</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36</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0.47</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28</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0.36</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22</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0.24</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28</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0.3</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extLst>
                  <a:ext uri="{0D108BD9-81ED-4DB2-BD59-A6C34878D82A}">
                    <a16:rowId xmlns:a16="http://schemas.microsoft.com/office/drawing/2014/main" val="3816015111"/>
                  </a:ext>
                </a:extLst>
              </a:tr>
              <a:tr h="210312">
                <a:tc>
                  <a:txBody>
                    <a:bodyPr/>
                    <a:lstStyle/>
                    <a:p>
                      <a:pPr algn="l" fontAlgn="ctr"/>
                      <a:r>
                        <a:rPr lang="en-US" sz="1100" b="0" i="0" u="none" strike="noStrike">
                          <a:solidFill>
                            <a:srgbClr val="000000"/>
                          </a:solidFill>
                          <a:effectLst/>
                          <a:latin typeface="+mn-lt"/>
                        </a:rPr>
                        <a:t>Michigan</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27</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0.18</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28</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0.22</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33</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0.25</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23</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0.17</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31</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0.25</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extLst>
                  <a:ext uri="{0D108BD9-81ED-4DB2-BD59-A6C34878D82A}">
                    <a16:rowId xmlns:a16="http://schemas.microsoft.com/office/drawing/2014/main" val="2356287410"/>
                  </a:ext>
                </a:extLst>
              </a:tr>
              <a:tr h="210312">
                <a:tc>
                  <a:txBody>
                    <a:bodyPr/>
                    <a:lstStyle/>
                    <a:p>
                      <a:pPr algn="l" fontAlgn="ctr"/>
                      <a:r>
                        <a:rPr lang="en-US" sz="1100" b="0" i="0" u="none" strike="noStrike">
                          <a:solidFill>
                            <a:srgbClr val="000000"/>
                          </a:solidFill>
                          <a:effectLst/>
                          <a:latin typeface="+mn-lt"/>
                        </a:rPr>
                        <a:t>Minnesota</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25</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0.42</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21</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0.3</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33</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0.51</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48</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0.7</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45</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0.65</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extLst>
                  <a:ext uri="{0D108BD9-81ED-4DB2-BD59-A6C34878D82A}">
                    <a16:rowId xmlns:a16="http://schemas.microsoft.com/office/drawing/2014/main" val="1666818688"/>
                  </a:ext>
                </a:extLst>
              </a:tr>
              <a:tr h="210312">
                <a:tc>
                  <a:txBody>
                    <a:bodyPr/>
                    <a:lstStyle/>
                    <a:p>
                      <a:pPr algn="l" fontAlgn="ctr"/>
                      <a:r>
                        <a:rPr lang="en-US" sz="1100" b="0" i="0" u="none" strike="noStrike">
                          <a:solidFill>
                            <a:srgbClr val="000000"/>
                          </a:solidFill>
                          <a:effectLst/>
                          <a:latin typeface="+mn-lt"/>
                        </a:rPr>
                        <a:t>Mississippi</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22</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0.64</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23</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0.67</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20</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0.61</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25</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0.72</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23</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0.61</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extLst>
                  <a:ext uri="{0D108BD9-81ED-4DB2-BD59-A6C34878D82A}">
                    <a16:rowId xmlns:a16="http://schemas.microsoft.com/office/drawing/2014/main" val="4187607299"/>
                  </a:ext>
                </a:extLst>
              </a:tr>
              <a:tr h="210312">
                <a:tc>
                  <a:txBody>
                    <a:bodyPr/>
                    <a:lstStyle/>
                    <a:p>
                      <a:pPr algn="l" fontAlgn="ctr"/>
                      <a:r>
                        <a:rPr lang="en-US" sz="1100" b="0" i="0" u="none" strike="noStrike">
                          <a:solidFill>
                            <a:srgbClr val="000000"/>
                          </a:solidFill>
                          <a:effectLst/>
                          <a:latin typeface="+mn-lt"/>
                        </a:rPr>
                        <a:t>Missouri</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3"/>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13</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UR</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19</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UR</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24</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0.31</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19</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UR</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18</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UR</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686322596"/>
                  </a:ext>
                </a:extLst>
              </a:tr>
            </a:tbl>
          </a:graphicData>
        </a:graphic>
      </p:graphicFrame>
      <p:sp>
        <p:nvSpPr>
          <p:cNvPr id="7" name="Text Placeholder 3">
            <a:extLst>
              <a:ext uri="{FF2B5EF4-FFF2-40B4-BE49-F238E27FC236}">
                <a16:creationId xmlns:a16="http://schemas.microsoft.com/office/drawing/2014/main" id="{F748DD1E-05B5-EFAD-FA6E-869A542212F8}"/>
              </a:ext>
            </a:extLst>
          </p:cNvPr>
          <p:cNvSpPr>
            <a:spLocks noGrp="1"/>
          </p:cNvSpPr>
          <p:nvPr>
            <p:ph type="body" sz="quarter" idx="11"/>
          </p:nvPr>
        </p:nvSpPr>
        <p:spPr>
          <a:xfrm>
            <a:off x="457200" y="4962520"/>
            <a:ext cx="5638800" cy="1645145"/>
          </a:xfrm>
        </p:spPr>
        <p:txBody>
          <a:bodyPr/>
          <a:lstStyle/>
          <a:p>
            <a:pPr>
              <a:lnSpc>
                <a:spcPct val="100000"/>
              </a:lnSpc>
            </a:pPr>
            <a:r>
              <a:rPr lang="en-US" sz="800"/>
              <a:t>* Rates are age-adjusted per 100,000 US standard population during 2000 by using the following age group distribution (in years): &lt;1, 1–4, 5–14, 15–24, 25–34, 35–44, 45–54, 55–64, 65–74, 75–84, and ≥85. For age-adjusted death rates, the age-specific death rate is rounded to 1 decimal place before proceeding to the next step in the calculation of age-adjusted death rates for NCHS Multiple Cause of Death on CDC WONDER. This rounding step might affect the precision of rates calculated for small numbers of deaths. Missing data are not included.		</a:t>
            </a:r>
          </a:p>
          <a:p>
            <a:pPr>
              <a:lnSpc>
                <a:spcPct val="100000"/>
              </a:lnSpc>
            </a:pPr>
            <a:r>
              <a:rPr lang="en-US" sz="800"/>
              <a:t>† Cause of death is defined as one of the multiple causes of death and is based on the International Classification of Diseases, 10th Rev. (ICD-10) codes B16, B17.0, B18.0, B18.1 (hepatitis B).		</a:t>
            </a:r>
          </a:p>
          <a:p>
            <a:pPr>
              <a:lnSpc>
                <a:spcPct val="100000"/>
              </a:lnSpc>
            </a:pPr>
            <a:r>
              <a:rPr lang="en-US" sz="800"/>
              <a:t>UR§ Unreliable rate: Rates where death counts were &lt;20 were not displayed because of the instability associated with those rates.</a:t>
            </a:r>
          </a:p>
          <a:p>
            <a:pPr>
              <a:lnSpc>
                <a:spcPct val="100000"/>
              </a:lnSpc>
            </a:pPr>
            <a:r>
              <a:rPr lang="en-US" sz="800"/>
              <a:t>S¶ Suppressed: Subnational data representing &lt;10 deaths (0–9) are suppressed or CDC WONDER did not have the functionality to calculate rates.										</a:t>
            </a:r>
          </a:p>
        </p:txBody>
      </p:sp>
      <p:sp>
        <p:nvSpPr>
          <p:cNvPr id="9" name="TextBox 8">
            <a:extLst>
              <a:ext uri="{FF2B5EF4-FFF2-40B4-BE49-F238E27FC236}">
                <a16:creationId xmlns:a16="http://schemas.microsoft.com/office/drawing/2014/main" id="{675D940A-A450-E82F-C1F2-0980AD48A45A}"/>
              </a:ext>
            </a:extLst>
          </p:cNvPr>
          <p:cNvSpPr txBox="1"/>
          <p:nvPr/>
        </p:nvSpPr>
        <p:spPr>
          <a:xfrm>
            <a:off x="6062009" y="5064026"/>
            <a:ext cx="4517385" cy="1574790"/>
          </a:xfrm>
          <a:prstGeom prst="rect">
            <a:avLst/>
          </a:prstGeom>
          <a:noFill/>
        </p:spPr>
        <p:txBody>
          <a:bodyPr wrap="square" lIns="91440" tIns="45720" rIns="91440" bIns="45720" anchor="t">
            <a:spAutoFit/>
          </a:bodyPr>
          <a:lstStyle/>
          <a:p>
            <a:pPr>
              <a:spcBef>
                <a:spcPts val="1000"/>
              </a:spcBef>
            </a:pPr>
            <a:r>
              <a:rPr lang="en-US" sz="800"/>
              <a:t>Source: CDC, National Center for Health Statistics, Multiple Cause of Death 1999–2020 on CDC WONDER Online Database. Data are from the 2016–2020 Multiple Cause of Death files and are based on information from all death certificates filed in the vital records offices of the 50 states and the District of Columbia through the Vital Statistics Cooperative Program. Deaths of nonresidents (e.g., nonresident aliens, nationals living abroad, residents of Puerto Rico, Guam, the Virgin Islands, and other US territories) and fetal deaths are excluded. Numbers are slightly lower than previously reported for 2015–2016 because of NCHS standards that restrict displayed data to US residents. Accessed at </a:t>
            </a:r>
            <a:r>
              <a:rPr lang="en-US" sz="800">
                <a:hlinkClick r:id="rId2"/>
              </a:rPr>
              <a:t>http://wonder.cdc.gov/mcd-icd10.html</a:t>
            </a:r>
            <a:r>
              <a:rPr lang="en-US" sz="800"/>
              <a:t> on January 13, 2022. CDC WONDER data set documentation and technical methods can be accessed at </a:t>
            </a:r>
            <a:r>
              <a:rPr lang="en-US" sz="800">
                <a:hlinkClick r:id="rId3"/>
              </a:rPr>
              <a:t>https://wonder.cdc.gov/wonder/help/mcd.html</a:t>
            </a:r>
            <a:r>
              <a:rPr lang="en-US" sz="800"/>
              <a:t>#.  </a:t>
            </a:r>
            <a:endParaRPr lang="en-US"/>
          </a:p>
          <a:p>
            <a:pPr>
              <a:spcBef>
                <a:spcPts val="1000"/>
              </a:spcBef>
            </a:pPr>
            <a:r>
              <a:rPr lang="en-US" sz="800"/>
              <a:t>Centers for Disease Control and Prevention. Viral Hepatitis Surveillance Report – United States, 2020. </a:t>
            </a:r>
            <a:r>
              <a:rPr lang="en-US" sz="800">
                <a:hlinkClick r:id="rId4"/>
              </a:rPr>
              <a:t>https://www.cdc.gov/hepatitis/statistics/2020surveillance/index.htm</a:t>
            </a:r>
            <a:r>
              <a:rPr lang="en-US" sz="800"/>
              <a:t>. Published September 2022.</a:t>
            </a:r>
            <a:endParaRPr lang="en-US" sz="800">
              <a:cs typeface="Calibri"/>
            </a:endParaRPr>
          </a:p>
        </p:txBody>
      </p:sp>
    </p:spTree>
    <p:extLst>
      <p:ext uri="{BB962C8B-B14F-4D97-AF65-F5344CB8AC3E}">
        <p14:creationId xmlns:p14="http://schemas.microsoft.com/office/powerpoint/2010/main" val="26681856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9B1480-11D7-200C-39F9-8BF0E49EBAEE}"/>
              </a:ext>
            </a:extLst>
          </p:cNvPr>
          <p:cNvSpPr>
            <a:spLocks noGrp="1"/>
          </p:cNvSpPr>
          <p:nvPr>
            <p:ph type="title"/>
          </p:nvPr>
        </p:nvSpPr>
        <p:spPr>
          <a:xfrm>
            <a:off x="457201" y="143647"/>
            <a:ext cx="10820399" cy="917018"/>
          </a:xfrm>
        </p:spPr>
        <p:txBody>
          <a:bodyPr>
            <a:noAutofit/>
          </a:bodyPr>
          <a:lstStyle/>
          <a:p>
            <a:r>
              <a:rPr lang="en-US" b="0"/>
              <a:t>Table 2.7 – Part 3 of 4</a:t>
            </a:r>
            <a:br>
              <a:rPr lang="en-US" sz="2000"/>
            </a:br>
            <a:r>
              <a:rPr lang="en-US" sz="2000" b="1"/>
              <a:t>Numbers and rates* of deaths with hepatitis B virus infection listed as a cause of death† among residents, by state or jurisdiction</a:t>
            </a:r>
            <a:br>
              <a:rPr lang="en-US" sz="2000" b="1"/>
            </a:br>
            <a:r>
              <a:rPr lang="en-US" sz="2000" b="1"/>
              <a:t>United States, 2016–2020</a:t>
            </a:r>
            <a:r>
              <a:rPr lang="en-US" sz="2000"/>
              <a:t>										</a:t>
            </a:r>
          </a:p>
        </p:txBody>
      </p:sp>
      <p:graphicFrame>
        <p:nvGraphicFramePr>
          <p:cNvPr id="3" name="Table 2">
            <a:extLst>
              <a:ext uri="{FF2B5EF4-FFF2-40B4-BE49-F238E27FC236}">
                <a16:creationId xmlns:a16="http://schemas.microsoft.com/office/drawing/2014/main" id="{3C9BE060-1E87-051C-57CB-B646C709CEC9}"/>
              </a:ext>
            </a:extLst>
          </p:cNvPr>
          <p:cNvGraphicFramePr>
            <a:graphicFrameLocks noGrp="1"/>
          </p:cNvGraphicFramePr>
          <p:nvPr>
            <p:extLst>
              <p:ext uri="{D42A27DB-BD31-4B8C-83A1-F6EECF244321}">
                <p14:modId xmlns:p14="http://schemas.microsoft.com/office/powerpoint/2010/main" val="2765037905"/>
              </p:ext>
            </p:extLst>
          </p:nvPr>
        </p:nvGraphicFramePr>
        <p:xfrm>
          <a:off x="550332" y="1610963"/>
          <a:ext cx="11091335" cy="3073118"/>
        </p:xfrm>
        <a:graphic>
          <a:graphicData uri="http://schemas.openxmlformats.org/drawingml/2006/table">
            <a:tbl>
              <a:tblPr firstRow="1" bandRow="1">
                <a:tableStyleId>{C083E6E3-FA7D-4D7B-A595-EF9225AFEA82}</a:tableStyleId>
              </a:tblPr>
              <a:tblGrid>
                <a:gridCol w="1125795">
                  <a:extLst>
                    <a:ext uri="{9D8B030D-6E8A-4147-A177-3AD203B41FA5}">
                      <a16:colId xmlns:a16="http://schemas.microsoft.com/office/drawing/2014/main" val="2197488459"/>
                    </a:ext>
                  </a:extLst>
                </a:gridCol>
                <a:gridCol w="996554">
                  <a:extLst>
                    <a:ext uri="{9D8B030D-6E8A-4147-A177-3AD203B41FA5}">
                      <a16:colId xmlns:a16="http://schemas.microsoft.com/office/drawing/2014/main" val="557897342"/>
                    </a:ext>
                  </a:extLst>
                </a:gridCol>
                <a:gridCol w="996554">
                  <a:extLst>
                    <a:ext uri="{9D8B030D-6E8A-4147-A177-3AD203B41FA5}">
                      <a16:colId xmlns:a16="http://schemas.microsoft.com/office/drawing/2014/main" val="1675807070"/>
                    </a:ext>
                  </a:extLst>
                </a:gridCol>
                <a:gridCol w="996554">
                  <a:extLst>
                    <a:ext uri="{9D8B030D-6E8A-4147-A177-3AD203B41FA5}">
                      <a16:colId xmlns:a16="http://schemas.microsoft.com/office/drawing/2014/main" val="3162417777"/>
                    </a:ext>
                  </a:extLst>
                </a:gridCol>
                <a:gridCol w="996554">
                  <a:extLst>
                    <a:ext uri="{9D8B030D-6E8A-4147-A177-3AD203B41FA5}">
                      <a16:colId xmlns:a16="http://schemas.microsoft.com/office/drawing/2014/main" val="2163448990"/>
                    </a:ext>
                  </a:extLst>
                </a:gridCol>
                <a:gridCol w="996554">
                  <a:extLst>
                    <a:ext uri="{9D8B030D-6E8A-4147-A177-3AD203B41FA5}">
                      <a16:colId xmlns:a16="http://schemas.microsoft.com/office/drawing/2014/main" val="1531703974"/>
                    </a:ext>
                  </a:extLst>
                </a:gridCol>
                <a:gridCol w="996554">
                  <a:extLst>
                    <a:ext uri="{9D8B030D-6E8A-4147-A177-3AD203B41FA5}">
                      <a16:colId xmlns:a16="http://schemas.microsoft.com/office/drawing/2014/main" val="1741429899"/>
                    </a:ext>
                  </a:extLst>
                </a:gridCol>
                <a:gridCol w="996554">
                  <a:extLst>
                    <a:ext uri="{9D8B030D-6E8A-4147-A177-3AD203B41FA5}">
                      <a16:colId xmlns:a16="http://schemas.microsoft.com/office/drawing/2014/main" val="2837006629"/>
                    </a:ext>
                  </a:extLst>
                </a:gridCol>
                <a:gridCol w="996554">
                  <a:extLst>
                    <a:ext uri="{9D8B030D-6E8A-4147-A177-3AD203B41FA5}">
                      <a16:colId xmlns:a16="http://schemas.microsoft.com/office/drawing/2014/main" val="1677891965"/>
                    </a:ext>
                  </a:extLst>
                </a:gridCol>
                <a:gridCol w="996554">
                  <a:extLst>
                    <a:ext uri="{9D8B030D-6E8A-4147-A177-3AD203B41FA5}">
                      <a16:colId xmlns:a16="http://schemas.microsoft.com/office/drawing/2014/main" val="373618106"/>
                    </a:ext>
                  </a:extLst>
                </a:gridCol>
                <a:gridCol w="996554">
                  <a:extLst>
                    <a:ext uri="{9D8B030D-6E8A-4147-A177-3AD203B41FA5}">
                      <a16:colId xmlns:a16="http://schemas.microsoft.com/office/drawing/2014/main" val="200654846"/>
                    </a:ext>
                  </a:extLst>
                </a:gridCol>
              </a:tblGrid>
              <a:tr h="398516">
                <a:tc>
                  <a:txBody>
                    <a:bodyPr/>
                    <a:lstStyle/>
                    <a:p>
                      <a:pPr algn="l" fontAlgn="ctr"/>
                      <a:r>
                        <a:rPr lang="en-US" sz="1200" b="1" u="none" strike="noStrike">
                          <a:solidFill>
                            <a:schemeClr val="bg1"/>
                          </a:solidFill>
                          <a:effectLst/>
                        </a:rPr>
                        <a:t>State or Jurisdiction</a:t>
                      </a:r>
                      <a:endParaRPr lang="en-US" sz="1200" b="1" i="0" u="none" strike="noStrike">
                        <a:solidFill>
                          <a:schemeClr val="bg1"/>
                        </a:solidFill>
                        <a:effectLst/>
                        <a:latin typeface="Times New Roman" panose="02020603050405020304" pitchFamily="18" charset="0"/>
                      </a:endParaRPr>
                    </a:p>
                  </a:txBody>
                  <a:tcPr marR="9525" marT="0" marB="0"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solidFill>
                  </a:tcPr>
                </a:tc>
                <a:tc>
                  <a:txBody>
                    <a:bodyPr/>
                    <a:lstStyle/>
                    <a:p>
                      <a:pPr algn="ctr" fontAlgn="ctr"/>
                      <a:r>
                        <a:rPr lang="en-US" sz="1200" b="1" u="none" strike="noStrike">
                          <a:solidFill>
                            <a:schemeClr val="bg1"/>
                          </a:solidFill>
                          <a:effectLst/>
                        </a:rPr>
                        <a:t>2016</a:t>
                      </a:r>
                      <a:endParaRPr lang="en-US" sz="1200" b="1" i="0" u="none" strike="noStrike">
                        <a:solidFill>
                          <a:schemeClr val="bg1"/>
                        </a:solidFill>
                        <a:effectLst/>
                        <a:latin typeface="Times New Roman" panose="02020603050405020304" pitchFamily="18" charset="0"/>
                      </a:endParaRPr>
                    </a:p>
                    <a:p>
                      <a:pPr algn="ctr" fontAlgn="ctr"/>
                      <a:r>
                        <a:rPr lang="en-US" sz="1200" b="1" u="none" strike="noStrike">
                          <a:solidFill>
                            <a:schemeClr val="bg1"/>
                          </a:solidFill>
                          <a:effectLst/>
                        </a:rPr>
                        <a:t>No.</a:t>
                      </a:r>
                      <a:endParaRPr lang="en-US" sz="1200" b="1" i="0" u="none" strike="noStrike">
                        <a:solidFill>
                          <a:schemeClr val="bg1"/>
                        </a:solidFill>
                        <a:effectLst/>
                        <a:latin typeface="Times New Roman" panose="02020603050405020304" pitchFamily="18" charset="0"/>
                      </a:endParaRPr>
                    </a:p>
                  </a:txBody>
                  <a:tcPr marL="9525" marR="9525" marT="0" marB="0" anchor="ctr">
                    <a:lnT w="12700" cap="flat" cmpd="sng" algn="ctr">
                      <a:solidFill>
                        <a:schemeClr val="bg1"/>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solidFill>
                  </a:tcPr>
                </a:tc>
                <a:tc>
                  <a:txBody>
                    <a:bodyPr/>
                    <a:lstStyle/>
                    <a:p>
                      <a:pPr algn="ctr" fontAlgn="ctr"/>
                      <a:r>
                        <a:rPr lang="en-US" sz="1200" b="1" u="none" strike="noStrike">
                          <a:solidFill>
                            <a:schemeClr val="bg1"/>
                          </a:solidFill>
                          <a:effectLst/>
                        </a:rPr>
                        <a:t>2016</a:t>
                      </a:r>
                      <a:endParaRPr lang="en-US" sz="1200" b="1" i="0" u="none" strike="noStrike">
                        <a:solidFill>
                          <a:schemeClr val="bg1"/>
                        </a:solidFill>
                        <a:effectLst/>
                        <a:latin typeface="Times New Roman" panose="02020603050405020304" pitchFamily="18" charset="0"/>
                      </a:endParaRPr>
                    </a:p>
                    <a:p>
                      <a:pPr algn="ctr" fontAlgn="ctr"/>
                      <a:r>
                        <a:rPr lang="en-US" sz="1200" b="1" u="none" strike="noStrike">
                          <a:solidFill>
                            <a:schemeClr val="bg1"/>
                          </a:solidFill>
                          <a:effectLst/>
                        </a:rPr>
                        <a:t>Rate*</a:t>
                      </a:r>
                      <a:endParaRPr lang="en-US" sz="1200" b="1" i="0" u="none" strike="noStrike">
                        <a:solidFill>
                          <a:schemeClr val="bg1"/>
                        </a:solidFill>
                        <a:effectLst/>
                        <a:latin typeface="Times New Roman" panose="02020603050405020304" pitchFamily="18" charset="0"/>
                      </a:endParaRPr>
                    </a:p>
                  </a:txBody>
                  <a:tcPr marL="9525" marR="9525" marT="0" marB="0" anchor="ctr">
                    <a:lnT w="12700" cap="flat" cmpd="sng" algn="ctr">
                      <a:solidFill>
                        <a:schemeClr val="bg1"/>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solidFill>
                  </a:tcPr>
                </a:tc>
                <a:tc>
                  <a:txBody>
                    <a:bodyPr/>
                    <a:lstStyle/>
                    <a:p>
                      <a:pPr algn="ctr" fontAlgn="ctr"/>
                      <a:r>
                        <a:rPr lang="en-US" sz="1200" b="1" u="none" strike="noStrike">
                          <a:solidFill>
                            <a:schemeClr val="bg1"/>
                          </a:solidFill>
                          <a:effectLst/>
                        </a:rPr>
                        <a:t>2017</a:t>
                      </a:r>
                      <a:endParaRPr lang="en-US" sz="1200" b="1" i="0" u="none" strike="noStrike">
                        <a:solidFill>
                          <a:schemeClr val="bg1"/>
                        </a:solidFill>
                        <a:effectLst/>
                        <a:latin typeface="Times New Roman" panose="02020603050405020304" pitchFamily="18" charset="0"/>
                      </a:endParaRPr>
                    </a:p>
                    <a:p>
                      <a:pPr algn="ctr" fontAlgn="ctr"/>
                      <a:r>
                        <a:rPr lang="en-US" sz="1200" b="1" u="none" strike="noStrike">
                          <a:solidFill>
                            <a:schemeClr val="bg1"/>
                          </a:solidFill>
                          <a:effectLst/>
                        </a:rPr>
                        <a:t>No.</a:t>
                      </a:r>
                      <a:endParaRPr lang="en-US" sz="1200" b="1" i="0" u="none" strike="noStrike">
                        <a:solidFill>
                          <a:schemeClr val="bg1"/>
                        </a:solidFill>
                        <a:effectLst/>
                        <a:latin typeface="Times New Roman" panose="02020603050405020304" pitchFamily="18" charset="0"/>
                      </a:endParaRPr>
                    </a:p>
                  </a:txBody>
                  <a:tcPr marL="9525" marR="9525" marT="0" marB="0" anchor="ctr">
                    <a:lnT w="12700" cap="flat" cmpd="sng" algn="ctr">
                      <a:solidFill>
                        <a:schemeClr val="bg1"/>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solidFill>
                  </a:tcPr>
                </a:tc>
                <a:tc>
                  <a:txBody>
                    <a:bodyPr/>
                    <a:lstStyle/>
                    <a:p>
                      <a:pPr algn="ctr" fontAlgn="ctr"/>
                      <a:r>
                        <a:rPr lang="en-US" sz="1200" b="1" u="none" strike="noStrike">
                          <a:solidFill>
                            <a:schemeClr val="bg1"/>
                          </a:solidFill>
                          <a:effectLst/>
                        </a:rPr>
                        <a:t>2017</a:t>
                      </a:r>
                      <a:endParaRPr lang="en-US" sz="1200" b="1" i="0" u="none" strike="noStrike">
                        <a:solidFill>
                          <a:schemeClr val="bg1"/>
                        </a:solidFill>
                        <a:effectLst/>
                        <a:latin typeface="Times New Roman" panose="02020603050405020304" pitchFamily="18" charset="0"/>
                      </a:endParaRPr>
                    </a:p>
                    <a:p>
                      <a:pPr algn="ctr" fontAlgn="ctr"/>
                      <a:r>
                        <a:rPr lang="en-US" sz="1200" b="1" u="none" strike="noStrike">
                          <a:solidFill>
                            <a:schemeClr val="bg1"/>
                          </a:solidFill>
                          <a:effectLst/>
                        </a:rPr>
                        <a:t>Rate*</a:t>
                      </a:r>
                      <a:endParaRPr lang="en-US" sz="1200" b="1" i="0" u="none" strike="noStrike">
                        <a:solidFill>
                          <a:schemeClr val="bg1"/>
                        </a:solidFill>
                        <a:effectLst/>
                        <a:latin typeface="Times New Roman" panose="02020603050405020304" pitchFamily="18" charset="0"/>
                      </a:endParaRPr>
                    </a:p>
                  </a:txBody>
                  <a:tcPr marL="9525" marR="9525" marT="0" marB="0" anchor="ctr">
                    <a:lnT w="12700" cap="flat" cmpd="sng" algn="ctr">
                      <a:solidFill>
                        <a:schemeClr val="bg1"/>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solidFill>
                  </a:tcPr>
                </a:tc>
                <a:tc>
                  <a:txBody>
                    <a:bodyPr/>
                    <a:lstStyle/>
                    <a:p>
                      <a:pPr algn="ctr" fontAlgn="ctr"/>
                      <a:r>
                        <a:rPr lang="en-US" sz="1200" b="1" u="none" strike="noStrike">
                          <a:solidFill>
                            <a:schemeClr val="bg1"/>
                          </a:solidFill>
                          <a:effectLst/>
                        </a:rPr>
                        <a:t>2018</a:t>
                      </a:r>
                      <a:endParaRPr lang="en-US" sz="1200" b="1" i="0" u="none" strike="noStrike">
                        <a:solidFill>
                          <a:schemeClr val="bg1"/>
                        </a:solidFill>
                        <a:effectLst/>
                        <a:latin typeface="Times New Roman" panose="02020603050405020304" pitchFamily="18" charset="0"/>
                      </a:endParaRPr>
                    </a:p>
                    <a:p>
                      <a:pPr algn="ctr" fontAlgn="ctr"/>
                      <a:r>
                        <a:rPr lang="en-US" sz="1200" b="1" u="none" strike="noStrike">
                          <a:solidFill>
                            <a:schemeClr val="bg1"/>
                          </a:solidFill>
                          <a:effectLst/>
                        </a:rPr>
                        <a:t>No.</a:t>
                      </a:r>
                      <a:endParaRPr lang="en-US" sz="1200" b="1" i="0" u="none" strike="noStrike">
                        <a:solidFill>
                          <a:schemeClr val="bg1"/>
                        </a:solidFill>
                        <a:effectLst/>
                        <a:latin typeface="Times New Roman" panose="02020603050405020304" pitchFamily="18" charset="0"/>
                      </a:endParaRPr>
                    </a:p>
                  </a:txBody>
                  <a:tcPr marL="9525" marR="9525" marT="0" marB="0" anchor="ctr">
                    <a:lnT w="12700" cap="flat" cmpd="sng" algn="ctr">
                      <a:solidFill>
                        <a:schemeClr val="bg1"/>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solidFill>
                  </a:tcPr>
                </a:tc>
                <a:tc>
                  <a:txBody>
                    <a:bodyPr/>
                    <a:lstStyle/>
                    <a:p>
                      <a:pPr algn="ctr" fontAlgn="ctr"/>
                      <a:r>
                        <a:rPr lang="en-US" sz="1200" b="1" u="none" strike="noStrike">
                          <a:solidFill>
                            <a:schemeClr val="bg1"/>
                          </a:solidFill>
                          <a:effectLst/>
                        </a:rPr>
                        <a:t>2018</a:t>
                      </a:r>
                      <a:endParaRPr lang="en-US" sz="1200" b="1" i="0" u="none" strike="noStrike">
                        <a:solidFill>
                          <a:schemeClr val="bg1"/>
                        </a:solidFill>
                        <a:effectLst/>
                        <a:latin typeface="Times New Roman" panose="02020603050405020304" pitchFamily="18" charset="0"/>
                      </a:endParaRPr>
                    </a:p>
                    <a:p>
                      <a:pPr algn="ctr" fontAlgn="ctr"/>
                      <a:r>
                        <a:rPr lang="en-US" sz="1200" b="1" u="none" strike="noStrike">
                          <a:solidFill>
                            <a:schemeClr val="bg1"/>
                          </a:solidFill>
                          <a:effectLst/>
                        </a:rPr>
                        <a:t>Rate*</a:t>
                      </a:r>
                      <a:endParaRPr lang="en-US" sz="1200" b="1" i="0" u="none" strike="noStrike">
                        <a:solidFill>
                          <a:schemeClr val="bg1"/>
                        </a:solidFill>
                        <a:effectLst/>
                        <a:latin typeface="Times New Roman" panose="02020603050405020304" pitchFamily="18" charset="0"/>
                      </a:endParaRPr>
                    </a:p>
                  </a:txBody>
                  <a:tcPr marL="9525" marR="9525" marT="0" marB="0" anchor="ctr">
                    <a:lnT w="12700" cap="flat" cmpd="sng" algn="ctr">
                      <a:solidFill>
                        <a:schemeClr val="bg1"/>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solidFill>
                  </a:tcPr>
                </a:tc>
                <a:tc>
                  <a:txBody>
                    <a:bodyPr/>
                    <a:lstStyle/>
                    <a:p>
                      <a:pPr algn="ctr" fontAlgn="ctr"/>
                      <a:r>
                        <a:rPr lang="en-US" sz="1200" b="1" u="none" strike="noStrike">
                          <a:solidFill>
                            <a:schemeClr val="bg1"/>
                          </a:solidFill>
                          <a:effectLst/>
                        </a:rPr>
                        <a:t>2019</a:t>
                      </a:r>
                      <a:endParaRPr lang="en-US" sz="1200" b="1" i="0" u="none" strike="noStrike">
                        <a:solidFill>
                          <a:schemeClr val="bg1"/>
                        </a:solidFill>
                        <a:effectLst/>
                        <a:latin typeface="Times New Roman" panose="02020603050405020304" pitchFamily="18" charset="0"/>
                      </a:endParaRPr>
                    </a:p>
                    <a:p>
                      <a:pPr algn="ctr" fontAlgn="ctr"/>
                      <a:r>
                        <a:rPr lang="en-US" sz="1200" b="1" u="none" strike="noStrike">
                          <a:solidFill>
                            <a:schemeClr val="bg1"/>
                          </a:solidFill>
                          <a:effectLst/>
                        </a:rPr>
                        <a:t>No.</a:t>
                      </a:r>
                      <a:endParaRPr lang="en-US" sz="1200" b="1" i="0" u="none" strike="noStrike">
                        <a:solidFill>
                          <a:schemeClr val="bg1"/>
                        </a:solidFill>
                        <a:effectLst/>
                        <a:latin typeface="Times New Roman" panose="02020603050405020304" pitchFamily="18" charset="0"/>
                      </a:endParaRPr>
                    </a:p>
                  </a:txBody>
                  <a:tcPr marL="9525" marR="9525" marT="0" marB="0" anchor="ctr">
                    <a:lnT w="12700" cap="flat" cmpd="sng" algn="ctr">
                      <a:solidFill>
                        <a:schemeClr val="bg1"/>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solidFill>
                  </a:tcPr>
                </a:tc>
                <a:tc>
                  <a:txBody>
                    <a:bodyPr/>
                    <a:lstStyle/>
                    <a:p>
                      <a:pPr algn="ctr" fontAlgn="ctr"/>
                      <a:r>
                        <a:rPr lang="en-US" sz="1200" b="1" u="none" strike="noStrike">
                          <a:solidFill>
                            <a:schemeClr val="bg1"/>
                          </a:solidFill>
                          <a:effectLst/>
                        </a:rPr>
                        <a:t>2019</a:t>
                      </a:r>
                      <a:endParaRPr lang="en-US" sz="1200" b="1" i="0" u="none" strike="noStrike">
                        <a:solidFill>
                          <a:schemeClr val="bg1"/>
                        </a:solidFill>
                        <a:effectLst/>
                        <a:latin typeface="Times New Roman" panose="02020603050405020304" pitchFamily="18" charset="0"/>
                      </a:endParaRPr>
                    </a:p>
                    <a:p>
                      <a:pPr algn="ctr" fontAlgn="ctr"/>
                      <a:r>
                        <a:rPr lang="en-US" sz="1200" b="1" u="none" strike="noStrike">
                          <a:solidFill>
                            <a:schemeClr val="bg1"/>
                          </a:solidFill>
                          <a:effectLst/>
                        </a:rPr>
                        <a:t>Rate*</a:t>
                      </a:r>
                      <a:endParaRPr lang="en-US" sz="1200" b="1" i="0" u="none" strike="noStrike">
                        <a:solidFill>
                          <a:schemeClr val="bg1"/>
                        </a:solidFill>
                        <a:effectLst/>
                        <a:latin typeface="Times New Roman" panose="02020603050405020304" pitchFamily="18" charset="0"/>
                      </a:endParaRPr>
                    </a:p>
                  </a:txBody>
                  <a:tcPr marL="9525" marR="9525" marT="0" marB="0" anchor="ctr">
                    <a:lnT w="12700" cap="flat" cmpd="sng" algn="ctr">
                      <a:solidFill>
                        <a:schemeClr val="bg1"/>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solidFill>
                  </a:tcPr>
                </a:tc>
                <a:tc>
                  <a:txBody>
                    <a:bodyPr/>
                    <a:lstStyle/>
                    <a:p>
                      <a:pPr algn="ctr" fontAlgn="ctr"/>
                      <a:r>
                        <a:rPr lang="en-US" sz="1200" b="1" u="none" strike="noStrike">
                          <a:solidFill>
                            <a:schemeClr val="bg1"/>
                          </a:solidFill>
                          <a:effectLst/>
                        </a:rPr>
                        <a:t>2020</a:t>
                      </a:r>
                      <a:endParaRPr lang="en-US" sz="1200" b="1" i="0" u="none" strike="noStrike">
                        <a:solidFill>
                          <a:schemeClr val="bg1"/>
                        </a:solidFill>
                        <a:effectLst/>
                        <a:latin typeface="Times New Roman" panose="02020603050405020304" pitchFamily="18" charset="0"/>
                      </a:endParaRPr>
                    </a:p>
                    <a:p>
                      <a:pPr algn="ctr" fontAlgn="ctr"/>
                      <a:r>
                        <a:rPr lang="en-US" sz="1200" b="1" u="none" strike="noStrike">
                          <a:solidFill>
                            <a:schemeClr val="bg1"/>
                          </a:solidFill>
                          <a:effectLst/>
                        </a:rPr>
                        <a:t>No.</a:t>
                      </a:r>
                      <a:endParaRPr lang="en-US" sz="1200" b="1" i="0" u="none" strike="noStrike">
                        <a:solidFill>
                          <a:schemeClr val="bg1"/>
                        </a:solidFill>
                        <a:effectLst/>
                        <a:latin typeface="Times New Roman" panose="02020603050405020304" pitchFamily="18" charset="0"/>
                      </a:endParaRPr>
                    </a:p>
                  </a:txBody>
                  <a:tcPr marL="9525" marR="9525" marT="0" marB="0" anchor="ctr">
                    <a:lnT w="12700" cap="flat" cmpd="sng" algn="ctr">
                      <a:solidFill>
                        <a:schemeClr val="bg1"/>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solidFill>
                  </a:tcPr>
                </a:tc>
                <a:tc>
                  <a:txBody>
                    <a:bodyPr/>
                    <a:lstStyle/>
                    <a:p>
                      <a:pPr algn="ctr" fontAlgn="ctr"/>
                      <a:r>
                        <a:rPr lang="en-US" sz="1200" b="1" u="none" strike="noStrike">
                          <a:solidFill>
                            <a:schemeClr val="bg1"/>
                          </a:solidFill>
                          <a:effectLst/>
                        </a:rPr>
                        <a:t>2020</a:t>
                      </a:r>
                      <a:endParaRPr lang="en-US" sz="1200" b="1" i="0" u="none" strike="noStrike">
                        <a:solidFill>
                          <a:schemeClr val="bg1"/>
                        </a:solidFill>
                        <a:effectLst/>
                        <a:latin typeface="Times New Roman" panose="02020603050405020304" pitchFamily="18" charset="0"/>
                      </a:endParaRPr>
                    </a:p>
                    <a:p>
                      <a:pPr algn="ctr" fontAlgn="ctr"/>
                      <a:r>
                        <a:rPr lang="en-US" sz="1200" b="1" u="none" strike="noStrike">
                          <a:solidFill>
                            <a:schemeClr val="bg1"/>
                          </a:solidFill>
                          <a:effectLst/>
                        </a:rPr>
                        <a:t>Rate*</a:t>
                      </a:r>
                      <a:endParaRPr lang="en-US" sz="1200" b="1" i="0" u="none" strike="noStrike">
                        <a:solidFill>
                          <a:schemeClr val="bg1"/>
                        </a:solidFill>
                        <a:effectLst/>
                        <a:latin typeface="Times New Roman" panose="02020603050405020304" pitchFamily="18" charset="0"/>
                      </a:endParaRP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solidFill>
                  </a:tcPr>
                </a:tc>
                <a:extLst>
                  <a:ext uri="{0D108BD9-81ED-4DB2-BD59-A6C34878D82A}">
                    <a16:rowId xmlns:a16="http://schemas.microsoft.com/office/drawing/2014/main" val="3085099476"/>
                  </a:ext>
                </a:extLst>
              </a:tr>
              <a:tr h="200403">
                <a:tc>
                  <a:txBody>
                    <a:bodyPr/>
                    <a:lstStyle/>
                    <a:p>
                      <a:pPr algn="l" fontAlgn="ctr"/>
                      <a:r>
                        <a:rPr lang="en-US" sz="1100" b="0" i="0" u="none" strike="noStrike">
                          <a:solidFill>
                            <a:srgbClr val="000000"/>
                          </a:solidFill>
                          <a:effectLst/>
                          <a:latin typeface="+mn-lt"/>
                        </a:rPr>
                        <a:t>Montana</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S</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UR</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S</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UR</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S</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UR</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S</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UR</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S</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UR</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extLst>
                  <a:ext uri="{0D108BD9-81ED-4DB2-BD59-A6C34878D82A}">
                    <a16:rowId xmlns:a16="http://schemas.microsoft.com/office/drawing/2014/main" val="1441512492"/>
                  </a:ext>
                </a:extLst>
              </a:tr>
              <a:tr h="200403">
                <a:tc>
                  <a:txBody>
                    <a:bodyPr/>
                    <a:lstStyle/>
                    <a:p>
                      <a:pPr algn="l" fontAlgn="ctr"/>
                      <a:r>
                        <a:rPr lang="en-US" sz="1100" b="0" i="0" u="none" strike="noStrike">
                          <a:solidFill>
                            <a:srgbClr val="000000"/>
                          </a:solidFill>
                          <a:effectLst/>
                          <a:latin typeface="+mn-lt"/>
                        </a:rPr>
                        <a:t>Nebraska</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S</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UR</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S</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UR</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10</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UR</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S</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UR</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10</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UR</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extLst>
                  <a:ext uri="{0D108BD9-81ED-4DB2-BD59-A6C34878D82A}">
                    <a16:rowId xmlns:a16="http://schemas.microsoft.com/office/drawing/2014/main" val="2604506111"/>
                  </a:ext>
                </a:extLst>
              </a:tr>
              <a:tr h="200403">
                <a:tc>
                  <a:txBody>
                    <a:bodyPr/>
                    <a:lstStyle/>
                    <a:p>
                      <a:pPr algn="l" fontAlgn="ctr"/>
                      <a:r>
                        <a:rPr lang="en-US" sz="1100" b="0" i="0" u="none" strike="noStrike">
                          <a:solidFill>
                            <a:srgbClr val="000000"/>
                          </a:solidFill>
                          <a:effectLst/>
                          <a:latin typeface="+mn-lt"/>
                        </a:rPr>
                        <a:t>Nevada</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23</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0.66</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13</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UR</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20</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0.51</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16</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UR</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16</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UR</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extLst>
                  <a:ext uri="{0D108BD9-81ED-4DB2-BD59-A6C34878D82A}">
                    <a16:rowId xmlns:a16="http://schemas.microsoft.com/office/drawing/2014/main" val="2551386289"/>
                  </a:ext>
                </a:extLst>
              </a:tr>
              <a:tr h="200403">
                <a:tc>
                  <a:txBody>
                    <a:bodyPr/>
                    <a:lstStyle/>
                    <a:p>
                      <a:pPr algn="l" fontAlgn="ctr"/>
                      <a:r>
                        <a:rPr lang="en-US" sz="1100" b="0" i="0" u="none" strike="noStrike">
                          <a:solidFill>
                            <a:srgbClr val="000000"/>
                          </a:solidFill>
                          <a:effectLst/>
                          <a:latin typeface="+mn-lt"/>
                        </a:rPr>
                        <a:t>New Hampshire</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S</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UR</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S</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UR</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S</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UR</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S</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UR</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S</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UR</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extLst>
                  <a:ext uri="{0D108BD9-81ED-4DB2-BD59-A6C34878D82A}">
                    <a16:rowId xmlns:a16="http://schemas.microsoft.com/office/drawing/2014/main" val="265719938"/>
                  </a:ext>
                </a:extLst>
              </a:tr>
              <a:tr h="200403">
                <a:tc>
                  <a:txBody>
                    <a:bodyPr/>
                    <a:lstStyle/>
                    <a:p>
                      <a:pPr algn="l" fontAlgn="ctr"/>
                      <a:r>
                        <a:rPr lang="en-US" sz="1100" b="0" i="0" u="none" strike="noStrike">
                          <a:solidFill>
                            <a:srgbClr val="000000"/>
                          </a:solidFill>
                          <a:effectLst/>
                          <a:latin typeface="+mn-lt"/>
                        </a:rPr>
                        <a:t>New Jersey</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39</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0.34</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43</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0.43</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41</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0.39</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34</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0.29</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29</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0.26</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extLst>
                  <a:ext uri="{0D108BD9-81ED-4DB2-BD59-A6C34878D82A}">
                    <a16:rowId xmlns:a16="http://schemas.microsoft.com/office/drawing/2014/main" val="1718028179"/>
                  </a:ext>
                </a:extLst>
              </a:tr>
              <a:tr h="200403">
                <a:tc>
                  <a:txBody>
                    <a:bodyPr/>
                    <a:lstStyle/>
                    <a:p>
                      <a:pPr algn="l" fontAlgn="ctr"/>
                      <a:r>
                        <a:rPr lang="en-US" sz="1100" b="0" i="0" u="none" strike="noStrike">
                          <a:solidFill>
                            <a:srgbClr val="000000"/>
                          </a:solidFill>
                          <a:effectLst/>
                          <a:latin typeface="+mn-lt"/>
                        </a:rPr>
                        <a:t>New Mexico</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S</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UR</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S</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UR</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S</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UR</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S</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UR</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S</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UR</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extLst>
                  <a:ext uri="{0D108BD9-81ED-4DB2-BD59-A6C34878D82A}">
                    <a16:rowId xmlns:a16="http://schemas.microsoft.com/office/drawing/2014/main" val="1559679608"/>
                  </a:ext>
                </a:extLst>
              </a:tr>
              <a:tr h="210312">
                <a:tc>
                  <a:txBody>
                    <a:bodyPr/>
                    <a:lstStyle/>
                    <a:p>
                      <a:pPr algn="l" fontAlgn="ctr"/>
                      <a:r>
                        <a:rPr lang="en-US" sz="1100" b="0" i="0" u="none" strike="noStrike">
                          <a:solidFill>
                            <a:srgbClr val="000000"/>
                          </a:solidFill>
                          <a:effectLst/>
                          <a:latin typeface="+mn-lt"/>
                        </a:rPr>
                        <a:t>New York</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138</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0.6</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123</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0.5</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115</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0.47</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113</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0.48</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125</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0.5</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extLst>
                  <a:ext uri="{0D108BD9-81ED-4DB2-BD59-A6C34878D82A}">
                    <a16:rowId xmlns:a16="http://schemas.microsoft.com/office/drawing/2014/main" val="1002815237"/>
                  </a:ext>
                </a:extLst>
              </a:tr>
              <a:tr h="210312">
                <a:tc>
                  <a:txBody>
                    <a:bodyPr/>
                    <a:lstStyle/>
                    <a:p>
                      <a:pPr algn="l" fontAlgn="ctr"/>
                      <a:r>
                        <a:rPr lang="en-US" sz="1100" b="0" i="0" u="none" strike="noStrike">
                          <a:solidFill>
                            <a:srgbClr val="000000"/>
                          </a:solidFill>
                          <a:effectLst/>
                          <a:latin typeface="+mn-lt"/>
                        </a:rPr>
                        <a:t>North Carolina</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42</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0.37</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36</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0.29</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35</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0.27</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39</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0.29</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38</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0.3</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extLst>
                  <a:ext uri="{0D108BD9-81ED-4DB2-BD59-A6C34878D82A}">
                    <a16:rowId xmlns:a16="http://schemas.microsoft.com/office/drawing/2014/main" val="597773426"/>
                  </a:ext>
                </a:extLst>
              </a:tr>
              <a:tr h="210312">
                <a:tc>
                  <a:txBody>
                    <a:bodyPr/>
                    <a:lstStyle/>
                    <a:p>
                      <a:pPr algn="l" fontAlgn="ctr"/>
                      <a:r>
                        <a:rPr lang="en-US" sz="1100" b="0" i="0" u="none" strike="noStrike">
                          <a:solidFill>
                            <a:srgbClr val="000000"/>
                          </a:solidFill>
                          <a:effectLst/>
                          <a:latin typeface="+mn-lt"/>
                        </a:rPr>
                        <a:t>North Dakota</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S</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UR</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S</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UR</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S</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UR</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S</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UR</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S</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UR</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extLst>
                  <a:ext uri="{0D108BD9-81ED-4DB2-BD59-A6C34878D82A}">
                    <a16:rowId xmlns:a16="http://schemas.microsoft.com/office/drawing/2014/main" val="1764367123"/>
                  </a:ext>
                </a:extLst>
              </a:tr>
              <a:tr h="210312">
                <a:tc>
                  <a:txBody>
                    <a:bodyPr/>
                    <a:lstStyle/>
                    <a:p>
                      <a:pPr algn="l" fontAlgn="ctr"/>
                      <a:r>
                        <a:rPr lang="en-US" sz="1100" b="0" i="0" u="none" strike="noStrike">
                          <a:solidFill>
                            <a:srgbClr val="000000"/>
                          </a:solidFill>
                          <a:effectLst/>
                          <a:latin typeface="+mn-lt"/>
                        </a:rPr>
                        <a:t>Ohio</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44</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0.34</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55</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0.42</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42</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0.32</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49</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0.36</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53</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0.39</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extLst>
                  <a:ext uri="{0D108BD9-81ED-4DB2-BD59-A6C34878D82A}">
                    <a16:rowId xmlns:a16="http://schemas.microsoft.com/office/drawing/2014/main" val="647142603"/>
                  </a:ext>
                </a:extLst>
              </a:tr>
              <a:tr h="210312">
                <a:tc>
                  <a:txBody>
                    <a:bodyPr/>
                    <a:lstStyle/>
                    <a:p>
                      <a:pPr algn="l" fontAlgn="ctr"/>
                      <a:r>
                        <a:rPr lang="en-US" sz="1100" b="0" i="0" u="none" strike="noStrike">
                          <a:solidFill>
                            <a:srgbClr val="000000"/>
                          </a:solidFill>
                          <a:effectLst/>
                          <a:latin typeface="+mn-lt"/>
                        </a:rPr>
                        <a:t>Oklahoma</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43</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0.95</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40</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0.95</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54</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1.16</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45</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0.98</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37</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0.74</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extLst>
                  <a:ext uri="{0D108BD9-81ED-4DB2-BD59-A6C34878D82A}">
                    <a16:rowId xmlns:a16="http://schemas.microsoft.com/office/drawing/2014/main" val="3410313967"/>
                  </a:ext>
                </a:extLst>
              </a:tr>
              <a:tr h="210312">
                <a:tc>
                  <a:txBody>
                    <a:bodyPr/>
                    <a:lstStyle/>
                    <a:p>
                      <a:pPr algn="l" fontAlgn="ctr"/>
                      <a:r>
                        <a:rPr lang="en-US" sz="1100" b="0" i="0" u="none" strike="noStrike">
                          <a:solidFill>
                            <a:srgbClr val="000000"/>
                          </a:solidFill>
                          <a:effectLst/>
                          <a:latin typeface="+mn-lt"/>
                        </a:rPr>
                        <a:t>Oregon</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27</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0.54</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29</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0.52</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23</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0.45</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42</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0.78</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44</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0.82</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extLst>
                  <a:ext uri="{0D108BD9-81ED-4DB2-BD59-A6C34878D82A}">
                    <a16:rowId xmlns:a16="http://schemas.microsoft.com/office/drawing/2014/main" val="3816015111"/>
                  </a:ext>
                </a:extLst>
              </a:tr>
              <a:tr h="210312">
                <a:tc>
                  <a:txBody>
                    <a:bodyPr/>
                    <a:lstStyle/>
                    <a:p>
                      <a:pPr algn="l" fontAlgn="ctr"/>
                      <a:r>
                        <a:rPr lang="en-US" sz="1100" b="0" i="0" u="none" strike="noStrike">
                          <a:solidFill>
                            <a:srgbClr val="000000"/>
                          </a:solidFill>
                          <a:effectLst/>
                          <a:latin typeface="+mn-lt"/>
                        </a:rPr>
                        <a:t>Pennsylvania</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3"/>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41</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0.25</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35</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0.2</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34</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0.22</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37</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0.25</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31</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0.19</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356287410"/>
                  </a:ext>
                </a:extLst>
              </a:tr>
            </a:tbl>
          </a:graphicData>
        </a:graphic>
      </p:graphicFrame>
      <p:sp>
        <p:nvSpPr>
          <p:cNvPr id="7" name="Text Placeholder 3">
            <a:extLst>
              <a:ext uri="{FF2B5EF4-FFF2-40B4-BE49-F238E27FC236}">
                <a16:creationId xmlns:a16="http://schemas.microsoft.com/office/drawing/2014/main" id="{E6CEE35A-D072-7529-D0D9-0BA7550E4607}"/>
              </a:ext>
            </a:extLst>
          </p:cNvPr>
          <p:cNvSpPr>
            <a:spLocks noGrp="1"/>
          </p:cNvSpPr>
          <p:nvPr>
            <p:ph type="body" sz="quarter" idx="11"/>
          </p:nvPr>
        </p:nvSpPr>
        <p:spPr>
          <a:xfrm>
            <a:off x="457200" y="4962520"/>
            <a:ext cx="5638800" cy="1645145"/>
          </a:xfrm>
        </p:spPr>
        <p:txBody>
          <a:bodyPr/>
          <a:lstStyle/>
          <a:p>
            <a:pPr>
              <a:lnSpc>
                <a:spcPct val="100000"/>
              </a:lnSpc>
            </a:pPr>
            <a:r>
              <a:rPr lang="en-US" sz="800"/>
              <a:t>* Rates are age-adjusted per 100,000 US standard population during 2000 by using the following age group distribution (in years): &lt;1, 1–4, 5–14, 15–24, 25–34, 35–44, 45–54, 55–64, 65–74, 75–84, and ≥85. For age-adjusted death rates, the age-specific death rate is rounded to 1 decimal place before proceeding to the next step in the calculation of age-adjusted death rates for NCHS Multiple Cause of Death on CDC WONDER. This rounding step might affect the precision of rates calculated for small numbers of deaths. Missing data are not included.		</a:t>
            </a:r>
          </a:p>
          <a:p>
            <a:pPr>
              <a:lnSpc>
                <a:spcPct val="100000"/>
              </a:lnSpc>
            </a:pPr>
            <a:r>
              <a:rPr lang="en-US" sz="800"/>
              <a:t>† Cause of death is defined as one of the multiple causes of death and is based on the International Classification of Diseases, 10th Rev. (ICD-10) codes B16, B17.0, B18.0, B18.1 (hepatitis B).		</a:t>
            </a:r>
          </a:p>
          <a:p>
            <a:pPr>
              <a:lnSpc>
                <a:spcPct val="100000"/>
              </a:lnSpc>
            </a:pPr>
            <a:r>
              <a:rPr lang="en-US" sz="800"/>
              <a:t>UR§ Unreliable rate: Rates where death counts were &lt;20 were not displayed because of the instability associated with those rates.</a:t>
            </a:r>
          </a:p>
          <a:p>
            <a:pPr>
              <a:lnSpc>
                <a:spcPct val="100000"/>
              </a:lnSpc>
            </a:pPr>
            <a:r>
              <a:rPr lang="en-US" sz="800"/>
              <a:t>S¶ Suppressed: Subnational data representing &lt;10 deaths (0–9) are suppressed or CDC WONDER did not have the functionality to calculate rates.										</a:t>
            </a:r>
          </a:p>
        </p:txBody>
      </p:sp>
      <p:sp>
        <p:nvSpPr>
          <p:cNvPr id="9" name="TextBox 8">
            <a:extLst>
              <a:ext uri="{FF2B5EF4-FFF2-40B4-BE49-F238E27FC236}">
                <a16:creationId xmlns:a16="http://schemas.microsoft.com/office/drawing/2014/main" id="{5EA75F63-053D-7A19-FB07-A3DA15D914E7}"/>
              </a:ext>
            </a:extLst>
          </p:cNvPr>
          <p:cNvSpPr txBox="1"/>
          <p:nvPr/>
        </p:nvSpPr>
        <p:spPr>
          <a:xfrm>
            <a:off x="6062009" y="5064026"/>
            <a:ext cx="4517385" cy="1574790"/>
          </a:xfrm>
          <a:prstGeom prst="rect">
            <a:avLst/>
          </a:prstGeom>
          <a:noFill/>
        </p:spPr>
        <p:txBody>
          <a:bodyPr wrap="square" lIns="91440" tIns="45720" rIns="91440" bIns="45720" anchor="t">
            <a:spAutoFit/>
          </a:bodyPr>
          <a:lstStyle/>
          <a:p>
            <a:pPr>
              <a:spcBef>
                <a:spcPts val="1000"/>
              </a:spcBef>
            </a:pPr>
            <a:r>
              <a:rPr lang="en-US" sz="800"/>
              <a:t>Source: CDC, National Center for Health Statistics, Multiple Cause of Death 1999–2020 on CDC WONDER Online Database. Data are from the 2016–2020 Multiple Cause of Death files and are based on information from all death certificates filed in the vital records offices of the 50 states and the District of Columbia through the Vital Statistics Cooperative Program. Deaths of nonresidents (e.g., nonresident aliens, nationals living abroad, residents of Puerto Rico, Guam, the Virgin Islands, and other US territories) and fetal deaths are excluded. Numbers are slightly lower than previously reported for 2015–2016 because of NCHS standards that restrict displayed data to US residents. Accessed at </a:t>
            </a:r>
            <a:r>
              <a:rPr lang="en-US" sz="800">
                <a:hlinkClick r:id="rId3"/>
              </a:rPr>
              <a:t>http://wonder.cdc.gov/mcd-icd10.html</a:t>
            </a:r>
            <a:r>
              <a:rPr lang="en-US" sz="800"/>
              <a:t> on January 13, 2022. CDC WONDER data set documentation and technical methods can be accessed at </a:t>
            </a:r>
            <a:r>
              <a:rPr lang="en-US" sz="800">
                <a:hlinkClick r:id="rId4"/>
              </a:rPr>
              <a:t>https://wonder.cdc.gov/wonder/help/mcd.html</a:t>
            </a:r>
            <a:r>
              <a:rPr lang="en-US" sz="800"/>
              <a:t>#. </a:t>
            </a:r>
            <a:endParaRPr lang="en-US"/>
          </a:p>
          <a:p>
            <a:pPr>
              <a:spcBef>
                <a:spcPts val="1000"/>
              </a:spcBef>
            </a:pPr>
            <a:r>
              <a:rPr lang="en-US" sz="800"/>
              <a:t>Centers for Disease Control and Prevention. Viral Hepatitis Surveillance Report – United States, 2020. </a:t>
            </a:r>
            <a:r>
              <a:rPr lang="en-US" sz="800">
                <a:hlinkClick r:id="rId5"/>
              </a:rPr>
              <a:t>https://www.cdc.gov/hepatitis/statistics/2020surveillance/index.htm</a:t>
            </a:r>
            <a:r>
              <a:rPr lang="en-US" sz="800"/>
              <a:t>. Published September 2022.</a:t>
            </a:r>
            <a:endParaRPr lang="en-US" sz="800">
              <a:cs typeface="Calibri"/>
            </a:endParaRPr>
          </a:p>
        </p:txBody>
      </p:sp>
    </p:spTree>
    <p:extLst>
      <p:ext uri="{BB962C8B-B14F-4D97-AF65-F5344CB8AC3E}">
        <p14:creationId xmlns:p14="http://schemas.microsoft.com/office/powerpoint/2010/main" val="20393111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9B1480-11D7-200C-39F9-8BF0E49EBAEE}"/>
              </a:ext>
            </a:extLst>
          </p:cNvPr>
          <p:cNvSpPr>
            <a:spLocks noGrp="1"/>
          </p:cNvSpPr>
          <p:nvPr>
            <p:ph type="title"/>
          </p:nvPr>
        </p:nvSpPr>
        <p:spPr>
          <a:xfrm>
            <a:off x="457201" y="143647"/>
            <a:ext cx="10958659" cy="917018"/>
          </a:xfrm>
        </p:spPr>
        <p:txBody>
          <a:bodyPr>
            <a:noAutofit/>
          </a:bodyPr>
          <a:lstStyle/>
          <a:p>
            <a:r>
              <a:rPr lang="en-US"/>
              <a:t>Table 2.7 – Part 4 of 4</a:t>
            </a:r>
            <a:br>
              <a:rPr lang="en-US" sz="2000"/>
            </a:br>
            <a:r>
              <a:rPr lang="en-US" sz="2000" b="1"/>
              <a:t>Numbers and rates* of deaths with hepatitis B virus infection listed as a cause of death† among residents, by state or jurisdiction</a:t>
            </a:r>
            <a:br>
              <a:rPr lang="en-US" sz="2000" b="1"/>
            </a:br>
            <a:r>
              <a:rPr lang="en-US" sz="2000" b="1"/>
              <a:t>United States, 2016–2020	</a:t>
            </a:r>
            <a:r>
              <a:rPr lang="en-US" sz="2000" b="0"/>
              <a:t>									</a:t>
            </a:r>
          </a:p>
        </p:txBody>
      </p:sp>
      <p:graphicFrame>
        <p:nvGraphicFramePr>
          <p:cNvPr id="3" name="Table 2">
            <a:extLst>
              <a:ext uri="{FF2B5EF4-FFF2-40B4-BE49-F238E27FC236}">
                <a16:creationId xmlns:a16="http://schemas.microsoft.com/office/drawing/2014/main" id="{3C9BE060-1E87-051C-57CB-B646C709CEC9}"/>
              </a:ext>
            </a:extLst>
          </p:cNvPr>
          <p:cNvGraphicFramePr>
            <a:graphicFrameLocks noGrp="1"/>
          </p:cNvGraphicFramePr>
          <p:nvPr>
            <p:extLst>
              <p:ext uri="{D42A27DB-BD31-4B8C-83A1-F6EECF244321}">
                <p14:modId xmlns:p14="http://schemas.microsoft.com/office/powerpoint/2010/main" val="2112407366"/>
              </p:ext>
            </p:extLst>
          </p:nvPr>
        </p:nvGraphicFramePr>
        <p:xfrm>
          <a:off x="550332" y="1612142"/>
          <a:ext cx="11091335" cy="3043391"/>
        </p:xfrm>
        <a:graphic>
          <a:graphicData uri="http://schemas.openxmlformats.org/drawingml/2006/table">
            <a:tbl>
              <a:tblPr firstRow="1" bandRow="1">
                <a:tableStyleId>{C083E6E3-FA7D-4D7B-A595-EF9225AFEA82}</a:tableStyleId>
              </a:tblPr>
              <a:tblGrid>
                <a:gridCol w="1125795">
                  <a:extLst>
                    <a:ext uri="{9D8B030D-6E8A-4147-A177-3AD203B41FA5}">
                      <a16:colId xmlns:a16="http://schemas.microsoft.com/office/drawing/2014/main" val="2197488459"/>
                    </a:ext>
                  </a:extLst>
                </a:gridCol>
                <a:gridCol w="996554">
                  <a:extLst>
                    <a:ext uri="{9D8B030D-6E8A-4147-A177-3AD203B41FA5}">
                      <a16:colId xmlns:a16="http://schemas.microsoft.com/office/drawing/2014/main" val="557897342"/>
                    </a:ext>
                  </a:extLst>
                </a:gridCol>
                <a:gridCol w="996554">
                  <a:extLst>
                    <a:ext uri="{9D8B030D-6E8A-4147-A177-3AD203B41FA5}">
                      <a16:colId xmlns:a16="http://schemas.microsoft.com/office/drawing/2014/main" val="1675807070"/>
                    </a:ext>
                  </a:extLst>
                </a:gridCol>
                <a:gridCol w="996554">
                  <a:extLst>
                    <a:ext uri="{9D8B030D-6E8A-4147-A177-3AD203B41FA5}">
                      <a16:colId xmlns:a16="http://schemas.microsoft.com/office/drawing/2014/main" val="3162417777"/>
                    </a:ext>
                  </a:extLst>
                </a:gridCol>
                <a:gridCol w="996554">
                  <a:extLst>
                    <a:ext uri="{9D8B030D-6E8A-4147-A177-3AD203B41FA5}">
                      <a16:colId xmlns:a16="http://schemas.microsoft.com/office/drawing/2014/main" val="2163448990"/>
                    </a:ext>
                  </a:extLst>
                </a:gridCol>
                <a:gridCol w="996554">
                  <a:extLst>
                    <a:ext uri="{9D8B030D-6E8A-4147-A177-3AD203B41FA5}">
                      <a16:colId xmlns:a16="http://schemas.microsoft.com/office/drawing/2014/main" val="1531703974"/>
                    </a:ext>
                  </a:extLst>
                </a:gridCol>
                <a:gridCol w="996554">
                  <a:extLst>
                    <a:ext uri="{9D8B030D-6E8A-4147-A177-3AD203B41FA5}">
                      <a16:colId xmlns:a16="http://schemas.microsoft.com/office/drawing/2014/main" val="1741429899"/>
                    </a:ext>
                  </a:extLst>
                </a:gridCol>
                <a:gridCol w="996554">
                  <a:extLst>
                    <a:ext uri="{9D8B030D-6E8A-4147-A177-3AD203B41FA5}">
                      <a16:colId xmlns:a16="http://schemas.microsoft.com/office/drawing/2014/main" val="2837006629"/>
                    </a:ext>
                  </a:extLst>
                </a:gridCol>
                <a:gridCol w="996554">
                  <a:extLst>
                    <a:ext uri="{9D8B030D-6E8A-4147-A177-3AD203B41FA5}">
                      <a16:colId xmlns:a16="http://schemas.microsoft.com/office/drawing/2014/main" val="1677891965"/>
                    </a:ext>
                  </a:extLst>
                </a:gridCol>
                <a:gridCol w="996554">
                  <a:extLst>
                    <a:ext uri="{9D8B030D-6E8A-4147-A177-3AD203B41FA5}">
                      <a16:colId xmlns:a16="http://schemas.microsoft.com/office/drawing/2014/main" val="373618106"/>
                    </a:ext>
                  </a:extLst>
                </a:gridCol>
                <a:gridCol w="996554">
                  <a:extLst>
                    <a:ext uri="{9D8B030D-6E8A-4147-A177-3AD203B41FA5}">
                      <a16:colId xmlns:a16="http://schemas.microsoft.com/office/drawing/2014/main" val="200654846"/>
                    </a:ext>
                  </a:extLst>
                </a:gridCol>
              </a:tblGrid>
              <a:tr h="398516">
                <a:tc>
                  <a:txBody>
                    <a:bodyPr/>
                    <a:lstStyle/>
                    <a:p>
                      <a:pPr algn="l" fontAlgn="ctr"/>
                      <a:r>
                        <a:rPr lang="en-US" sz="1200" b="1" u="none" strike="noStrike">
                          <a:solidFill>
                            <a:schemeClr val="bg1"/>
                          </a:solidFill>
                          <a:effectLst/>
                        </a:rPr>
                        <a:t>State or Jurisdiction</a:t>
                      </a:r>
                      <a:endParaRPr lang="en-US" sz="1200" b="1" i="0" u="none" strike="noStrike">
                        <a:solidFill>
                          <a:schemeClr val="bg1"/>
                        </a:solidFill>
                        <a:effectLst/>
                        <a:latin typeface="Times New Roman" panose="02020603050405020304" pitchFamily="18" charset="0"/>
                      </a:endParaRPr>
                    </a:p>
                  </a:txBody>
                  <a:tcPr marR="9525" marT="0" marB="0"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solidFill>
                  </a:tcPr>
                </a:tc>
                <a:tc>
                  <a:txBody>
                    <a:bodyPr/>
                    <a:lstStyle/>
                    <a:p>
                      <a:pPr algn="ctr" fontAlgn="ctr"/>
                      <a:r>
                        <a:rPr lang="en-US" sz="1200" b="1" u="none" strike="noStrike">
                          <a:solidFill>
                            <a:schemeClr val="bg1"/>
                          </a:solidFill>
                          <a:effectLst/>
                        </a:rPr>
                        <a:t>2016</a:t>
                      </a:r>
                      <a:endParaRPr lang="en-US" sz="1200" b="1" i="0" u="none" strike="noStrike">
                        <a:solidFill>
                          <a:schemeClr val="bg1"/>
                        </a:solidFill>
                        <a:effectLst/>
                        <a:latin typeface="Times New Roman" panose="02020603050405020304" pitchFamily="18" charset="0"/>
                      </a:endParaRPr>
                    </a:p>
                    <a:p>
                      <a:pPr algn="ctr" fontAlgn="ctr"/>
                      <a:r>
                        <a:rPr lang="en-US" sz="1200" b="1" u="none" strike="noStrike">
                          <a:solidFill>
                            <a:schemeClr val="bg1"/>
                          </a:solidFill>
                          <a:effectLst/>
                        </a:rPr>
                        <a:t>No.</a:t>
                      </a:r>
                      <a:endParaRPr lang="en-US" sz="1200" b="1" i="0" u="none" strike="noStrike">
                        <a:solidFill>
                          <a:schemeClr val="bg1"/>
                        </a:solidFill>
                        <a:effectLst/>
                        <a:latin typeface="Times New Roman" panose="02020603050405020304" pitchFamily="18" charset="0"/>
                      </a:endParaRPr>
                    </a:p>
                  </a:txBody>
                  <a:tcPr marL="9525" marR="9525" marT="0" marB="0" anchor="ctr">
                    <a:lnT w="12700" cap="flat" cmpd="sng" algn="ctr">
                      <a:solidFill>
                        <a:schemeClr val="bg1"/>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solidFill>
                  </a:tcPr>
                </a:tc>
                <a:tc>
                  <a:txBody>
                    <a:bodyPr/>
                    <a:lstStyle/>
                    <a:p>
                      <a:pPr algn="ctr" fontAlgn="ctr"/>
                      <a:r>
                        <a:rPr lang="en-US" sz="1200" b="1" u="none" strike="noStrike">
                          <a:solidFill>
                            <a:schemeClr val="bg1"/>
                          </a:solidFill>
                          <a:effectLst/>
                        </a:rPr>
                        <a:t>2016</a:t>
                      </a:r>
                      <a:endParaRPr lang="en-US" sz="1200" b="1" i="0" u="none" strike="noStrike">
                        <a:solidFill>
                          <a:schemeClr val="bg1"/>
                        </a:solidFill>
                        <a:effectLst/>
                        <a:latin typeface="Times New Roman" panose="02020603050405020304" pitchFamily="18" charset="0"/>
                      </a:endParaRPr>
                    </a:p>
                    <a:p>
                      <a:pPr algn="ctr" fontAlgn="ctr"/>
                      <a:r>
                        <a:rPr lang="en-US" sz="1200" b="1" u="none" strike="noStrike">
                          <a:solidFill>
                            <a:schemeClr val="bg1"/>
                          </a:solidFill>
                          <a:effectLst/>
                        </a:rPr>
                        <a:t>Rate*</a:t>
                      </a:r>
                      <a:endParaRPr lang="en-US" sz="1200" b="1" i="0" u="none" strike="noStrike">
                        <a:solidFill>
                          <a:schemeClr val="bg1"/>
                        </a:solidFill>
                        <a:effectLst/>
                        <a:latin typeface="Times New Roman" panose="02020603050405020304" pitchFamily="18" charset="0"/>
                      </a:endParaRPr>
                    </a:p>
                  </a:txBody>
                  <a:tcPr marL="9525" marR="9525" marT="0" marB="0" anchor="ctr">
                    <a:lnT w="12700" cap="flat" cmpd="sng" algn="ctr">
                      <a:solidFill>
                        <a:schemeClr val="bg1"/>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solidFill>
                  </a:tcPr>
                </a:tc>
                <a:tc>
                  <a:txBody>
                    <a:bodyPr/>
                    <a:lstStyle/>
                    <a:p>
                      <a:pPr algn="ctr" fontAlgn="ctr"/>
                      <a:r>
                        <a:rPr lang="en-US" sz="1200" b="1" u="none" strike="noStrike">
                          <a:solidFill>
                            <a:schemeClr val="bg1"/>
                          </a:solidFill>
                          <a:effectLst/>
                        </a:rPr>
                        <a:t>2017</a:t>
                      </a:r>
                      <a:endParaRPr lang="en-US" sz="1200" b="1" i="0" u="none" strike="noStrike">
                        <a:solidFill>
                          <a:schemeClr val="bg1"/>
                        </a:solidFill>
                        <a:effectLst/>
                        <a:latin typeface="Times New Roman" panose="02020603050405020304" pitchFamily="18" charset="0"/>
                      </a:endParaRPr>
                    </a:p>
                    <a:p>
                      <a:pPr algn="ctr" fontAlgn="ctr"/>
                      <a:r>
                        <a:rPr lang="en-US" sz="1200" b="1" u="none" strike="noStrike">
                          <a:solidFill>
                            <a:schemeClr val="bg1"/>
                          </a:solidFill>
                          <a:effectLst/>
                        </a:rPr>
                        <a:t>No.</a:t>
                      </a:r>
                      <a:endParaRPr lang="en-US" sz="1200" b="1" i="0" u="none" strike="noStrike">
                        <a:solidFill>
                          <a:schemeClr val="bg1"/>
                        </a:solidFill>
                        <a:effectLst/>
                        <a:latin typeface="Times New Roman" panose="02020603050405020304" pitchFamily="18" charset="0"/>
                      </a:endParaRPr>
                    </a:p>
                  </a:txBody>
                  <a:tcPr marL="9525" marR="9525" marT="0" marB="0" anchor="ctr">
                    <a:lnT w="12700" cap="flat" cmpd="sng" algn="ctr">
                      <a:solidFill>
                        <a:schemeClr val="bg1"/>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solidFill>
                  </a:tcPr>
                </a:tc>
                <a:tc>
                  <a:txBody>
                    <a:bodyPr/>
                    <a:lstStyle/>
                    <a:p>
                      <a:pPr algn="ctr" fontAlgn="ctr"/>
                      <a:r>
                        <a:rPr lang="en-US" sz="1200" b="1" u="none" strike="noStrike">
                          <a:solidFill>
                            <a:schemeClr val="bg1"/>
                          </a:solidFill>
                          <a:effectLst/>
                        </a:rPr>
                        <a:t>2017</a:t>
                      </a:r>
                      <a:endParaRPr lang="en-US" sz="1200" b="1" i="0" u="none" strike="noStrike">
                        <a:solidFill>
                          <a:schemeClr val="bg1"/>
                        </a:solidFill>
                        <a:effectLst/>
                        <a:latin typeface="Times New Roman" panose="02020603050405020304" pitchFamily="18" charset="0"/>
                      </a:endParaRPr>
                    </a:p>
                    <a:p>
                      <a:pPr algn="ctr" fontAlgn="ctr"/>
                      <a:r>
                        <a:rPr lang="en-US" sz="1200" b="1" u="none" strike="noStrike">
                          <a:solidFill>
                            <a:schemeClr val="bg1"/>
                          </a:solidFill>
                          <a:effectLst/>
                        </a:rPr>
                        <a:t>Rate*</a:t>
                      </a:r>
                      <a:endParaRPr lang="en-US" sz="1200" b="1" i="0" u="none" strike="noStrike">
                        <a:solidFill>
                          <a:schemeClr val="bg1"/>
                        </a:solidFill>
                        <a:effectLst/>
                        <a:latin typeface="Times New Roman" panose="02020603050405020304" pitchFamily="18" charset="0"/>
                      </a:endParaRPr>
                    </a:p>
                  </a:txBody>
                  <a:tcPr marL="9525" marR="9525" marT="0" marB="0" anchor="ctr">
                    <a:lnT w="12700" cap="flat" cmpd="sng" algn="ctr">
                      <a:solidFill>
                        <a:schemeClr val="bg1"/>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solidFill>
                  </a:tcPr>
                </a:tc>
                <a:tc>
                  <a:txBody>
                    <a:bodyPr/>
                    <a:lstStyle/>
                    <a:p>
                      <a:pPr algn="ctr" fontAlgn="ctr"/>
                      <a:r>
                        <a:rPr lang="en-US" sz="1200" b="1" u="none" strike="noStrike">
                          <a:solidFill>
                            <a:schemeClr val="bg1"/>
                          </a:solidFill>
                          <a:effectLst/>
                        </a:rPr>
                        <a:t>2018</a:t>
                      </a:r>
                      <a:endParaRPr lang="en-US" sz="1200" b="1" i="0" u="none" strike="noStrike">
                        <a:solidFill>
                          <a:schemeClr val="bg1"/>
                        </a:solidFill>
                        <a:effectLst/>
                        <a:latin typeface="Times New Roman" panose="02020603050405020304" pitchFamily="18" charset="0"/>
                      </a:endParaRPr>
                    </a:p>
                    <a:p>
                      <a:pPr algn="ctr" fontAlgn="ctr"/>
                      <a:r>
                        <a:rPr lang="en-US" sz="1200" b="1" u="none" strike="noStrike">
                          <a:solidFill>
                            <a:schemeClr val="bg1"/>
                          </a:solidFill>
                          <a:effectLst/>
                        </a:rPr>
                        <a:t>No.</a:t>
                      </a:r>
                      <a:endParaRPr lang="en-US" sz="1200" b="1" i="0" u="none" strike="noStrike">
                        <a:solidFill>
                          <a:schemeClr val="bg1"/>
                        </a:solidFill>
                        <a:effectLst/>
                        <a:latin typeface="Times New Roman" panose="02020603050405020304" pitchFamily="18" charset="0"/>
                      </a:endParaRPr>
                    </a:p>
                  </a:txBody>
                  <a:tcPr marL="9525" marR="9525" marT="0" marB="0" anchor="ctr">
                    <a:lnT w="12700" cap="flat" cmpd="sng" algn="ctr">
                      <a:solidFill>
                        <a:schemeClr val="bg1"/>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solidFill>
                  </a:tcPr>
                </a:tc>
                <a:tc>
                  <a:txBody>
                    <a:bodyPr/>
                    <a:lstStyle/>
                    <a:p>
                      <a:pPr algn="ctr" fontAlgn="ctr"/>
                      <a:r>
                        <a:rPr lang="en-US" sz="1200" b="1" u="none" strike="noStrike">
                          <a:solidFill>
                            <a:schemeClr val="bg1"/>
                          </a:solidFill>
                          <a:effectLst/>
                        </a:rPr>
                        <a:t>2018</a:t>
                      </a:r>
                      <a:endParaRPr lang="en-US" sz="1200" b="1" i="0" u="none" strike="noStrike">
                        <a:solidFill>
                          <a:schemeClr val="bg1"/>
                        </a:solidFill>
                        <a:effectLst/>
                        <a:latin typeface="Times New Roman" panose="02020603050405020304" pitchFamily="18" charset="0"/>
                      </a:endParaRPr>
                    </a:p>
                    <a:p>
                      <a:pPr algn="ctr" fontAlgn="ctr"/>
                      <a:r>
                        <a:rPr lang="en-US" sz="1200" b="1" u="none" strike="noStrike">
                          <a:solidFill>
                            <a:schemeClr val="bg1"/>
                          </a:solidFill>
                          <a:effectLst/>
                        </a:rPr>
                        <a:t>Rate*</a:t>
                      </a:r>
                      <a:endParaRPr lang="en-US" sz="1200" b="1" i="0" u="none" strike="noStrike">
                        <a:solidFill>
                          <a:schemeClr val="bg1"/>
                        </a:solidFill>
                        <a:effectLst/>
                        <a:latin typeface="Times New Roman" panose="02020603050405020304" pitchFamily="18" charset="0"/>
                      </a:endParaRPr>
                    </a:p>
                  </a:txBody>
                  <a:tcPr marL="9525" marR="9525" marT="0" marB="0" anchor="ctr">
                    <a:lnT w="12700" cap="flat" cmpd="sng" algn="ctr">
                      <a:solidFill>
                        <a:schemeClr val="bg1"/>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solidFill>
                  </a:tcPr>
                </a:tc>
                <a:tc>
                  <a:txBody>
                    <a:bodyPr/>
                    <a:lstStyle/>
                    <a:p>
                      <a:pPr algn="ctr" fontAlgn="ctr"/>
                      <a:r>
                        <a:rPr lang="en-US" sz="1200" b="1" u="none" strike="noStrike">
                          <a:solidFill>
                            <a:schemeClr val="bg1"/>
                          </a:solidFill>
                          <a:effectLst/>
                        </a:rPr>
                        <a:t>2019</a:t>
                      </a:r>
                      <a:endParaRPr lang="en-US" sz="1200" b="1" i="0" u="none" strike="noStrike">
                        <a:solidFill>
                          <a:schemeClr val="bg1"/>
                        </a:solidFill>
                        <a:effectLst/>
                        <a:latin typeface="Times New Roman" panose="02020603050405020304" pitchFamily="18" charset="0"/>
                      </a:endParaRPr>
                    </a:p>
                    <a:p>
                      <a:pPr algn="ctr" fontAlgn="ctr"/>
                      <a:r>
                        <a:rPr lang="en-US" sz="1200" b="1" u="none" strike="noStrike">
                          <a:solidFill>
                            <a:schemeClr val="bg1"/>
                          </a:solidFill>
                          <a:effectLst/>
                        </a:rPr>
                        <a:t>No.</a:t>
                      </a:r>
                      <a:endParaRPr lang="en-US" sz="1200" b="1" i="0" u="none" strike="noStrike">
                        <a:solidFill>
                          <a:schemeClr val="bg1"/>
                        </a:solidFill>
                        <a:effectLst/>
                        <a:latin typeface="Times New Roman" panose="02020603050405020304" pitchFamily="18" charset="0"/>
                      </a:endParaRPr>
                    </a:p>
                  </a:txBody>
                  <a:tcPr marL="9525" marR="9525" marT="0" marB="0" anchor="ctr">
                    <a:lnT w="12700" cap="flat" cmpd="sng" algn="ctr">
                      <a:solidFill>
                        <a:schemeClr val="bg1"/>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solidFill>
                  </a:tcPr>
                </a:tc>
                <a:tc>
                  <a:txBody>
                    <a:bodyPr/>
                    <a:lstStyle/>
                    <a:p>
                      <a:pPr algn="ctr" fontAlgn="ctr"/>
                      <a:r>
                        <a:rPr lang="en-US" sz="1200" b="1" u="none" strike="noStrike">
                          <a:solidFill>
                            <a:schemeClr val="bg1"/>
                          </a:solidFill>
                          <a:effectLst/>
                        </a:rPr>
                        <a:t>2019</a:t>
                      </a:r>
                      <a:endParaRPr lang="en-US" sz="1200" b="1" i="0" u="none" strike="noStrike">
                        <a:solidFill>
                          <a:schemeClr val="bg1"/>
                        </a:solidFill>
                        <a:effectLst/>
                        <a:latin typeface="Times New Roman" panose="02020603050405020304" pitchFamily="18" charset="0"/>
                      </a:endParaRPr>
                    </a:p>
                    <a:p>
                      <a:pPr algn="ctr" fontAlgn="ctr"/>
                      <a:r>
                        <a:rPr lang="en-US" sz="1200" b="1" u="none" strike="noStrike">
                          <a:solidFill>
                            <a:schemeClr val="bg1"/>
                          </a:solidFill>
                          <a:effectLst/>
                        </a:rPr>
                        <a:t>Rate*</a:t>
                      </a:r>
                      <a:endParaRPr lang="en-US" sz="1200" b="1" i="0" u="none" strike="noStrike">
                        <a:solidFill>
                          <a:schemeClr val="bg1"/>
                        </a:solidFill>
                        <a:effectLst/>
                        <a:latin typeface="Times New Roman" panose="02020603050405020304" pitchFamily="18" charset="0"/>
                      </a:endParaRPr>
                    </a:p>
                  </a:txBody>
                  <a:tcPr marL="9525" marR="9525" marT="0" marB="0" anchor="ctr">
                    <a:lnT w="12700" cap="flat" cmpd="sng" algn="ctr">
                      <a:solidFill>
                        <a:schemeClr val="bg1"/>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solidFill>
                  </a:tcPr>
                </a:tc>
                <a:tc>
                  <a:txBody>
                    <a:bodyPr/>
                    <a:lstStyle/>
                    <a:p>
                      <a:pPr algn="ctr" fontAlgn="ctr"/>
                      <a:r>
                        <a:rPr lang="en-US" sz="1200" b="1" u="none" strike="noStrike">
                          <a:solidFill>
                            <a:schemeClr val="bg1"/>
                          </a:solidFill>
                          <a:effectLst/>
                        </a:rPr>
                        <a:t>2020</a:t>
                      </a:r>
                      <a:endParaRPr lang="en-US" sz="1200" b="1" i="0" u="none" strike="noStrike">
                        <a:solidFill>
                          <a:schemeClr val="bg1"/>
                        </a:solidFill>
                        <a:effectLst/>
                        <a:latin typeface="Times New Roman" panose="02020603050405020304" pitchFamily="18" charset="0"/>
                      </a:endParaRPr>
                    </a:p>
                    <a:p>
                      <a:pPr algn="ctr" fontAlgn="ctr"/>
                      <a:r>
                        <a:rPr lang="en-US" sz="1200" b="1" u="none" strike="noStrike">
                          <a:solidFill>
                            <a:schemeClr val="bg1"/>
                          </a:solidFill>
                          <a:effectLst/>
                        </a:rPr>
                        <a:t>No.</a:t>
                      </a:r>
                      <a:endParaRPr lang="en-US" sz="1200" b="1" i="0" u="none" strike="noStrike">
                        <a:solidFill>
                          <a:schemeClr val="bg1"/>
                        </a:solidFill>
                        <a:effectLst/>
                        <a:latin typeface="Times New Roman" panose="02020603050405020304" pitchFamily="18" charset="0"/>
                      </a:endParaRPr>
                    </a:p>
                  </a:txBody>
                  <a:tcPr marL="9525" marR="9525" marT="0" marB="0" anchor="ctr">
                    <a:lnT w="12700" cap="flat" cmpd="sng" algn="ctr">
                      <a:solidFill>
                        <a:schemeClr val="bg1"/>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solidFill>
                  </a:tcPr>
                </a:tc>
                <a:tc>
                  <a:txBody>
                    <a:bodyPr/>
                    <a:lstStyle/>
                    <a:p>
                      <a:pPr algn="ctr" fontAlgn="ctr"/>
                      <a:r>
                        <a:rPr lang="en-US" sz="1200" b="1" u="none" strike="noStrike">
                          <a:solidFill>
                            <a:schemeClr val="bg1"/>
                          </a:solidFill>
                          <a:effectLst/>
                        </a:rPr>
                        <a:t>2020</a:t>
                      </a:r>
                      <a:endParaRPr lang="en-US" sz="1200" b="1" i="0" u="none" strike="noStrike">
                        <a:solidFill>
                          <a:schemeClr val="bg1"/>
                        </a:solidFill>
                        <a:effectLst/>
                        <a:latin typeface="Times New Roman" panose="02020603050405020304" pitchFamily="18" charset="0"/>
                      </a:endParaRPr>
                    </a:p>
                    <a:p>
                      <a:pPr algn="ctr" fontAlgn="ctr"/>
                      <a:r>
                        <a:rPr lang="en-US" sz="1200" b="1" u="none" strike="noStrike">
                          <a:solidFill>
                            <a:schemeClr val="bg1"/>
                          </a:solidFill>
                          <a:effectLst/>
                        </a:rPr>
                        <a:t>Rate*</a:t>
                      </a:r>
                      <a:endParaRPr lang="en-US" sz="1200" b="1" i="0" u="none" strike="noStrike">
                        <a:solidFill>
                          <a:schemeClr val="bg1"/>
                        </a:solidFill>
                        <a:effectLst/>
                        <a:latin typeface="Times New Roman" panose="02020603050405020304" pitchFamily="18" charset="0"/>
                      </a:endParaRP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solidFill>
                  </a:tcPr>
                </a:tc>
                <a:extLst>
                  <a:ext uri="{0D108BD9-81ED-4DB2-BD59-A6C34878D82A}">
                    <a16:rowId xmlns:a16="http://schemas.microsoft.com/office/drawing/2014/main" val="3085099476"/>
                  </a:ext>
                </a:extLst>
              </a:tr>
              <a:tr h="200403">
                <a:tc>
                  <a:txBody>
                    <a:bodyPr/>
                    <a:lstStyle/>
                    <a:p>
                      <a:pPr algn="l" fontAlgn="ctr"/>
                      <a:r>
                        <a:rPr lang="en-US" sz="1100" b="0" i="0" u="none" strike="noStrike">
                          <a:solidFill>
                            <a:srgbClr val="000000"/>
                          </a:solidFill>
                          <a:effectLst/>
                          <a:latin typeface="+mn-lt"/>
                        </a:rPr>
                        <a:t>Rhode Island</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S</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UR</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S</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UR</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11</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UR</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S</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UR</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S</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UR</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extLst>
                  <a:ext uri="{0D108BD9-81ED-4DB2-BD59-A6C34878D82A}">
                    <a16:rowId xmlns:a16="http://schemas.microsoft.com/office/drawing/2014/main" val="3424316580"/>
                  </a:ext>
                </a:extLst>
              </a:tr>
              <a:tr h="200403">
                <a:tc>
                  <a:txBody>
                    <a:bodyPr/>
                    <a:lstStyle/>
                    <a:p>
                      <a:pPr algn="l" fontAlgn="ctr"/>
                      <a:r>
                        <a:rPr lang="en-US" sz="1100" b="0" i="0" u="none" strike="noStrike">
                          <a:solidFill>
                            <a:srgbClr val="000000"/>
                          </a:solidFill>
                          <a:effectLst/>
                          <a:latin typeface="+mn-lt"/>
                        </a:rPr>
                        <a:t>South Carolina</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38</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0.6</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26</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0.39</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26</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0.42</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17</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UR</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25</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0.38</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extLst>
                  <a:ext uri="{0D108BD9-81ED-4DB2-BD59-A6C34878D82A}">
                    <a16:rowId xmlns:a16="http://schemas.microsoft.com/office/drawing/2014/main" val="2648323906"/>
                  </a:ext>
                </a:extLst>
              </a:tr>
              <a:tr h="200403">
                <a:tc>
                  <a:txBody>
                    <a:bodyPr/>
                    <a:lstStyle/>
                    <a:p>
                      <a:pPr algn="l" fontAlgn="ctr"/>
                      <a:r>
                        <a:rPr lang="en-US" sz="1100" b="0" i="0" u="none" strike="noStrike">
                          <a:solidFill>
                            <a:srgbClr val="000000"/>
                          </a:solidFill>
                          <a:effectLst/>
                          <a:latin typeface="+mn-lt"/>
                        </a:rPr>
                        <a:t>South Dakota</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S</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UR</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S</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UR</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S</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UR</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S</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UR</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S</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UR</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extLst>
                  <a:ext uri="{0D108BD9-81ED-4DB2-BD59-A6C34878D82A}">
                    <a16:rowId xmlns:a16="http://schemas.microsoft.com/office/drawing/2014/main" val="2226052571"/>
                  </a:ext>
                </a:extLst>
              </a:tr>
              <a:tr h="200403">
                <a:tc>
                  <a:txBody>
                    <a:bodyPr/>
                    <a:lstStyle/>
                    <a:p>
                      <a:pPr algn="l" fontAlgn="ctr"/>
                      <a:r>
                        <a:rPr lang="en-US" sz="1100" b="0" i="0" u="none" strike="noStrike">
                          <a:solidFill>
                            <a:srgbClr val="000000"/>
                          </a:solidFill>
                          <a:effectLst/>
                          <a:latin typeface="+mn-lt"/>
                        </a:rPr>
                        <a:t>Tennessee</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55</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0.71</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63</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0.83</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50</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0.61</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63</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0.87</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56</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0.73</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extLst>
                  <a:ext uri="{0D108BD9-81ED-4DB2-BD59-A6C34878D82A}">
                    <a16:rowId xmlns:a16="http://schemas.microsoft.com/office/drawing/2014/main" val="1125010633"/>
                  </a:ext>
                </a:extLst>
              </a:tr>
              <a:tr h="200403">
                <a:tc>
                  <a:txBody>
                    <a:bodyPr/>
                    <a:lstStyle/>
                    <a:p>
                      <a:pPr algn="l" fontAlgn="ctr"/>
                      <a:r>
                        <a:rPr lang="en-US" sz="1100" b="0" i="0" u="none" strike="noStrike">
                          <a:solidFill>
                            <a:srgbClr val="000000"/>
                          </a:solidFill>
                          <a:effectLst/>
                          <a:latin typeface="+mn-lt"/>
                        </a:rPr>
                        <a:t>Texas</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149</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0.51</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150</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0.51</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119</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0.4</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135</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0.43</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141</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0.44</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extLst>
                  <a:ext uri="{0D108BD9-81ED-4DB2-BD59-A6C34878D82A}">
                    <a16:rowId xmlns:a16="http://schemas.microsoft.com/office/drawing/2014/main" val="109556959"/>
                  </a:ext>
                </a:extLst>
              </a:tr>
              <a:tr h="200403">
                <a:tc>
                  <a:txBody>
                    <a:bodyPr/>
                    <a:lstStyle/>
                    <a:p>
                      <a:pPr algn="l" fontAlgn="ctr"/>
                      <a:r>
                        <a:rPr lang="en-US" sz="1100" b="0" i="0" u="none" strike="noStrike">
                          <a:solidFill>
                            <a:srgbClr val="000000"/>
                          </a:solidFill>
                          <a:effectLst/>
                          <a:latin typeface="+mn-lt"/>
                        </a:rPr>
                        <a:t>Utah</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S</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UR</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11</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UR</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S</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UR</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S</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UR</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S</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UR</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extLst>
                  <a:ext uri="{0D108BD9-81ED-4DB2-BD59-A6C34878D82A}">
                    <a16:rowId xmlns:a16="http://schemas.microsoft.com/office/drawing/2014/main" val="1410704428"/>
                  </a:ext>
                </a:extLst>
              </a:tr>
              <a:tr h="200403">
                <a:tc>
                  <a:txBody>
                    <a:bodyPr/>
                    <a:lstStyle/>
                    <a:p>
                      <a:pPr algn="l" fontAlgn="ctr"/>
                      <a:r>
                        <a:rPr lang="en-US" sz="1100" b="0" i="0" u="none" strike="noStrike">
                          <a:solidFill>
                            <a:srgbClr val="000000"/>
                          </a:solidFill>
                          <a:effectLst/>
                          <a:latin typeface="+mn-lt"/>
                        </a:rPr>
                        <a:t>Vermont</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S</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UR</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S</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UR</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S</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UR</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S</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UR</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S</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UR</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extLst>
                  <a:ext uri="{0D108BD9-81ED-4DB2-BD59-A6C34878D82A}">
                    <a16:rowId xmlns:a16="http://schemas.microsoft.com/office/drawing/2014/main" val="3128752724"/>
                  </a:ext>
                </a:extLst>
              </a:tr>
              <a:tr h="200403">
                <a:tc>
                  <a:txBody>
                    <a:bodyPr/>
                    <a:lstStyle/>
                    <a:p>
                      <a:pPr algn="l" fontAlgn="ctr"/>
                      <a:r>
                        <a:rPr lang="en-US" sz="1100" b="0" i="0" u="none" strike="noStrike">
                          <a:solidFill>
                            <a:srgbClr val="000000"/>
                          </a:solidFill>
                          <a:effectLst/>
                          <a:latin typeface="+mn-lt"/>
                        </a:rPr>
                        <a:t>Virginia</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23</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0.24</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29</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0.3</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28</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0.28</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20</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0.18</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36</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0.34</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extLst>
                  <a:ext uri="{0D108BD9-81ED-4DB2-BD59-A6C34878D82A}">
                    <a16:rowId xmlns:a16="http://schemas.microsoft.com/office/drawing/2014/main" val="3716269440"/>
                  </a:ext>
                </a:extLst>
              </a:tr>
              <a:tr h="200403">
                <a:tc>
                  <a:txBody>
                    <a:bodyPr/>
                    <a:lstStyle/>
                    <a:p>
                      <a:pPr algn="l" fontAlgn="ctr"/>
                      <a:r>
                        <a:rPr lang="en-US" sz="1100" b="0" i="0" u="none" strike="noStrike">
                          <a:solidFill>
                            <a:srgbClr val="000000"/>
                          </a:solidFill>
                          <a:effectLst/>
                          <a:latin typeface="+mn-lt"/>
                        </a:rPr>
                        <a:t>Washington</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47</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0.55</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47</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0.56</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53</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0.57</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50</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0.54</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50</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0.53</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extLst>
                  <a:ext uri="{0D108BD9-81ED-4DB2-BD59-A6C34878D82A}">
                    <a16:rowId xmlns:a16="http://schemas.microsoft.com/office/drawing/2014/main" val="2662014858"/>
                  </a:ext>
                </a:extLst>
              </a:tr>
              <a:tr h="210312">
                <a:tc>
                  <a:txBody>
                    <a:bodyPr/>
                    <a:lstStyle/>
                    <a:p>
                      <a:pPr algn="l" fontAlgn="ctr"/>
                      <a:r>
                        <a:rPr lang="en-US" sz="1100" b="0" i="0" u="none" strike="noStrike">
                          <a:solidFill>
                            <a:srgbClr val="000000"/>
                          </a:solidFill>
                          <a:effectLst/>
                          <a:latin typeface="+mn-lt"/>
                        </a:rPr>
                        <a:t>West Virginia</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11</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UR</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14</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UR</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23</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1.26</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18</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UR</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15</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UR</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extLst>
                  <a:ext uri="{0D108BD9-81ED-4DB2-BD59-A6C34878D82A}">
                    <a16:rowId xmlns:a16="http://schemas.microsoft.com/office/drawing/2014/main" val="1002815237"/>
                  </a:ext>
                </a:extLst>
              </a:tr>
              <a:tr h="210312">
                <a:tc>
                  <a:txBody>
                    <a:bodyPr/>
                    <a:lstStyle/>
                    <a:p>
                      <a:pPr algn="l" fontAlgn="ctr"/>
                      <a:r>
                        <a:rPr lang="en-US" sz="1100" b="0" i="0" u="none" strike="noStrike">
                          <a:solidFill>
                            <a:srgbClr val="000000"/>
                          </a:solidFill>
                          <a:effectLst/>
                          <a:latin typeface="+mn-lt"/>
                        </a:rPr>
                        <a:t>Wisconsin</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19</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UR</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21</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0.31</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19</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UR</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S</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UR</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20</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0.27</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extLst>
                  <a:ext uri="{0D108BD9-81ED-4DB2-BD59-A6C34878D82A}">
                    <a16:rowId xmlns:a16="http://schemas.microsoft.com/office/drawing/2014/main" val="597773426"/>
                  </a:ext>
                </a:extLst>
              </a:tr>
              <a:tr h="210312">
                <a:tc>
                  <a:txBody>
                    <a:bodyPr/>
                    <a:lstStyle/>
                    <a:p>
                      <a:pPr algn="l" fontAlgn="ctr"/>
                      <a:r>
                        <a:rPr lang="en-US" sz="1100" b="0" i="0" u="none" strike="noStrike">
                          <a:solidFill>
                            <a:srgbClr val="000000"/>
                          </a:solidFill>
                          <a:effectLst/>
                          <a:latin typeface="+mn-lt"/>
                        </a:rPr>
                        <a:t>Wyoming</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S</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UR</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S</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UR</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S</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UR</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S</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UR</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S</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UR</a:t>
                      </a:r>
                      <a:r>
                        <a:rPr lang="en-US" sz="1100" b="0" i="0" u="none" strike="noStrike" baseline="30000">
                          <a:solidFill>
                            <a:srgbClr val="000000"/>
                          </a:solidFill>
                          <a:effectLst/>
                          <a:latin typeface="+mn-lt"/>
                        </a:rPr>
                        <a:t>§</a:t>
                      </a:r>
                      <a:endParaRPr lang="en-US" sz="1100" b="0" i="0" u="none" strike="noStrike">
                        <a:solidFill>
                          <a:srgbClr val="000000"/>
                        </a:solidFill>
                        <a:effectLst/>
                        <a:latin typeface="+mn-lt"/>
                      </a:endParaRP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extLst>
                  <a:ext uri="{0D108BD9-81ED-4DB2-BD59-A6C34878D82A}">
                    <a16:rowId xmlns:a16="http://schemas.microsoft.com/office/drawing/2014/main" val="1764367123"/>
                  </a:ext>
                </a:extLst>
              </a:tr>
              <a:tr h="210312">
                <a:tc>
                  <a:txBody>
                    <a:bodyPr/>
                    <a:lstStyle/>
                    <a:p>
                      <a:pPr algn="l" fontAlgn="ctr"/>
                      <a:r>
                        <a:rPr lang="en-US" sz="1200" b="1" i="0" u="none" strike="noStrike">
                          <a:solidFill>
                            <a:srgbClr val="000000"/>
                          </a:solidFill>
                          <a:effectLst/>
                          <a:latin typeface="+mn-lt"/>
                        </a:rPr>
                        <a:t>Total</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3"/>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200" b="1" i="0" u="none" strike="noStrike">
                          <a:solidFill>
                            <a:srgbClr val="000000"/>
                          </a:solidFill>
                          <a:effectLst/>
                          <a:latin typeface="+mn-lt"/>
                        </a:rPr>
                        <a:t>1,690</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200" b="1" i="0" u="none" strike="noStrike">
                          <a:solidFill>
                            <a:srgbClr val="000000"/>
                          </a:solidFill>
                          <a:effectLst/>
                          <a:latin typeface="+mn-lt"/>
                        </a:rPr>
                        <a:t>0.45</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200" b="1" i="0" u="none" strike="noStrike">
                          <a:solidFill>
                            <a:srgbClr val="000000"/>
                          </a:solidFill>
                          <a:effectLst/>
                          <a:latin typeface="+mn-lt"/>
                        </a:rPr>
                        <a:t>1,727</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200" b="1" i="0" u="none" strike="noStrike">
                          <a:solidFill>
                            <a:srgbClr val="000000"/>
                          </a:solidFill>
                          <a:effectLst/>
                          <a:latin typeface="+mn-lt"/>
                        </a:rPr>
                        <a:t>0.46</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200" b="1" i="0" u="none" strike="noStrike">
                          <a:solidFill>
                            <a:srgbClr val="000000"/>
                          </a:solidFill>
                          <a:effectLst/>
                          <a:latin typeface="+mn-lt"/>
                        </a:rPr>
                        <a:t>1,649</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200" b="1" i="0" u="none" strike="noStrike">
                          <a:solidFill>
                            <a:srgbClr val="000000"/>
                          </a:solidFill>
                          <a:effectLst/>
                          <a:latin typeface="+mn-lt"/>
                        </a:rPr>
                        <a:t>0.43</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200" b="1" i="0" u="none" strike="noStrike">
                          <a:solidFill>
                            <a:srgbClr val="000000"/>
                          </a:solidFill>
                          <a:effectLst/>
                          <a:latin typeface="+mn-lt"/>
                        </a:rPr>
                        <a:t>1,662</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200" b="1" i="0" u="none" strike="noStrike">
                          <a:solidFill>
                            <a:srgbClr val="000000"/>
                          </a:solidFill>
                          <a:effectLst/>
                          <a:latin typeface="+mn-lt"/>
                        </a:rPr>
                        <a:t>0.42</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200" b="1" i="0" u="none" strike="noStrike">
                          <a:solidFill>
                            <a:srgbClr val="000000"/>
                          </a:solidFill>
                          <a:effectLst/>
                          <a:latin typeface="+mn-lt"/>
                        </a:rPr>
                        <a:t>1,752</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200" b="1" i="0" u="none" strike="noStrike">
                          <a:solidFill>
                            <a:srgbClr val="000000"/>
                          </a:solidFill>
                          <a:effectLst/>
                          <a:latin typeface="+mn-lt"/>
                        </a:rPr>
                        <a:t>0.45</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647142603"/>
                  </a:ext>
                </a:extLst>
              </a:tr>
            </a:tbl>
          </a:graphicData>
        </a:graphic>
      </p:graphicFrame>
      <p:sp>
        <p:nvSpPr>
          <p:cNvPr id="10" name="Text Placeholder 3">
            <a:extLst>
              <a:ext uri="{FF2B5EF4-FFF2-40B4-BE49-F238E27FC236}">
                <a16:creationId xmlns:a16="http://schemas.microsoft.com/office/drawing/2014/main" id="{F6A2641F-E80A-43E3-EA82-2C028F23BF33}"/>
              </a:ext>
            </a:extLst>
          </p:cNvPr>
          <p:cNvSpPr>
            <a:spLocks noGrp="1"/>
          </p:cNvSpPr>
          <p:nvPr>
            <p:ph type="body" sz="quarter" idx="11"/>
          </p:nvPr>
        </p:nvSpPr>
        <p:spPr>
          <a:xfrm>
            <a:off x="457200" y="4962520"/>
            <a:ext cx="5638800" cy="1645145"/>
          </a:xfrm>
        </p:spPr>
        <p:txBody>
          <a:bodyPr/>
          <a:lstStyle/>
          <a:p>
            <a:pPr>
              <a:lnSpc>
                <a:spcPct val="100000"/>
              </a:lnSpc>
            </a:pPr>
            <a:r>
              <a:rPr lang="en-US" sz="800"/>
              <a:t>* Rates are age-adjusted per 100,000 US standard population during 2000 by using the following age group distribution (in years): &lt;1, 1–4, 5–14, 15–24, 25–34, 35–44, 45–54, 55–64, 65–74, 75–84, and ≥85. For age-adjusted death rates, the age-specific death rate is rounded to 1 decimal place before proceeding to the next step in the calculation of age-adjusted death rates for NCHS Multiple Cause of Death on CDC WONDER. This rounding step might affect the precision of rates calculated for small numbers of deaths. Missing data are not included.		</a:t>
            </a:r>
          </a:p>
          <a:p>
            <a:pPr>
              <a:lnSpc>
                <a:spcPct val="100000"/>
              </a:lnSpc>
            </a:pPr>
            <a:r>
              <a:rPr lang="en-US" sz="800"/>
              <a:t>† Cause of death is defined as one of the multiple causes of death and is based on the International Classification of Diseases, 10th Rev. (ICD-10) codes B16, B17.0, B18.0, B18.1 (hepatitis B).		</a:t>
            </a:r>
          </a:p>
          <a:p>
            <a:pPr>
              <a:lnSpc>
                <a:spcPct val="100000"/>
              </a:lnSpc>
            </a:pPr>
            <a:r>
              <a:rPr lang="en-US" sz="800"/>
              <a:t>UR§ Unreliable rate: Rates where death counts were &lt;20 were not displayed because of the instability associated with those rates.</a:t>
            </a:r>
          </a:p>
          <a:p>
            <a:pPr>
              <a:lnSpc>
                <a:spcPct val="100000"/>
              </a:lnSpc>
            </a:pPr>
            <a:r>
              <a:rPr lang="en-US" sz="800"/>
              <a:t>S¶ Suppressed: Subnational data representing &lt;10 deaths (0–9) are suppressed or CDC WONDER did not have the functionality to calculate rates.										</a:t>
            </a:r>
          </a:p>
        </p:txBody>
      </p:sp>
      <p:sp>
        <p:nvSpPr>
          <p:cNvPr id="11" name="TextBox 10">
            <a:extLst>
              <a:ext uri="{FF2B5EF4-FFF2-40B4-BE49-F238E27FC236}">
                <a16:creationId xmlns:a16="http://schemas.microsoft.com/office/drawing/2014/main" id="{8956957C-4613-D3CD-C473-E3B130C8D0BC}"/>
              </a:ext>
            </a:extLst>
          </p:cNvPr>
          <p:cNvSpPr txBox="1"/>
          <p:nvPr/>
        </p:nvSpPr>
        <p:spPr>
          <a:xfrm>
            <a:off x="6062009" y="5064026"/>
            <a:ext cx="4536559" cy="1574790"/>
          </a:xfrm>
          <a:prstGeom prst="rect">
            <a:avLst/>
          </a:prstGeom>
          <a:noFill/>
        </p:spPr>
        <p:txBody>
          <a:bodyPr wrap="square" lIns="91440" tIns="45720" rIns="91440" bIns="45720" anchor="t">
            <a:spAutoFit/>
          </a:bodyPr>
          <a:lstStyle/>
          <a:p>
            <a:pPr>
              <a:spcBef>
                <a:spcPts val="1000"/>
              </a:spcBef>
            </a:pPr>
            <a:r>
              <a:rPr lang="en-US" sz="800"/>
              <a:t>Source: CDC, National Center for Health Statistics, Multiple Cause of Death 1999–2020 on CDC WONDER Online Database. Data are from the 2016–2020 Multiple Cause of Death files and are based on information from all death certificates filed in the vital records offices of the 50 states and the District of Columbia through the Vital Statistics Cooperative Program. Deaths of nonresidents (e.g., nonresident aliens, nationals living abroad, residents of Puerto Rico, Guam, the Virgin Islands, and other US territories) and fetal deaths are excluded. Numbers are slightly lower than previously reported for 2015–2016 because of NCHS standards that restrict displayed data to US residents. Accessed at </a:t>
            </a:r>
            <a:r>
              <a:rPr lang="en-US" sz="800">
                <a:hlinkClick r:id="rId2"/>
              </a:rPr>
              <a:t>http://wonder.cdc.gov/mcd-icd10.html</a:t>
            </a:r>
            <a:r>
              <a:rPr lang="en-US" sz="800"/>
              <a:t> on January 13, 2022. CDC WONDER data set documentation and technical methods can be accessed at </a:t>
            </a:r>
            <a:r>
              <a:rPr lang="en-US" sz="800">
                <a:hlinkClick r:id="rId3"/>
              </a:rPr>
              <a:t>https://wonder.cdc.gov/wonder/help/mcd.html</a:t>
            </a:r>
            <a:r>
              <a:rPr lang="en-US" sz="800"/>
              <a:t>#. </a:t>
            </a:r>
            <a:endParaRPr lang="en-US"/>
          </a:p>
          <a:p>
            <a:pPr>
              <a:spcBef>
                <a:spcPts val="1000"/>
              </a:spcBef>
            </a:pPr>
            <a:r>
              <a:rPr lang="en-US" sz="800"/>
              <a:t>Centers for Disease Control and Prevention. Viral Hepatitis Surveillance Report – United States, 2020. </a:t>
            </a:r>
            <a:r>
              <a:rPr lang="en-US" sz="800">
                <a:hlinkClick r:id="rId4"/>
              </a:rPr>
              <a:t>https://www.cdc.gov/hepatitis/statistics/2020surveillance/index.htm</a:t>
            </a:r>
            <a:r>
              <a:rPr lang="en-US" sz="800"/>
              <a:t>. Published September 2022.</a:t>
            </a:r>
            <a:endParaRPr lang="en-US" sz="800">
              <a:cs typeface="Calibri"/>
            </a:endParaRPr>
          </a:p>
        </p:txBody>
      </p:sp>
    </p:spTree>
    <p:extLst>
      <p:ext uri="{BB962C8B-B14F-4D97-AF65-F5344CB8AC3E}">
        <p14:creationId xmlns:p14="http://schemas.microsoft.com/office/powerpoint/2010/main" val="1217177718"/>
      </p:ext>
    </p:extLst>
  </p:cSld>
  <p:clrMapOvr>
    <a:masterClrMapping/>
  </p:clrMapOvr>
</p:sld>
</file>

<file path=ppt/theme/theme1.xml><?xml version="1.0" encoding="utf-8"?>
<a:theme xmlns:a="http://schemas.openxmlformats.org/drawingml/2006/main" name="Office Theme">
  <a:themeElements>
    <a:clrScheme name="Hep-All-v2">
      <a:dk1>
        <a:srgbClr val="000000"/>
      </a:dk1>
      <a:lt1>
        <a:srgbClr val="FFFFFF"/>
      </a:lt1>
      <a:dk2>
        <a:srgbClr val="FFFFFF"/>
      </a:dk2>
      <a:lt2>
        <a:srgbClr val="83BC49"/>
      </a:lt2>
      <a:accent1>
        <a:srgbClr val="28434E"/>
      </a:accent1>
      <a:accent2>
        <a:srgbClr val="26418F"/>
      </a:accent2>
      <a:accent3>
        <a:srgbClr val="004940"/>
      </a:accent3>
      <a:accent4>
        <a:srgbClr val="497D0C"/>
      </a:accent4>
      <a:accent5>
        <a:srgbClr val="92A6DD"/>
      </a:accent5>
      <a:accent6>
        <a:srgbClr val="4EBAAA"/>
      </a:accent6>
      <a:hlink>
        <a:srgbClr val="0F56DC"/>
      </a:hlink>
      <a:folHlink>
        <a:srgbClr val="3077FF"/>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0bf74ea8-196f-4ed0-acda-4d1b8eb91222" xsi:nil="true"/>
    <lcf76f155ced4ddcb4097134ff3c332f xmlns="a5db0dc4-de41-4547-9920-1aed1993f095">
      <Terms xmlns="http://schemas.microsoft.com/office/infopath/2007/PartnerControls"/>
    </lcf76f155ced4ddcb4097134ff3c332f>
    <SharedWithUsers xmlns="0bf74ea8-196f-4ed0-acda-4d1b8eb91222">
      <UserInfo>
        <DisplayName/>
        <AccountId xsi:nil="true"/>
        <AccountType/>
      </UserInfo>
    </SharedWithUsers>
    <MediaLengthInSeconds xmlns="a5db0dc4-de41-4547-9920-1aed1993f09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E90A988FF22164CA46804D9F7DD7698" ma:contentTypeVersion="19" ma:contentTypeDescription="Create a new document." ma:contentTypeScope="" ma:versionID="5f760c2749a5f24658e399241b39d6cf">
  <xsd:schema xmlns:xsd="http://www.w3.org/2001/XMLSchema" xmlns:xs="http://www.w3.org/2001/XMLSchema" xmlns:p="http://schemas.microsoft.com/office/2006/metadata/properties" xmlns:ns2="a5db0dc4-de41-4547-9920-1aed1993f095" xmlns:ns3="0bf74ea8-196f-4ed0-acda-4d1b8eb91222" targetNamespace="http://schemas.microsoft.com/office/2006/metadata/properties" ma:root="true" ma:fieldsID="ab42fd9982eb8cf9a4287e0180a47030" ns2:_="" ns3:_="">
    <xsd:import namespace="a5db0dc4-de41-4547-9920-1aed1993f095"/>
    <xsd:import namespace="0bf74ea8-196f-4ed0-acda-4d1b8eb91222"/>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LengthInSeconds" minOccurs="0"/>
                <xsd:element ref="ns3:TaxCatchAll" minOccurs="0"/>
                <xsd:element ref="ns2: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5db0dc4-de41-4547-9920-1aed1993f09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3a7d435f-bc0a-452e-b7b2-4cb57826a06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0bf74ea8-196f-4ed0-acda-4d1b8eb91222"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f9529543-8a12-4055-9543-ea40c2f05781}" ma:internalName="TaxCatchAll" ma:showField="CatchAllData" ma:web="0bf74ea8-196f-4ed0-acda-4d1b8eb9122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569B53A-F81D-42F9-86B6-313656655330}">
  <ds:schemaRefs>
    <ds:schemaRef ds:uri="http://schemas.microsoft.com/sharepoint/v3/contenttype/forms"/>
  </ds:schemaRefs>
</ds:datastoreItem>
</file>

<file path=customXml/itemProps2.xml><?xml version="1.0" encoding="utf-8"?>
<ds:datastoreItem xmlns:ds="http://schemas.openxmlformats.org/officeDocument/2006/customXml" ds:itemID="{DE9434D5-4D44-4090-9F30-B85933BA4D4D}">
  <ds:schemaRefs>
    <ds:schemaRef ds:uri="http://purl.org/dc/terms/"/>
    <ds:schemaRef ds:uri="http://schemas.microsoft.com/office/2006/documentManagement/types"/>
    <ds:schemaRef ds:uri="http://schemas.microsoft.com/office/2006/metadata/properties"/>
    <ds:schemaRef ds:uri="http://purl.org/dc/dcmitype/"/>
    <ds:schemaRef ds:uri="http://purl.org/dc/elements/1.1/"/>
    <ds:schemaRef ds:uri="http://www.w3.org/XML/1998/namespace"/>
    <ds:schemaRef ds:uri="http://schemas.openxmlformats.org/package/2006/metadata/core-properties"/>
    <ds:schemaRef ds:uri="a5db0dc4-de41-4547-9920-1aed1993f095"/>
    <ds:schemaRef ds:uri="http://schemas.microsoft.com/office/infopath/2007/PartnerControls"/>
    <ds:schemaRef ds:uri="0bf74ea8-196f-4ed0-acda-4d1b8eb91222"/>
  </ds:schemaRefs>
</ds:datastoreItem>
</file>

<file path=customXml/itemProps3.xml><?xml version="1.0" encoding="utf-8"?>
<ds:datastoreItem xmlns:ds="http://schemas.openxmlformats.org/officeDocument/2006/customXml" ds:itemID="{E6567549-253E-4488-8C4A-9907633B1E0D}">
  <ds:schemaRefs>
    <ds:schemaRef ds:uri="0bf74ea8-196f-4ed0-acda-4d1b8eb91222"/>
    <ds:schemaRef ds:uri="a5db0dc4-de41-4547-9920-1aed1993f09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32</TotalTime>
  <Words>2778</Words>
  <Application>Microsoft Macintosh PowerPoint</Application>
  <PresentationFormat>Widescreen</PresentationFormat>
  <Paragraphs>686</Paragraphs>
  <Slides>4</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Times New Roman</vt:lpstr>
      <vt:lpstr>Office Theme</vt:lpstr>
      <vt:lpstr>Table 2.7 – Part 1 of 4 Numbers and rates* of deaths with hepatitis B virus infection listed as a cause of death† among residents, by state or jurisdiction United States, 2016–2020          </vt:lpstr>
      <vt:lpstr>Table 2.7 – Part 2 of 4 Numbers and rates* of deaths with hepatitis B virus infection listed as a cause of death† among residents, by state or jurisdiction United States, 2016–2020          </vt:lpstr>
      <vt:lpstr>Table 2.7 – Part 3 of 4 Numbers and rates* of deaths with hepatitis B virus infection listed as a cause of death† among residents, by state or jurisdiction United States, 2016–2020          </vt:lpstr>
      <vt:lpstr>Table 2.7 – Part 4 of 4 Numbers and rates* of deaths with hepatitis B virus infection listed as a cause of death† among residents, by state or jurisdiction United States, 2016–2020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Sporrong, Katari (NYC-RSD)</dc:creator>
  <cp:lastModifiedBy>Sporrong, Katari (NYC-RSD)</cp:lastModifiedBy>
  <cp:revision>14</cp:revision>
  <dcterms:created xsi:type="dcterms:W3CDTF">2022-08-02T19:32:21Z</dcterms:created>
  <dcterms:modified xsi:type="dcterms:W3CDTF">2022-10-06T21:52:03Z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0x0101004E90A988FF22164CA46804D9F7DD7698</vt:lpwstr>
  </property>
  <property fmtid="{D5CDD505-2E9C-101B-9397-08002B2CF9AE}" pid="3" name="MediaServiceImageTags">
    <vt:lpwstr/>
  </property>
  <property fmtid="{D5CDD505-2E9C-101B-9397-08002B2CF9AE}" pid="4" name="Order">
    <vt:r8>323400</vt:r8>
  </property>
  <property fmtid="{D5CDD505-2E9C-101B-9397-08002B2CF9AE}" pid="5" name="xd_Signature">
    <vt:bool>false</vt:bool>
  </property>
  <property fmtid="{D5CDD505-2E9C-101B-9397-08002B2CF9AE}" pid="6" name="xd_ProgID">
    <vt:lpwstr/>
  </property>
  <property fmtid="{D5CDD505-2E9C-101B-9397-08002B2CF9AE}" pid="7" name="ComplianceAssetId">
    <vt:lpwstr/>
  </property>
  <property fmtid="{D5CDD505-2E9C-101B-9397-08002B2CF9AE}" pid="8" name="TemplateUrl">
    <vt:lpwstr/>
  </property>
  <property fmtid="{D5CDD505-2E9C-101B-9397-08002B2CF9AE}" pid="9" name="_ExtendedDescription">
    <vt:lpwstr/>
  </property>
  <property fmtid="{D5CDD505-2E9C-101B-9397-08002B2CF9AE}" pid="10" name="TriggerFlowInfo">
    <vt:lpwstr/>
  </property>
  <property fmtid="{D5CDD505-2E9C-101B-9397-08002B2CF9AE}" pid="11" name="_SharedFileIndex">
    <vt:lpwstr/>
  </property>
  <property fmtid="{D5CDD505-2E9C-101B-9397-08002B2CF9AE}" pid="12" name="_SourceUrl">
    <vt:lpwstr/>
  </property>
  <property fmtid="{D5CDD505-2E9C-101B-9397-08002B2CF9AE}" pid="13" name="MSIP_Label_8af03ff0-41c5-4c41-b55e-fabb8fae94be_Name">
    <vt:lpwstr>8af03ff0-41c5-4c41-b55e-fabb8fae94be</vt:lpwstr>
  </property>
  <property fmtid="{D5CDD505-2E9C-101B-9397-08002B2CF9AE}" pid="14" name="MSIP_Label_8af03ff0-41c5-4c41-b55e-fabb8fae94be_Enabled">
    <vt:lpwstr>true</vt:lpwstr>
  </property>
  <property fmtid="{D5CDD505-2E9C-101B-9397-08002B2CF9AE}" pid="15" name="MSIP_Label_8af03ff0-41c5-4c41-b55e-fabb8fae94be_SetDate">
    <vt:lpwstr>2022-09-26T18:12:39Z</vt:lpwstr>
  </property>
  <property fmtid="{D5CDD505-2E9C-101B-9397-08002B2CF9AE}" pid="16" name="MSIP_Label_8af03ff0-41c5-4c41-b55e-fabb8fae94be_SiteId">
    <vt:lpwstr>9ce70869-60db-44fd-abe8-d2767077fc8f</vt:lpwstr>
  </property>
  <property fmtid="{D5CDD505-2E9C-101B-9397-08002B2CF9AE}" pid="17" name="MSIP_Label_8af03ff0-41c5-4c41-b55e-fabb8fae94be_Method">
    <vt:lpwstr>Privileged</vt:lpwstr>
  </property>
  <property fmtid="{D5CDD505-2E9C-101B-9397-08002B2CF9AE}" pid="18" name="MSIP_Label_8af03ff0-41c5-4c41-b55e-fabb8fae94be_ContentBits">
    <vt:lpwstr>0</vt:lpwstr>
  </property>
  <property fmtid="{D5CDD505-2E9C-101B-9397-08002B2CF9AE}" pid="19" name="MSIP_Label_8af03ff0-41c5-4c41-b55e-fabb8fae94be_ActionId">
    <vt:lpwstr>0889dd41-5272-4998-baba-61054e125ce3</vt:lpwstr>
  </property>
</Properties>
</file>