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5"/>
    <p:sldMasterId id="2147483658" r:id="rId6"/>
    <p:sldMasterId id="2147483670" r:id="rId7"/>
    <p:sldMasterId id="2147483675" r:id="rId8"/>
  </p:sldMasterIdLst>
  <p:notesMasterIdLst>
    <p:notesMasterId r:id="rId30"/>
  </p:notesMasterIdLst>
  <p:sldIdLst>
    <p:sldId id="313" r:id="rId9"/>
    <p:sldId id="790" r:id="rId10"/>
    <p:sldId id="301" r:id="rId11"/>
    <p:sldId id="820" r:id="rId12"/>
    <p:sldId id="819" r:id="rId13"/>
    <p:sldId id="287" r:id="rId14"/>
    <p:sldId id="288" r:id="rId15"/>
    <p:sldId id="815" r:id="rId16"/>
    <p:sldId id="824" r:id="rId17"/>
    <p:sldId id="296" r:id="rId18"/>
    <p:sldId id="832" r:id="rId19"/>
    <p:sldId id="834" r:id="rId20"/>
    <p:sldId id="833" r:id="rId21"/>
    <p:sldId id="825" r:id="rId22"/>
    <p:sldId id="835" r:id="rId23"/>
    <p:sldId id="294" r:id="rId24"/>
    <p:sldId id="315" r:id="rId25"/>
    <p:sldId id="787" r:id="rId26"/>
    <p:sldId id="821" r:id="rId27"/>
    <p:sldId id="823" r:id="rId28"/>
    <p:sldId id="292" r:id="rId29"/>
  </p:sldIdLst>
  <p:sldSz cx="9144000" cy="5143500" type="screen16x9"/>
  <p:notesSz cx="7010400" cy="9296400"/>
  <p:embeddedFontLs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Playfair Display" panose="00000500000000000000" pitchFamily="2" charset="0"/>
      <p:regular r:id="rId35"/>
      <p:bold r:id="rId36"/>
      <p:italic r:id="rId37"/>
      <p:boldItalic r:id="rId38"/>
    </p:embeddedFont>
    <p:embeddedFont>
      <p:font typeface="Raleway" pitchFamily="2" charset="0"/>
      <p:regular r:id="rId39"/>
      <p:bold r:id="rId40"/>
      <p:italic r:id="rId41"/>
      <p:boldItalic r:id="rId42"/>
    </p:embeddedFont>
    <p:embeddedFont>
      <p:font typeface="Vidaloka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03821F-6FBF-0A52-2E5E-3A58B025611B}" name="Carter, Catherine (CDC/DDPHSS/CSELS/DSEPD) (CTR)" initials="CC((" userId="S::loy2@cdc.gov::86b915df-4bb5-47e4-a679-f4da9f2a7537" providerId="AD"/>
  <p188:author id="{47862030-C571-E04B-AE2F-0F09FA356B87}" name="Alvarez, Cindy (CDC/DDPHSS/CSELS/DSEPD)" initials="AC(" userId="S::ctg7@cdc.gov::36409362-f126-4367-8e08-1a22f0b97167" providerId="AD"/>
  <p188:author id="{B6D6CA47-0CAC-9B47-2013-BDD4E5CD4F80}" name="Meagan Davis" initials="MD" userId="S::yly5@cdc.gov::772722e6-d022-4103-a114-6a7b1e6ce4a6" providerId="AD"/>
  <p188:author id="{658CD65A-7B25-C947-39B2-D11F3450E6C3}" name="Rodriguez, Rockie (CDC/PHIC/DWD)" initials="RR" userId="S::fpe3@cdc.gov::21ec9eef-b781-4698-9920-c874ab695528" providerId="AD"/>
  <p188:author id="{F612D1AC-4FEE-9699-5D85-3FB3E82CEF45}" name="Pevzner, Eric (CDC/DDPHSS/CSELS/DSEPD)" initials="P(" userId="S::ecp9@cdc.gov::5a1b9bd5-68ff-4144-8b2b-387172bfacb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ggan, Natalie (CDC/DDPHSS/CSELS/DSEPD) (CTR)" initials="DN((" lastIdx="1" clrIdx="0">
    <p:extLst>
      <p:ext uri="{19B8F6BF-5375-455C-9EA6-DF929625EA0E}">
        <p15:presenceInfo xmlns:p15="http://schemas.microsoft.com/office/powerpoint/2012/main" userId="S-1-5-21-1207783550-2075000910-922709458-346778" providerId="AD"/>
      </p:ext>
    </p:extLst>
  </p:cmAuthor>
  <p:cmAuthor id="2" name="Alvarez, Cindy (CDC/DDPHSS/CSELS/DSEPD)" initials="AC(" lastIdx="7" clrIdx="1">
    <p:extLst>
      <p:ext uri="{19B8F6BF-5375-455C-9EA6-DF929625EA0E}">
        <p15:presenceInfo xmlns:p15="http://schemas.microsoft.com/office/powerpoint/2012/main" userId="S::ctg7@cdc.gov::36409362-f126-4367-8e08-1a22f0b97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CF"/>
    <a:srgbClr val="262626"/>
    <a:srgbClr val="59595B"/>
    <a:srgbClr val="083E91"/>
    <a:srgbClr val="000000"/>
    <a:srgbClr val="712177"/>
    <a:srgbClr val="FFFFFF"/>
    <a:srgbClr val="305E91"/>
    <a:srgbClr val="DFDEDE"/>
    <a:srgbClr val="F2F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9ED95F-5032-499B-9B4A-42009BE4FFCD}" v="1" dt="2025-03-06T20:26:36.381"/>
  </p1510:revLst>
</p1510:revInfo>
</file>

<file path=ppt/tableStyles.xml><?xml version="1.0" encoding="utf-8"?>
<a:tblStyleLst xmlns:a="http://schemas.openxmlformats.org/drawingml/2006/main" def="{FBC7A94A-EEC7-466C-9108-560722AAEA1B}">
  <a:tblStyle styleId="{FBC7A94A-EEC7-466C-9108-560722AAEA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5" autoAdjust="0"/>
    <p:restoredTop sz="93557" autoAdjust="0"/>
  </p:normalViewPr>
  <p:slideViewPr>
    <p:cSldViewPr snapToGrid="0">
      <p:cViewPr varScale="1">
        <p:scale>
          <a:sx n="147" d="100"/>
          <a:sy n="147" d="100"/>
        </p:scale>
        <p:origin x="162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9.fntdata"/><Relationship Id="rId21" Type="http://schemas.openxmlformats.org/officeDocument/2006/relationships/slide" Target="slides/slide13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6.fntdata"/><Relationship Id="rId49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.fntdata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528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Among recent alumni (from the classes of 2020, 2018, and 2016) who are employed, 82% work in the U.S. government. 61% work at CDC, 13% work at domestic STLT agencies, and 8% work at other federal agencies. Among those that work at domestic STLT agencies, 10 work at the city or county level, 9 work at the state level, and 1 works for a tribal government equivalent organization/coalition (zero reported being employed in a U.S. territorial and freely associated state government agency).</a:t>
            </a:r>
          </a:p>
          <a:p>
            <a:endParaRPr lang="en-US"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Data Source: 2023 Alumni Survey 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Response rate: 77% (153/200)</a:t>
            </a:r>
            <a:endParaRPr lang="en-US"/>
          </a:p>
          <a:p>
            <a:r>
              <a:rPr lang="en-US"/>
              <a:t>The Alumni Survey is an annual survey sent to EIS alumni 1-, 3-, and 5-years post graduation. These time points were chosen, in collaboration with DWD Matrix Evaluation Team representatives, to monitor alumni career progression over time.</a:t>
            </a: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77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Among recent alumni (from the classes of 2020, 2018, and 2016) who are employed, 82% work in the U.S. government. 61% work at CDC, 13% work at domestic STLT agencies, and 8% work at other federal agencies. Among those that work at domestic STLT agencies, 10 work at the city or county level, 9 work at the state level, and 1 works for a tribal government equivalent organization/coalition (zero reported being employed in a U.S. territorial and freely associated state government agency).</a:t>
            </a:r>
          </a:p>
          <a:p>
            <a:endParaRPr lang="en-US"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Data Source: 2023 Alumni Survey 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Response rate: 77% (153/200)</a:t>
            </a:r>
            <a:endParaRPr lang="en-US"/>
          </a:p>
          <a:p>
            <a:r>
              <a:rPr lang="en-US"/>
              <a:t>The Alumni Survey is an annual survey sent to EIS alumni 1-, 3-, and 5-years post graduation. These time points were chosen, in collaboration with DWD Matrix Evaluation Team representatives, to monitor alumni career progression over time.</a:t>
            </a: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4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Among recent alumni (from the classes of 2020, 2018, and 2016) who are employed, 82% work in the U.S. government. 61% work at CDC, 13% work at domestic STLT agencies, and 8% work at other federal agencies. Among those that work at domestic STLT agencies, 10 work at the city or county level, 9 work at the state level, and 1 works for a tribal government equivalent organization/coalition (zero reported being employed in a U.S. territorial and freely associated state government agency).</a:t>
            </a:r>
          </a:p>
          <a:p>
            <a:endParaRPr lang="en-US"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Data Source: 2023 Alumni Survey 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Response rate: 77% (153/200)</a:t>
            </a:r>
            <a:endParaRPr lang="en-US"/>
          </a:p>
          <a:p>
            <a:r>
              <a:rPr lang="en-US"/>
              <a:t>The Alumni Survey is an annual survey sent to EIS alumni 1-, 3-, and 5-years post graduation. These time points were chosen, in collaboration with DWD Matrix Evaluation Team representatives, to monitor alumni career progression over time.</a:t>
            </a: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73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Among recent alumni (from the classes of 2020, 2018, and 2016) who are employed, 82% work in the U.S. government. 61% work at CDC, 13% work at domestic STLT agencies, and 8% work at other federal agencies. Among those that work at domestic STLT agencies, 10 work at the city or county level, 9 work at the state level, and 1 works for a tribal government equivalent organization/coalition (zero reported being employed in a U.S. territorial and freely associated state government agency).</a:t>
            </a:r>
          </a:p>
          <a:p>
            <a:endParaRPr lang="en-US"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Data Source: 2023 Alumni Survey 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Response rate: 77% (153/200)</a:t>
            </a:r>
            <a:endParaRPr lang="en-US"/>
          </a:p>
          <a:p>
            <a:r>
              <a:rPr lang="en-US"/>
              <a:t>The Alumni Survey is an annual survey sent to EIS alumni 1-, 3-, and 5-years post graduation. These time points were chosen, in collaboration with DWD Matrix Evaluation Team representatives, to monitor alumni career progression over time.</a:t>
            </a: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1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65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0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71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/>
              <a:t>Are</a:t>
            </a:r>
            <a:r>
              <a:rPr lang="en-US" baseline="0"/>
              <a:t> you ready to join EIS and make a difference?</a:t>
            </a:r>
            <a:endParaRPr lang="en-US"/>
          </a:p>
          <a:p>
            <a:pPr marL="614712" indent="-465887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b="0">
                <a:solidFill>
                  <a:schemeClr val="tx1"/>
                </a:solidFill>
                <a:latin typeface="Raleway" panose="020B0503030101060003" pitchFamily="34" charset="0"/>
              </a:rPr>
              <a:t>Go to our website and check eligibility</a:t>
            </a:r>
          </a:p>
          <a:p>
            <a:pPr marL="614712" indent="-465887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b="0">
                <a:solidFill>
                  <a:schemeClr val="tx1"/>
                </a:solidFill>
                <a:latin typeface="Raleway" panose="020B0503030101060003" pitchFamily="34" charset="0"/>
              </a:rPr>
              <a:t>Apply in the spring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hear about the experiences of an EIS officer, check out their stories on the EIS website.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5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Applications for the EIS Class of 2026 will open on March 3, 2025 9 AM ET to June 5, 2025 5 PM ET. No late applications will be accepted. In most cases you need a doctoral level degree or a clinical license. MPH is not sufficient. </a:t>
            </a:r>
          </a:p>
        </p:txBody>
      </p:sp>
    </p:spTree>
    <p:extLst>
      <p:ext uri="{BB962C8B-B14F-4D97-AF65-F5344CB8AC3E}">
        <p14:creationId xmlns:p14="http://schemas.microsoft.com/office/powerpoint/2010/main" val="489061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4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1450" indent="-171450"/>
            <a:r>
              <a:rPr lang="en-US"/>
              <a:t>Think of a major public health</a:t>
            </a:r>
            <a:r>
              <a:rPr lang="en-US" baseline="0"/>
              <a:t> event or emergency. CDC and EIS were there.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46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1450" indent="-171450"/>
            <a:r>
              <a:rPr lang="en-US"/>
              <a:t>Pictured here is Dr. Amen Ben Hamida (EIS ‘17)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from CDC's Emergency Response and Recovery Branch (ERRB) traveled to Burkina Faso on an International Epi-Aid to strengthen severe acute respiratory infection (SARI) sentinel surveillance ahead of the influenza season. Here, Dr. Ben Hamida interviews a Burkinabe health care worker to better understand how local staff use a standardized case definition to decide whether a case is "SARI" or "not SARI."</a:t>
            </a:r>
            <a:endParaRPr lang="en-US"/>
          </a:p>
          <a:p>
            <a:pPr marL="171450" indent="-171450"/>
            <a:r>
              <a:rPr lang="en-US"/>
              <a:t>To learn more about EIS and become a Disease</a:t>
            </a:r>
            <a:r>
              <a:rPr lang="en-US" baseline="0"/>
              <a:t> Detective like Amen, check our website and you can email us at the address provided. </a:t>
            </a:r>
          </a:p>
          <a:p>
            <a:pPr marL="0" indent="0">
              <a:buNone/>
            </a:pPr>
            <a:endParaRPr lang="en-US" baseline="0"/>
          </a:p>
          <a:p>
            <a:pPr marL="0" indent="0">
              <a:buNone/>
            </a:pPr>
            <a:r>
              <a:rPr lang="en-US" baseline="0"/>
              <a:t>Thank you for your time.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322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69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285750" indent="-285750" defTabSz="931774">
              <a:spcAft>
                <a:spcPts val="1834"/>
              </a:spcAft>
              <a:buClrTx/>
              <a:defRPr/>
            </a:pP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map reflects the assigned locations for EIS officers in the classes of 2023 and 2024 across the United States, including CDC headquarters in Atlanta, our field stations in Alaska; Fort Collins, Colorado; the District of Columbia; and the U.S. Virgin Islands. (Assignments are made for EIS officers’ two-year fellowship and do not reflect deployments for Epi-Aids or other emergency response efforts.)</a:t>
            </a:r>
          </a:p>
          <a:p>
            <a:pPr marL="285750" indent="-285750" defTabSz="931774">
              <a:spcAft>
                <a:spcPts val="1834"/>
              </a:spcAft>
              <a:buClrTx/>
              <a:defRPr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EIS officers placed in the field are embedded in state, tribal, local, and territorial</a:t>
            </a:r>
            <a:r>
              <a:rPr 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 health departments where they work side by side with local public health staff.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7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ed75ccf_0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CDC’s disease detectives who </a:t>
            </a:r>
            <a:r>
              <a:rPr lang="en-US" baseline="0" dirty="0"/>
              <a:t>come from a variety of disciplines with an interest in field experience and a passion for service.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Allied healthcare professionals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Doctoral level scientists </a:t>
            </a:r>
            <a:r>
              <a:rPr lang="en-US" b="0" dirty="0">
                <a:latin typeface="Montserrat" panose="020B0604020202020204" charset="0"/>
              </a:rPr>
              <a:t>(e.g., epidemiologists, microbiologists, psychologists)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Nurses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Physicians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Veterinarians</a:t>
            </a:r>
          </a:p>
          <a:p>
            <a:pPr marL="0" indent="0">
              <a:buNone/>
            </a:pPr>
            <a:r>
              <a:rPr lang="en-US" baseline="0" dirty="0"/>
              <a:t>Pictured: Keisha Lindsay Nurse, PhD, MA (EIS ‘22) presents a TED-style talk about the impact of homicide within Black communities. His is assigned to work in the </a:t>
            </a:r>
            <a:r>
              <a:rPr lang="en-US" dirty="0"/>
              <a:t>Los Angeles County Public Health Department.</a:t>
            </a:r>
            <a:r>
              <a:rPr lang="en-US" b="0" dirty="0"/>
              <a:t> </a:t>
            </a:r>
          </a:p>
          <a:p>
            <a:pPr marL="0" indent="0">
              <a:buNone/>
            </a:pPr>
            <a:r>
              <a:rPr lang="en-US" b="0" dirty="0"/>
              <a:t>Her education: </a:t>
            </a:r>
          </a:p>
          <a:p>
            <a:pPr marL="0" indent="0">
              <a:buNone/>
            </a:pPr>
            <a:r>
              <a:rPr lang="en-US" b="0" dirty="0"/>
              <a:t>  </a:t>
            </a:r>
            <a:r>
              <a:rPr lang="en-US" dirty="0"/>
              <a:t>Post-doctoral fellowship: New York University, Communicative Sciences and Disorders</a:t>
            </a:r>
            <a:br>
              <a:rPr lang="en-US" dirty="0"/>
            </a:br>
            <a:r>
              <a:rPr lang="en-US" dirty="0"/>
              <a:t>  PhD: Howard University, Communication Sciences and Disorders</a:t>
            </a:r>
            <a:br>
              <a:rPr lang="en-US" dirty="0"/>
            </a:br>
            <a:r>
              <a:rPr lang="en-US" dirty="0"/>
              <a:t>  MA: Queens College, Speech-Language Pathology</a:t>
            </a:r>
            <a:br>
              <a:rPr lang="en-US" dirty="0"/>
            </a:br>
            <a:r>
              <a:rPr lang="en-US" dirty="0"/>
              <a:t>  BS: New York University, Speech-Language Pathology and Audiology</a:t>
            </a:r>
            <a:r>
              <a:rPr lang="en-US"/>
              <a:t>/Education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7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372700" indent="-388229">
              <a:spcAft>
                <a:spcPts val="1834"/>
              </a:spcAft>
              <a:buClrTx/>
              <a:defRPr/>
            </a:pPr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The</a:t>
            </a:r>
            <a:r>
              <a:rPr lang="en-US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 EIS program is the world’s longest-running field epidemiology training program.  </a:t>
            </a:r>
            <a:endParaRPr lang="en-US" b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0"/>
            </a:endParaRPr>
          </a:p>
          <a:p>
            <a:pPr marL="372700" indent="-388229">
              <a:spcAft>
                <a:spcPts val="1834"/>
              </a:spcAft>
              <a:buClrTx/>
              <a:defRPr/>
            </a:pPr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EIS</a:t>
            </a:r>
            <a:r>
              <a:rPr lang="en-US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 officers are e</a:t>
            </a:r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mployed by CDC where they are supervised and mentored by epidemiologists and other scientists</a:t>
            </a:r>
            <a:r>
              <a:rPr lang="en-US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 recognized as subject matter experts in their respective fields.</a:t>
            </a:r>
            <a:endParaRPr lang="en-US" sz="1100" b="1" i="0" u="none" strike="noStrike" cap="none" baseline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Raleway" panose="020B0503030101060003" pitchFamily="34" charset="0"/>
              <a:cs typeface="Arial"/>
              <a:sym typeface="Arial"/>
            </a:endParaRPr>
          </a:p>
          <a:p>
            <a:pPr marL="372700" indent="-388229">
              <a:spcAft>
                <a:spcPts val="1834"/>
              </a:spcAft>
              <a:buClrTx/>
              <a:defRPr/>
            </a:pPr>
            <a:r>
              <a:rPr lang="en-US" sz="1100" b="0" i="0" u="none" strike="noStrike" cap="none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Raleway" panose="020B0503030101060003" pitchFamily="34" charset="0"/>
                <a:ea typeface="Arial"/>
                <a:cs typeface="Arial"/>
                <a:sym typeface="Arial"/>
              </a:rPr>
              <a:t>In this photo,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EIS officer Miriam Van Dyke (EIS 2020) helps collect swab samples for a validation study of a rapid antigen test for COVID-19.</a:t>
            </a:r>
          </a:p>
          <a:p>
            <a:pPr marL="372700" indent="-388229">
              <a:spcAft>
                <a:spcPts val="1834"/>
              </a:spcAft>
              <a:buClrTx/>
              <a:defRPr/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0"/>
            </a:endParaRPr>
          </a:p>
          <a:p>
            <a:endParaRPr lang="en-US"/>
          </a:p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754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spcAft>
                <a:spcPts val="1834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EIS</a:t>
            </a:r>
            <a:r>
              <a:rPr lang="en-US" b="0" baseline="0" dirty="0">
                <a:solidFill>
                  <a:schemeClr val="tx1"/>
                </a:solidFill>
                <a:latin typeface="Raleway" panose="020B0503030101060003" pitchFamily="34" charset="0"/>
              </a:rPr>
              <a:t> provides officers with: 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2 years</a:t>
            </a:r>
            <a:r>
              <a:rPr lang="en-US" b="0" baseline="0" dirty="0">
                <a:solidFill>
                  <a:schemeClr val="tx1"/>
                </a:solidFill>
                <a:latin typeface="Raleway" panose="020B0503030101060003" pitchFamily="34" charset="0"/>
              </a:rPr>
              <a:t> o</a:t>
            </a: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n-the-job learning and field work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You</a:t>
            </a:r>
            <a:r>
              <a:rPr lang="en-US" b="0" baseline="0" dirty="0">
                <a:solidFill>
                  <a:schemeClr val="tx1"/>
                </a:solidFill>
                <a:latin typeface="Raleway" panose="020B0503030101060003" pitchFamily="34" charset="0"/>
              </a:rPr>
              <a:t> are g</a:t>
            </a: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uided by CDC experts and </a:t>
            </a:r>
            <a:r>
              <a:rPr lang="en-US" sz="1100" b="0" dirty="0">
                <a:latin typeface="Montserrat" panose="020B0604020202020204" charset="0"/>
              </a:rPr>
              <a:t>EIS alumni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latin typeface="Montserrat" panose="020B0604020202020204" charset="0"/>
              </a:rPr>
              <a:t>Unparalleled opportunities</a:t>
            </a:r>
            <a:endParaRPr lang="en-US" b="0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Work </a:t>
            </a:r>
            <a:r>
              <a:rPr lang="en-US" b="0" baseline="0" dirty="0">
                <a:solidFill>
                  <a:schemeClr val="tx1"/>
                </a:solidFill>
                <a:latin typeface="Raleway" panose="020B0503030101060003" pitchFamily="34" charset="0"/>
              </a:rPr>
              <a:t>as part of interdisciplinary teams to detect and respond to new and ongoing public health threats.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Like Kelsey Sumner (EIS Class of 2021) pictured here in Mwanza, Tanzania during a poliovirus response in June 2022.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solidFill>
                  <a:schemeClr val="tx1"/>
                </a:solidFill>
                <a:latin typeface="Raleway" panose="020B0503030101060003" pitchFamily="34" charset="0"/>
              </a:rPr>
              <a:t>As an EIS officer, you’ll… </a:t>
            </a:r>
          </a:p>
          <a:p>
            <a:pPr marL="628650" lvl="1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solidFill>
                  <a:schemeClr val="tx1"/>
                </a:solidFill>
                <a:latin typeface="Raleway" panose="020B0503030101060003" pitchFamily="34" charset="0"/>
              </a:rPr>
              <a:t>Have o</a:t>
            </a:r>
            <a:r>
              <a:rPr lang="en-US" sz="1100" b="0" dirty="0">
                <a:latin typeface="Montserrat" panose="020B0604020202020204" charset="0"/>
              </a:rPr>
              <a:t>pportunities to work at CDC and state/local health departments</a:t>
            </a:r>
          </a:p>
          <a:p>
            <a:pPr marL="628650" lvl="1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latin typeface="Montserrat" panose="020B0604020202020204" charset="0"/>
              </a:rPr>
              <a:t>Be part of interdisciplinary teams</a:t>
            </a:r>
          </a:p>
          <a:p>
            <a:pPr marL="628650" lvl="1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latin typeface="Montserrat" panose="020B0604020202020204" charset="0"/>
              </a:rPr>
              <a:t>Contribute as part of a service and learning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b="1" dirty="0">
              <a:latin typeface="Montserrat" panose="020B0604020202020204" charset="0"/>
            </a:endParaRP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090617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1450" indent="-171450" defTabSz="931774">
              <a:defRPr/>
            </a:pPr>
            <a:r>
              <a:rPr lang="en-US"/>
              <a:t>EIS is a gateway to a strong foundation and a successful career in public health.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7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buNone/>
              <a:defRPr>
                <a:latin typeface="Vidaloka"/>
                <a:ea typeface="Vidaloka"/>
                <a:cs typeface="Vidaloka"/>
                <a:sym typeface="Vidaloka"/>
              </a:defRPr>
            </a:lvl2pPr>
            <a:lvl3pPr lvl="2">
              <a:buNone/>
              <a:defRPr>
                <a:latin typeface="Vidaloka"/>
                <a:ea typeface="Vidaloka"/>
                <a:cs typeface="Vidaloka"/>
                <a:sym typeface="Vidaloka"/>
              </a:defRPr>
            </a:lvl3pPr>
            <a:lvl4pPr lvl="3">
              <a:buNone/>
              <a:defRPr>
                <a:latin typeface="Vidaloka"/>
                <a:ea typeface="Vidaloka"/>
                <a:cs typeface="Vidaloka"/>
                <a:sym typeface="Vidaloka"/>
              </a:defRPr>
            </a:lvl4pPr>
            <a:lvl5pPr lvl="4">
              <a:buNone/>
              <a:defRPr>
                <a:latin typeface="Vidaloka"/>
                <a:ea typeface="Vidaloka"/>
                <a:cs typeface="Vidaloka"/>
                <a:sym typeface="Vidaloka"/>
              </a:defRPr>
            </a:lvl5pPr>
            <a:lvl6pPr lvl="5">
              <a:buNone/>
              <a:defRPr>
                <a:latin typeface="Vidaloka"/>
                <a:ea typeface="Vidaloka"/>
                <a:cs typeface="Vidaloka"/>
                <a:sym typeface="Vidaloka"/>
              </a:defRPr>
            </a:lvl6pPr>
            <a:lvl7pPr lvl="6">
              <a:buNone/>
              <a:defRPr>
                <a:latin typeface="Vidaloka"/>
                <a:ea typeface="Vidaloka"/>
                <a:cs typeface="Vidaloka"/>
                <a:sym typeface="Vidaloka"/>
              </a:defRPr>
            </a:lvl7pPr>
            <a:lvl8pPr lvl="7">
              <a:buNone/>
              <a:defRPr>
                <a:latin typeface="Vidaloka"/>
                <a:ea typeface="Vidaloka"/>
                <a:cs typeface="Vidaloka"/>
                <a:sym typeface="Vidaloka"/>
              </a:defRPr>
            </a:lvl8pPr>
            <a:lvl9pPr lvl="8">
              <a:buNone/>
              <a:defRPr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8"/>
          <p:cNvSpPr/>
          <p:nvPr/>
        </p:nvSpPr>
        <p:spPr>
          <a:xfrm rot="-5400000" flipH="1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" name="Google Shape;55;p8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593575" y="1823700"/>
            <a:ext cx="25440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2"/>
          </p:nvPr>
        </p:nvSpPr>
        <p:spPr>
          <a:xfrm>
            <a:off x="3267919" y="1823700"/>
            <a:ext cx="25440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3"/>
          </p:nvPr>
        </p:nvSpPr>
        <p:spPr>
          <a:xfrm>
            <a:off x="5942264" y="1823700"/>
            <a:ext cx="25440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88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 rot="-5400000">
            <a:off x="4517850" y="-385729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0" y="709150"/>
            <a:ext cx="9144000" cy="443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" name="Google Shape;72;p10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593575" y="4253900"/>
            <a:ext cx="79569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62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complete image">
  <p:cSld name="Blank complete imag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 rot="-5400000" flipH="1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2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2"/>
          <p:cNvSpPr/>
          <p:nvPr/>
        </p:nvSpPr>
        <p:spPr>
          <a:xfrm rot="-5400000">
            <a:off x="4497713" y="243900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2"/>
          <p:cNvSpPr/>
          <p:nvPr/>
        </p:nvSpPr>
        <p:spPr>
          <a:xfrm rot="10800000" flipH="1">
            <a:off x="-50" y="4813802"/>
            <a:ext cx="9144000" cy="32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746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buNone/>
              <a:defRPr>
                <a:latin typeface="Vidaloka"/>
                <a:ea typeface="Vidaloka"/>
                <a:cs typeface="Vidaloka"/>
                <a:sym typeface="Vidaloka"/>
              </a:defRPr>
            </a:lvl2pPr>
            <a:lvl3pPr lvl="2">
              <a:buNone/>
              <a:defRPr>
                <a:latin typeface="Vidaloka"/>
                <a:ea typeface="Vidaloka"/>
                <a:cs typeface="Vidaloka"/>
                <a:sym typeface="Vidaloka"/>
              </a:defRPr>
            </a:lvl3pPr>
            <a:lvl4pPr lvl="3">
              <a:buNone/>
              <a:defRPr>
                <a:latin typeface="Vidaloka"/>
                <a:ea typeface="Vidaloka"/>
                <a:cs typeface="Vidaloka"/>
                <a:sym typeface="Vidaloka"/>
              </a:defRPr>
            </a:lvl4pPr>
            <a:lvl5pPr lvl="4">
              <a:buNone/>
              <a:defRPr>
                <a:latin typeface="Vidaloka"/>
                <a:ea typeface="Vidaloka"/>
                <a:cs typeface="Vidaloka"/>
                <a:sym typeface="Vidaloka"/>
              </a:defRPr>
            </a:lvl5pPr>
            <a:lvl6pPr lvl="5">
              <a:buNone/>
              <a:defRPr>
                <a:latin typeface="Vidaloka"/>
                <a:ea typeface="Vidaloka"/>
                <a:cs typeface="Vidaloka"/>
                <a:sym typeface="Vidaloka"/>
              </a:defRPr>
            </a:lvl6pPr>
            <a:lvl7pPr lvl="6">
              <a:buNone/>
              <a:defRPr>
                <a:latin typeface="Vidaloka"/>
                <a:ea typeface="Vidaloka"/>
                <a:cs typeface="Vidaloka"/>
                <a:sym typeface="Vidaloka"/>
              </a:defRPr>
            </a:lvl7pPr>
            <a:lvl8pPr lvl="7">
              <a:buNone/>
              <a:defRPr>
                <a:latin typeface="Vidaloka"/>
                <a:ea typeface="Vidaloka"/>
                <a:cs typeface="Vidaloka"/>
                <a:sym typeface="Vidaloka"/>
              </a:defRPr>
            </a:lvl8pPr>
            <a:lvl9pPr lvl="8">
              <a:buNone/>
              <a:defRPr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13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16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055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type="blank">
  <p:cSld name="Blank dark">
    <p:bg>
      <p:bgPr>
        <a:solidFill>
          <a:srgbClr val="1D1D1B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464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AAE8-1BC3-400A-9EB9-59462C10E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3C9D0-FCE0-474F-8E3D-3899F89DD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1296B-A23A-4896-8000-7CE97B092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C2D18-7D9D-4C37-B046-DCDA7B11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35846-29F1-443D-BE72-B8F3874B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34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AE16-880B-406D-ADC4-57409931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A39F0-28BE-4C2E-970A-2EE64C905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1D99D-217C-4D7A-9C44-1BEA0140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106BB-5999-4C56-B249-AE009EF2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15418-B318-4311-B573-2F3DF0D2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0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AFEB5-1061-4472-AB78-2D6CE3A9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E4A46-ED99-401A-9336-8F58F52CF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4E50-41BF-4721-8F6B-0191A4DF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3BF8E-16A5-42EB-8A73-EEE2BDA6F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A6C65-05E8-4657-B8D9-C096D3E3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8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r>
              <a:rPr lang="en"/>
              <a:t> 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7E2CD-11EA-4031-A824-F7061845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AA1A3-AF27-4664-B688-ACEB55CF7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E9E56-D3BD-4746-9366-68CF00202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D3EEF-48DE-48EE-AC51-193D9FEFC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CBCA6-23DA-423F-8C7B-05C5833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D8771-3E44-4B73-82FE-F48C658A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62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5E6A-1CAF-49B1-95ED-CDAE160B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3FA4-D8AB-497B-B7CD-1527247DA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EB652-40F7-4566-B497-ACF3A4237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F297A-5C20-4089-8E28-53A251CE60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D952F-37CA-4C14-9D89-9A16F562E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FD8573-C85C-40D3-97B6-E7260BB1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4FEB1-A5EB-4BFD-A309-FFB42431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76BBB-C8A1-444F-BE64-44D70043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38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5763-A8F7-4A4D-BE98-43C613B9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84844-8F87-4D00-97CF-F494C30B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00D6C-FB25-4D6D-9E18-6C58D19F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7A822-48C7-46BB-BE97-C5B16DD0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17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B0CA8-2A50-43F0-AB45-3EAA041A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B701E-055F-4E58-AC8D-17BDE945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2AC26-2AE2-4779-B8D2-05020294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8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6AC95-A207-464A-98DF-551D42CB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C861-5E15-40FE-90D0-797E94D18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7790F-A5C0-4473-B772-2AD7E3B73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45C94-9D37-430B-A8EA-41355F95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0AF66-53A1-4884-BFFD-0EDE7123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DA935-D086-403B-890A-44D21558F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14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75F90-112B-4057-9DFE-2DE9FC21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A0528-34E0-4B64-81FC-CE33A11D8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2D977-D3E4-4160-B76F-E615A2971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A2C42-DE28-4C41-96B7-382E3F4FA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2BE4B-2E0E-4B6F-A684-B89840F7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DAC2E-EAEB-4BAC-8144-BE4ED56A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92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AE8F-3C28-4F58-8D59-648C28CF5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53E0A-5261-4803-9170-1875FAEB2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F7467-CE59-4AD4-940C-B25A50BE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CE25D-952B-437D-9011-292BF36C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E7102-35AA-4B04-8683-283EFD12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0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2AA222-C454-4A3A-B1D9-460FB7A1A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192E0-1AFA-460E-A43D-C20FE4F10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4C0A-23B4-44B9-BBCC-4E6BEBA6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68369-FC49-4559-8BD9-6F2C5197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76DF9-D2B7-467D-B215-718069C0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48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727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4466275" y="-1238838"/>
            <a:ext cx="211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0" y="3420048"/>
            <a:ext cx="9144000" cy="173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60449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 rot="10800000" flipH="1">
            <a:off x="4543625" y="-5"/>
            <a:ext cx="1482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36" name="Google Shape;36;p6"/>
          <p:cNvCxnSpPr/>
          <p:nvPr/>
        </p:nvCxnSpPr>
        <p:spPr>
          <a:xfrm>
            <a:off x="365850" y="4813675"/>
            <a:ext cx="38403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89350" y="819475"/>
            <a:ext cx="33933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93575" y="1518900"/>
            <a:ext cx="33933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30192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866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r>
              <a:rPr lang="en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727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4466275" y="-1238838"/>
            <a:ext cx="211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0" y="3420048"/>
            <a:ext cx="9144000" cy="173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21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-5400000" flipH="1">
            <a:off x="4497775" y="-1112255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0" y="-25"/>
            <a:ext cx="9144000" cy="341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649050" y="503675"/>
            <a:ext cx="5845800" cy="29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5560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55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3593400" y="19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1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endParaRPr sz="4800">
              <a:solidFill>
                <a:srgbClr val="00001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26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/>
          <p:nvPr/>
        </p:nvSpPr>
        <p:spPr>
          <a:xfrm rot="-5400000" flipH="1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5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593575" y="1823700"/>
            <a:ext cx="79566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64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half">
  <p:cSld name="Title + 1 column half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 rot="10800000" flipH="1">
            <a:off x="4543625" y="-5"/>
            <a:ext cx="1482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" name="Google Shape;36;p6"/>
          <p:cNvCxnSpPr/>
          <p:nvPr/>
        </p:nvCxnSpPr>
        <p:spPr>
          <a:xfrm>
            <a:off x="365850" y="4813675"/>
            <a:ext cx="38403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89350" y="819475"/>
            <a:ext cx="33933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93575" y="1518900"/>
            <a:ext cx="33933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595675" y="4813750"/>
            <a:ext cx="33891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10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"/>
          <p:cNvSpPr/>
          <p:nvPr/>
        </p:nvSpPr>
        <p:spPr>
          <a:xfrm rot="-5400000" flipH="1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" name="Google Shape;45;p7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93687" y="1823700"/>
            <a:ext cx="38619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688285" y="1823700"/>
            <a:ext cx="38619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5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593575" y="1823700"/>
            <a:ext cx="7956600" cy="26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933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810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72B0C-1A3B-4259-B97D-C0AB6946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66E5-30B3-41D0-86FF-04CB78E18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91CED-2E98-40F5-AE3A-13BBBFB94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4DA00-3A15-4685-AAC2-7FB43BA7EF64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7D3F1-FC9D-45BA-BEE5-BDE44D496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413B6-F71A-481D-8344-F53E0316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4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27C87E-CD88-447B-AB05-6BA24714E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8308" r="127" b="21333"/>
          <a:stretch/>
        </p:blipFill>
        <p:spPr>
          <a:xfrm>
            <a:off x="-7749" y="-62406"/>
            <a:ext cx="9144000" cy="3479782"/>
          </a:xfrm>
          <a:prstGeom prst="rect">
            <a:avLst/>
          </a:prstGeom>
        </p:spPr>
      </p:pic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8914" y="192947"/>
            <a:ext cx="2398539" cy="746620"/>
          </a:xfrm>
          <a:prstGeom prst="rect">
            <a:avLst/>
          </a:prstGeom>
          <a:solidFill>
            <a:srgbClr val="262626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66490"/>
            <a:ext cx="9144000" cy="544531"/>
          </a:xfrm>
          <a:prstGeom prst="rect">
            <a:avLst/>
          </a:prstGeom>
          <a:solidFill>
            <a:srgbClr val="262626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126547" y="2361727"/>
            <a:ext cx="8890906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Montserrat" panose="00000500000000000000" pitchFamily="2" charset="0"/>
              </a:rPr>
              <a:t>EPIDEMIC INTELLIGENCE SERVICE</a:t>
            </a:r>
          </a:p>
        </p:txBody>
      </p:sp>
      <p:pic>
        <p:nvPicPr>
          <p:cNvPr id="3" name="Picture 2" descr="U.S. Department of Health and Human Services. Center for Disease Control and Prevention">
            <a:extLst>
              <a:ext uri="{FF2B5EF4-FFF2-40B4-BE49-F238E27FC236}">
                <a16:creationId xmlns:a16="http://schemas.microsoft.com/office/drawing/2014/main" id="{36616F36-7F17-D84D-AEE4-A4476175B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859" y="268171"/>
            <a:ext cx="2196047" cy="605133"/>
          </a:xfrm>
          <a:prstGeom prst="rect">
            <a:avLst/>
          </a:prstGeom>
        </p:spPr>
      </p:pic>
      <p:sp>
        <p:nvSpPr>
          <p:cNvPr id="4" name="Google Shape;90;p13"/>
          <p:cNvSpPr txBox="1">
            <a:spLocks/>
          </p:cNvSpPr>
          <p:nvPr/>
        </p:nvSpPr>
        <p:spPr>
          <a:xfrm>
            <a:off x="126547" y="3608015"/>
            <a:ext cx="889090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lvl="0" algn="ctr">
              <a:defRPr/>
            </a:pPr>
            <a:r>
              <a:rPr lang="en-US" sz="2400" b="1">
                <a:solidFill>
                  <a:srgbClr val="011638"/>
                </a:solidFill>
                <a:latin typeface="Montserrat" panose="00000500000000000000" pitchFamily="2" charset="0"/>
              </a:rPr>
              <a:t>CDC’s Disease Detective Training Program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11638"/>
              </a:solidFill>
              <a:effectLst/>
              <a:uLnTx/>
              <a:uFillTx/>
              <a:latin typeface="Montserrat" panose="00000500000000000000" pitchFamily="2" charset="0"/>
              <a:sym typeface="Playfair Display"/>
            </a:endParaRPr>
          </a:p>
        </p:txBody>
      </p:sp>
      <p:cxnSp>
        <p:nvCxnSpPr>
          <p:cNvPr id="5" name="Straight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6730" y="3934917"/>
            <a:ext cx="7297445" cy="887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88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6C9F84F0-D2FD-4CC4-B531-BEA79EB4716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More than</a:t>
            </a:r>
            <a:r>
              <a:rPr lang="en-US" baseline="0" dirty="0"/>
              <a:t> 95%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95FC7-9827-EE49-CE48-B41BFB0D8416}"/>
              </a:ext>
            </a:extLst>
          </p:cNvPr>
          <p:cNvSpPr txBox="1"/>
          <p:nvPr/>
        </p:nvSpPr>
        <p:spPr>
          <a:xfrm>
            <a:off x="2390936" y="869343"/>
            <a:ext cx="42880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5400" b="1">
                <a:solidFill>
                  <a:schemeClr val="tx1"/>
                </a:solidFill>
                <a:latin typeface="Montserrat" panose="00000500000000000000" pitchFamily="2" charset="0"/>
              </a:rPr>
              <a:t>82</a:t>
            </a:r>
            <a:r>
              <a:rPr lang="en-US" sz="5400" b="1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  <a:t>work in U.S. government (126/153)</a:t>
            </a:r>
            <a:endParaRPr lang="en-US" sz="2000" b="1" kern="120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26093C4-EE52-5626-52D7-3DFDACA7406B}"/>
              </a:ext>
            </a:extLst>
          </p:cNvPr>
          <p:cNvSpPr txBox="1">
            <a:spLocks/>
          </p:cNvSpPr>
          <p:nvPr/>
        </p:nvSpPr>
        <p:spPr>
          <a:xfrm>
            <a:off x="0" y="96525"/>
            <a:ext cx="9144000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Recent EIS alumni stay with 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CDC </a:t>
            </a: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and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b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State, Tribal, Local, and Territorial Health Departments</a:t>
            </a:r>
          </a:p>
        </p:txBody>
      </p:sp>
    </p:spTree>
    <p:extLst>
      <p:ext uri="{BB962C8B-B14F-4D97-AF65-F5344CB8AC3E}">
        <p14:creationId xmlns:p14="http://schemas.microsoft.com/office/powerpoint/2010/main" val="49167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6C9F84F0-D2FD-4CC4-B531-BEA79EB4716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More than</a:t>
            </a:r>
            <a:r>
              <a:rPr lang="en-US" baseline="0" dirty="0"/>
              <a:t> 95%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4B9B4-E741-55F3-C70B-C8DCC13AECEA}"/>
              </a:ext>
            </a:extLst>
          </p:cNvPr>
          <p:cNvSpPr txBox="1"/>
          <p:nvPr/>
        </p:nvSpPr>
        <p:spPr>
          <a:xfrm>
            <a:off x="714418" y="2777966"/>
            <a:ext cx="223089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5400" b="1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61%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  <a:t>work at CDC</a:t>
            </a:r>
            <a:b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  <a:t>(94/153)</a:t>
            </a:r>
            <a:endParaRPr lang="en-US" sz="2000" b="1" kern="120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48AB1A-B197-963C-4D37-776EAFD3B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3284" y="2505721"/>
            <a:ext cx="5099615" cy="268100"/>
            <a:chOff x="3975" y="0"/>
            <a:chExt cx="3253553" cy="1786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AE1A0-C4B7-12DD-C4D5-07789BCFF1FA}"/>
                </a:ext>
              </a:extLst>
            </p:cNvPr>
            <p:cNvCxnSpPr/>
            <p:nvPr/>
          </p:nvCxnSpPr>
          <p:spPr>
            <a:xfrm flipV="1">
              <a:off x="3975" y="3975"/>
              <a:ext cx="3253553" cy="5610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D77FB9-D2A4-3C90-984E-320B0E8EC5A4}"/>
                </a:ext>
              </a:extLst>
            </p:cNvPr>
            <p:cNvCxnSpPr/>
            <p:nvPr/>
          </p:nvCxnSpPr>
          <p:spPr>
            <a:xfrm flipH="1" flipV="1">
              <a:off x="3246532" y="0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3916ED-81DA-26A0-4F4E-ED003888F4E1}"/>
                </a:ext>
              </a:extLst>
            </p:cNvPr>
            <p:cNvCxnSpPr/>
            <p:nvPr/>
          </p:nvCxnSpPr>
          <p:spPr>
            <a:xfrm flipH="1" flipV="1">
              <a:off x="13337" y="3975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DBDFED-3710-028C-3D39-7226D70DB632}"/>
                </a:ext>
              </a:extLst>
            </p:cNvPr>
            <p:cNvCxnSpPr/>
            <p:nvPr/>
          </p:nvCxnSpPr>
          <p:spPr>
            <a:xfrm flipH="1" flipV="1">
              <a:off x="1635641" y="3975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1F95FC7-9827-EE49-CE48-B41BFB0D8416}"/>
              </a:ext>
            </a:extLst>
          </p:cNvPr>
          <p:cNvSpPr txBox="1"/>
          <p:nvPr/>
        </p:nvSpPr>
        <p:spPr>
          <a:xfrm>
            <a:off x="2390936" y="869343"/>
            <a:ext cx="4288080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82</a:t>
            </a:r>
            <a:r>
              <a:rPr lang="en-US" sz="5400" b="1" kern="1200">
                <a:solidFill>
                  <a:schemeClr val="bg1">
                    <a:lumMod val="65000"/>
                  </a:schemeClr>
                </a:solidFill>
                <a:latin typeface="Montserrat"/>
                <a:ea typeface="+mn-ea"/>
                <a:cs typeface="+mn-cs"/>
              </a:rPr>
              <a:t>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work in U.S. government (126/153)</a:t>
            </a:r>
            <a:endParaRPr lang="en-US" sz="2000" b="1" kern="1200">
              <a:solidFill>
                <a:schemeClr val="bg1">
                  <a:lumMod val="65000"/>
                </a:schemeClr>
              </a:solidFill>
              <a:latin typeface="Montserrat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26093C4-EE52-5626-52D7-3DFDACA7406B}"/>
              </a:ext>
            </a:extLst>
          </p:cNvPr>
          <p:cNvSpPr txBox="1">
            <a:spLocks/>
          </p:cNvSpPr>
          <p:nvPr/>
        </p:nvSpPr>
        <p:spPr>
          <a:xfrm>
            <a:off x="0" y="96525"/>
            <a:ext cx="9144000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Recent EIS alumni stay with 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CDC </a:t>
            </a: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and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b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State, Tribal, Local, and Territorial Health Departments</a:t>
            </a:r>
          </a:p>
        </p:txBody>
      </p:sp>
    </p:spTree>
    <p:extLst>
      <p:ext uri="{BB962C8B-B14F-4D97-AF65-F5344CB8AC3E}">
        <p14:creationId xmlns:p14="http://schemas.microsoft.com/office/powerpoint/2010/main" val="394359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6C9F84F0-D2FD-4CC4-B531-BEA79EB4716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More than</a:t>
            </a:r>
            <a:r>
              <a:rPr lang="en-US" baseline="0" dirty="0"/>
              <a:t> 95%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4B9B4-E741-55F3-C70B-C8DCC13AECEA}"/>
              </a:ext>
            </a:extLst>
          </p:cNvPr>
          <p:cNvSpPr txBox="1"/>
          <p:nvPr/>
        </p:nvSpPr>
        <p:spPr>
          <a:xfrm>
            <a:off x="714418" y="2777966"/>
            <a:ext cx="2230890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 kern="1200">
                <a:solidFill>
                  <a:schemeClr val="bg1">
                    <a:lumMod val="65000"/>
                  </a:schemeClr>
                </a:solidFill>
                <a:latin typeface="Montserrat"/>
                <a:ea typeface="+mn-ea"/>
                <a:cs typeface="+mn-cs"/>
              </a:rPr>
              <a:t>61%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work at CDC</a:t>
            </a:r>
            <a:b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</a:b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(94/153)</a:t>
            </a:r>
            <a:endParaRPr lang="en-US" sz="2000" b="1" kern="1200">
              <a:solidFill>
                <a:schemeClr val="bg1">
                  <a:lumMod val="65000"/>
                </a:schemeClr>
              </a:solidFill>
              <a:latin typeface="Montserrat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48AB1A-B197-963C-4D37-776EAFD3B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3284" y="2505721"/>
            <a:ext cx="5099615" cy="268100"/>
            <a:chOff x="3975" y="0"/>
            <a:chExt cx="3253553" cy="1786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AE1A0-C4B7-12DD-C4D5-07789BCFF1FA}"/>
                </a:ext>
              </a:extLst>
            </p:cNvPr>
            <p:cNvCxnSpPr/>
            <p:nvPr/>
          </p:nvCxnSpPr>
          <p:spPr>
            <a:xfrm flipV="1">
              <a:off x="3975" y="3975"/>
              <a:ext cx="3253553" cy="5610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D77FB9-D2A4-3C90-984E-320B0E8EC5A4}"/>
                </a:ext>
              </a:extLst>
            </p:cNvPr>
            <p:cNvCxnSpPr/>
            <p:nvPr/>
          </p:nvCxnSpPr>
          <p:spPr>
            <a:xfrm flipH="1" flipV="1">
              <a:off x="3246532" y="0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3916ED-81DA-26A0-4F4E-ED003888F4E1}"/>
                </a:ext>
              </a:extLst>
            </p:cNvPr>
            <p:cNvCxnSpPr/>
            <p:nvPr/>
          </p:nvCxnSpPr>
          <p:spPr>
            <a:xfrm flipH="1" flipV="1">
              <a:off x="13337" y="3975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DBDFED-3710-028C-3D39-7226D70DB632}"/>
                </a:ext>
              </a:extLst>
            </p:cNvPr>
            <p:cNvCxnSpPr/>
            <p:nvPr/>
          </p:nvCxnSpPr>
          <p:spPr>
            <a:xfrm flipH="1" flipV="1">
              <a:off x="1635641" y="3975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507CB0-5040-F34F-E979-0AB42270DB2E}"/>
              </a:ext>
            </a:extLst>
          </p:cNvPr>
          <p:cNvSpPr txBox="1"/>
          <p:nvPr/>
        </p:nvSpPr>
        <p:spPr>
          <a:xfrm>
            <a:off x="2945308" y="2767854"/>
            <a:ext cx="2935565" cy="2154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>
                <a:solidFill>
                  <a:schemeClr val="tx1"/>
                </a:solidFill>
                <a:latin typeface="Montserrat" panose="00000500000000000000" pitchFamily="2" charset="0"/>
              </a:rPr>
              <a:t>13</a:t>
            </a:r>
            <a:r>
              <a:rPr lang="en-US" sz="5400" b="1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  <a:t>work in domestic State, Territorial, Tribal, Local</a:t>
            </a:r>
            <a:b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  <a:t>(20/153)</a:t>
            </a:r>
            <a:endParaRPr lang="en-US" sz="2000" b="1" kern="1200">
              <a:solidFill>
                <a:schemeClr val="tx1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95FC7-9827-EE49-CE48-B41BFB0D8416}"/>
              </a:ext>
            </a:extLst>
          </p:cNvPr>
          <p:cNvSpPr txBox="1"/>
          <p:nvPr/>
        </p:nvSpPr>
        <p:spPr>
          <a:xfrm>
            <a:off x="2390936" y="869343"/>
            <a:ext cx="4288080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82</a:t>
            </a:r>
            <a:r>
              <a:rPr lang="en-US" sz="5400" b="1" kern="1200">
                <a:solidFill>
                  <a:schemeClr val="bg1">
                    <a:lumMod val="65000"/>
                  </a:schemeClr>
                </a:solidFill>
                <a:latin typeface="Montserrat"/>
                <a:ea typeface="+mn-ea"/>
                <a:cs typeface="+mn-cs"/>
              </a:rPr>
              <a:t>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work in U.S. government (126/153)</a:t>
            </a:r>
            <a:endParaRPr lang="en-US" sz="2000" b="1" kern="1200">
              <a:solidFill>
                <a:schemeClr val="bg1">
                  <a:lumMod val="65000"/>
                </a:schemeClr>
              </a:solidFill>
              <a:latin typeface="Montserrat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26093C4-EE52-5626-52D7-3DFDACA7406B}"/>
              </a:ext>
            </a:extLst>
          </p:cNvPr>
          <p:cNvSpPr txBox="1">
            <a:spLocks/>
          </p:cNvSpPr>
          <p:nvPr/>
        </p:nvSpPr>
        <p:spPr>
          <a:xfrm>
            <a:off x="0" y="96525"/>
            <a:ext cx="9144000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Recent EIS alumni stay with 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CDC </a:t>
            </a: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and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b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State, Tribal, Local, and Territorial Health Departments</a:t>
            </a:r>
          </a:p>
        </p:txBody>
      </p:sp>
    </p:spTree>
    <p:extLst>
      <p:ext uri="{BB962C8B-B14F-4D97-AF65-F5344CB8AC3E}">
        <p14:creationId xmlns:p14="http://schemas.microsoft.com/office/powerpoint/2010/main" val="3586734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6C9F84F0-D2FD-4CC4-B531-BEA79EB4716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More than</a:t>
            </a:r>
            <a:r>
              <a:rPr lang="en-US" baseline="0" dirty="0"/>
              <a:t> 95%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4B9B4-E741-55F3-C70B-C8DCC13AECEA}"/>
              </a:ext>
            </a:extLst>
          </p:cNvPr>
          <p:cNvSpPr txBox="1"/>
          <p:nvPr/>
        </p:nvSpPr>
        <p:spPr>
          <a:xfrm>
            <a:off x="714418" y="2777966"/>
            <a:ext cx="2230890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 kern="1200">
                <a:solidFill>
                  <a:schemeClr val="bg1">
                    <a:lumMod val="65000"/>
                  </a:schemeClr>
                </a:solidFill>
                <a:latin typeface="Montserrat"/>
                <a:ea typeface="+mn-ea"/>
                <a:cs typeface="+mn-cs"/>
              </a:rPr>
              <a:t>61%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work at CDC</a:t>
            </a:r>
            <a:b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</a:b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(94/153)</a:t>
            </a:r>
            <a:endParaRPr lang="en-US" sz="2000" b="1" kern="1200">
              <a:solidFill>
                <a:schemeClr val="bg1">
                  <a:lumMod val="65000"/>
                </a:schemeClr>
              </a:solidFill>
              <a:latin typeface="Montserrat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48AB1A-B197-963C-4D37-776EAFD3B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3284" y="2505721"/>
            <a:ext cx="5099615" cy="268100"/>
            <a:chOff x="3975" y="0"/>
            <a:chExt cx="3253553" cy="1786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AE1A0-C4B7-12DD-C4D5-07789BCFF1FA}"/>
                </a:ext>
              </a:extLst>
            </p:cNvPr>
            <p:cNvCxnSpPr/>
            <p:nvPr/>
          </p:nvCxnSpPr>
          <p:spPr>
            <a:xfrm flipV="1">
              <a:off x="3975" y="3975"/>
              <a:ext cx="3253553" cy="5610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D77FB9-D2A4-3C90-984E-320B0E8EC5A4}"/>
                </a:ext>
              </a:extLst>
            </p:cNvPr>
            <p:cNvCxnSpPr/>
            <p:nvPr/>
          </p:nvCxnSpPr>
          <p:spPr>
            <a:xfrm flipH="1" flipV="1">
              <a:off x="3246532" y="0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3916ED-81DA-26A0-4F4E-ED003888F4E1}"/>
                </a:ext>
              </a:extLst>
            </p:cNvPr>
            <p:cNvCxnSpPr/>
            <p:nvPr/>
          </p:nvCxnSpPr>
          <p:spPr>
            <a:xfrm flipH="1" flipV="1">
              <a:off x="13337" y="3975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DBDFED-3710-028C-3D39-7226D70DB632}"/>
                </a:ext>
              </a:extLst>
            </p:cNvPr>
            <p:cNvCxnSpPr/>
            <p:nvPr/>
          </p:nvCxnSpPr>
          <p:spPr>
            <a:xfrm flipH="1" flipV="1">
              <a:off x="1635641" y="3975"/>
              <a:ext cx="0" cy="174625"/>
            </a:xfrm>
            <a:prstGeom prst="line">
              <a:avLst/>
            </a:prstGeom>
            <a:ln w="19050">
              <a:solidFill>
                <a:srgbClr val="1643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507CB0-5040-F34F-E979-0AB42270DB2E}"/>
              </a:ext>
            </a:extLst>
          </p:cNvPr>
          <p:cNvSpPr txBox="1"/>
          <p:nvPr/>
        </p:nvSpPr>
        <p:spPr>
          <a:xfrm>
            <a:off x="2945308" y="2767854"/>
            <a:ext cx="2935565" cy="2154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13</a:t>
            </a:r>
            <a:r>
              <a:rPr lang="en-US" sz="5400" b="1" kern="1200">
                <a:solidFill>
                  <a:schemeClr val="bg1">
                    <a:lumMod val="65000"/>
                  </a:schemeClr>
                </a:solidFill>
                <a:latin typeface="Montserrat"/>
                <a:ea typeface="+mn-ea"/>
                <a:cs typeface="+mn-cs"/>
              </a:rPr>
              <a:t>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work in domestic State, Territorial, Tribal, Local</a:t>
            </a:r>
            <a:b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</a:b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(20/153)</a:t>
            </a:r>
            <a:endParaRPr lang="en-US" sz="2000" b="1" kern="1200">
              <a:solidFill>
                <a:schemeClr val="bg1">
                  <a:lumMod val="65000"/>
                </a:schemeClr>
              </a:solidFill>
              <a:latin typeface="Montserrat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3235A-C5C1-CCCD-C193-CC2F759B9A7E}"/>
              </a:ext>
            </a:extLst>
          </p:cNvPr>
          <p:cNvSpPr txBox="1"/>
          <p:nvPr/>
        </p:nvSpPr>
        <p:spPr>
          <a:xfrm>
            <a:off x="5603721" y="2767854"/>
            <a:ext cx="31098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5400" b="1">
                <a:solidFill>
                  <a:schemeClr val="tx1"/>
                </a:solidFill>
                <a:latin typeface="Montserrat" panose="00000500000000000000" pitchFamily="2" charset="0"/>
              </a:rPr>
              <a:t>8</a:t>
            </a:r>
            <a:r>
              <a:rPr lang="en-US" sz="5400" b="1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rPr>
              <a:t>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  <a:t>work at other </a:t>
            </a:r>
            <a:b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  <a:t>federal agencies</a:t>
            </a:r>
            <a:b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2000" b="1">
                <a:solidFill>
                  <a:schemeClr val="tx1"/>
                </a:solidFill>
                <a:latin typeface="Montserrat" panose="00000500000000000000" pitchFamily="2" charset="0"/>
              </a:rPr>
              <a:t>(12/153)</a:t>
            </a:r>
            <a:endParaRPr lang="en-US" sz="2000" b="1" kern="120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95FC7-9827-EE49-CE48-B41BFB0D8416}"/>
              </a:ext>
            </a:extLst>
          </p:cNvPr>
          <p:cNvSpPr txBox="1"/>
          <p:nvPr/>
        </p:nvSpPr>
        <p:spPr>
          <a:xfrm>
            <a:off x="2390936" y="869343"/>
            <a:ext cx="4288080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82</a:t>
            </a:r>
            <a:r>
              <a:rPr lang="en-US" sz="5400" b="1" kern="1200">
                <a:solidFill>
                  <a:schemeClr val="bg1">
                    <a:lumMod val="65000"/>
                  </a:schemeClr>
                </a:solidFill>
                <a:latin typeface="Montserrat"/>
                <a:ea typeface="+mn-ea"/>
                <a:cs typeface="+mn-cs"/>
              </a:rPr>
              <a:t>%</a:t>
            </a:r>
          </a:p>
          <a:p>
            <a:pPr algn="ctr" defTabSz="685800">
              <a:buClrTx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  <a:latin typeface="Montserrat"/>
              </a:rPr>
              <a:t>work in U.S. government (126/153)</a:t>
            </a:r>
            <a:endParaRPr lang="en-US" sz="2000" b="1" kern="1200">
              <a:solidFill>
                <a:schemeClr val="bg1">
                  <a:lumMod val="65000"/>
                </a:schemeClr>
              </a:solidFill>
              <a:latin typeface="Montserrat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26093C4-EE52-5626-52D7-3DFDACA7406B}"/>
              </a:ext>
            </a:extLst>
          </p:cNvPr>
          <p:cNvSpPr txBox="1">
            <a:spLocks/>
          </p:cNvSpPr>
          <p:nvPr/>
        </p:nvSpPr>
        <p:spPr>
          <a:xfrm>
            <a:off x="0" y="96525"/>
            <a:ext cx="9144000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Recent EIS alumni stay with 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CDC </a:t>
            </a: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and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b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State, Tribal, Local, and Territorial Health Departments</a:t>
            </a:r>
          </a:p>
        </p:txBody>
      </p:sp>
    </p:spTree>
    <p:extLst>
      <p:ext uri="{BB962C8B-B14F-4D97-AF65-F5344CB8AC3E}">
        <p14:creationId xmlns:p14="http://schemas.microsoft.com/office/powerpoint/2010/main" val="2379744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A9839-CBAB-8B64-A273-B8EA918CEC54}"/>
              </a:ext>
            </a:extLst>
          </p:cNvPr>
          <p:cNvSpPr txBox="1"/>
          <p:nvPr/>
        </p:nvSpPr>
        <p:spPr>
          <a:xfrm>
            <a:off x="0" y="2210926"/>
            <a:ext cx="9144000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 kern="1200">
                <a:solidFill>
                  <a:schemeClr val="tx1"/>
                </a:solidFill>
                <a:latin typeface="Montserrat" panose="00000500000000000000" pitchFamily="2" charset="0"/>
              </a:rPr>
              <a:t>34%</a:t>
            </a:r>
            <a:endParaRPr lang="en-US" sz="5400" b="1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 defTabSz="685800">
              <a:buClrTx/>
            </a:pPr>
            <a:r>
              <a:rPr lang="en-US" sz="2000" b="1" kern="1200">
                <a:solidFill>
                  <a:schemeClr val="tx1"/>
                </a:solidFill>
                <a:latin typeface="Montserrat" panose="00000500000000000000" pitchFamily="2" charset="0"/>
              </a:rPr>
              <a:t>Of State Epidemiologists </a:t>
            </a:r>
            <a:endParaRPr lang="en-US" sz="20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3E2140-BE80-66F8-E0EE-EC22AF8EF359}"/>
              </a:ext>
            </a:extLst>
          </p:cNvPr>
          <p:cNvSpPr txBox="1">
            <a:spLocks/>
          </p:cNvSpPr>
          <p:nvPr/>
        </p:nvSpPr>
        <p:spPr>
          <a:xfrm>
            <a:off x="189856" y="96525"/>
            <a:ext cx="8954144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2400" b="1" dirty="0">
                <a:latin typeface="Montserrat" panose="00000500000000000000" pitchFamily="2" charset="0"/>
                <a:cs typeface="Calibri" panose="020F0502020204030204" pitchFamily="34" charset="0"/>
              </a:rPr>
              <a:t>EIS alumni assume key </a:t>
            </a:r>
            <a:r>
              <a:rPr lang="en-US" sz="2400" b="1" dirty="0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leadership roles </a:t>
            </a:r>
            <a:r>
              <a:rPr lang="en-US" sz="2400" b="1" dirty="0">
                <a:latin typeface="Montserrat" panose="00000500000000000000" pitchFamily="2" charset="0"/>
                <a:cs typeface="Calibri" panose="020F0502020204030204" pitchFamily="34" charset="0"/>
              </a:rPr>
              <a:t>in </a:t>
            </a:r>
            <a:br>
              <a:rPr lang="en-US" sz="2400" b="1" dirty="0"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State, Tribal, Local, and Territorial Health Departments</a:t>
            </a:r>
          </a:p>
        </p:txBody>
      </p:sp>
      <p:pic>
        <p:nvPicPr>
          <p:cNvPr id="7" name="Graphic 6" descr="Hero Female with solid fill">
            <a:extLst>
              <a:ext uri="{FF2B5EF4-FFF2-40B4-BE49-F238E27FC236}">
                <a16:creationId xmlns:a16="http://schemas.microsoft.com/office/drawing/2014/main" id="{264F1092-D543-A126-731F-BB638AADA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9574" y="948529"/>
            <a:ext cx="1241141" cy="1241141"/>
          </a:xfrm>
          <a:prstGeom prst="rect">
            <a:avLst/>
          </a:prstGeom>
        </p:spPr>
      </p:pic>
      <p:pic>
        <p:nvPicPr>
          <p:cNvPr id="9" name="Graphic 8" descr="Star with solid fill">
            <a:extLst>
              <a:ext uri="{FF2B5EF4-FFF2-40B4-BE49-F238E27FC236}">
                <a16:creationId xmlns:a16="http://schemas.microsoft.com/office/drawing/2014/main" id="{65E4D1D4-0244-0576-11E3-A1EE45B86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25209">
            <a:off x="4509130" y="1250786"/>
            <a:ext cx="253325" cy="253325"/>
          </a:xfrm>
          <a:prstGeom prst="rect">
            <a:avLst/>
          </a:prstGeom>
        </p:spPr>
      </p:pic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B0BBD8B4-9A6C-84AD-26E0-246F13A672F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Arial" panose="020B0604020202020204" pitchFamily="34" charset="0"/>
                <a:cs typeface="Calibri" panose="020F0502020204030204" pitchFamily="34" charset="0"/>
              </a:rPr>
              <a:t>EIS Alumni Assume Key </a:t>
            </a:r>
            <a:r>
              <a:rPr lang="en-US" sz="2400" b="1" i="0" dirty="0">
                <a:solidFill>
                  <a:srgbClr val="009ACF"/>
                </a:solidFill>
                <a:effectLst/>
                <a:latin typeface="Montserrat" panose="00000500000000000000" pitchFamily="2" charset="0"/>
                <a:ea typeface="Arial" panose="020B0604020202020204" pitchFamily="34" charset="0"/>
                <a:cs typeface="Calibri" panose="020F0502020204030204" pitchFamily="34" charset="0"/>
              </a:rPr>
              <a:t>Leadership Roles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A9839-CBAB-8B64-A273-B8EA918CEC54}"/>
              </a:ext>
            </a:extLst>
          </p:cNvPr>
          <p:cNvSpPr txBox="1"/>
          <p:nvPr/>
        </p:nvSpPr>
        <p:spPr>
          <a:xfrm>
            <a:off x="0" y="2210926"/>
            <a:ext cx="9144000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 kern="1200">
                <a:solidFill>
                  <a:schemeClr val="bg1">
                    <a:lumMod val="65000"/>
                  </a:schemeClr>
                </a:solidFill>
                <a:latin typeface="Montserrat"/>
              </a:rPr>
              <a:t>34%</a:t>
            </a:r>
            <a:endParaRPr lang="en-US" sz="5400" b="1">
              <a:solidFill>
                <a:schemeClr val="bg1">
                  <a:lumMod val="65000"/>
                </a:schemeClr>
              </a:solidFill>
              <a:latin typeface="Montserrat"/>
            </a:endParaRPr>
          </a:p>
          <a:p>
            <a:pPr algn="ctr" defTabSz="685800">
              <a:buClrTx/>
            </a:pPr>
            <a:r>
              <a:rPr lang="en-US" sz="2000" b="1" kern="1200">
                <a:solidFill>
                  <a:schemeClr val="bg1">
                    <a:lumMod val="65000"/>
                  </a:schemeClr>
                </a:solidFill>
                <a:latin typeface="Montserrat"/>
              </a:rPr>
              <a:t>Of State Epidemiologists </a:t>
            </a:r>
            <a:endParaRPr lang="en-US" sz="2000">
              <a:solidFill>
                <a:schemeClr val="bg1">
                  <a:lumMod val="65000"/>
                </a:schemeClr>
              </a:solidFill>
              <a:latin typeface="Montserra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3E2140-BE80-66F8-E0EE-EC22AF8EF359}"/>
              </a:ext>
            </a:extLst>
          </p:cNvPr>
          <p:cNvSpPr txBox="1">
            <a:spLocks/>
          </p:cNvSpPr>
          <p:nvPr/>
        </p:nvSpPr>
        <p:spPr>
          <a:xfrm>
            <a:off x="189856" y="96525"/>
            <a:ext cx="8954144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EIS alumni assume key </a:t>
            </a: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leadership roles </a:t>
            </a:r>
            <a: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  <a:t>in </a:t>
            </a:r>
            <a:br>
              <a:rPr lang="en-US" sz="2400" b="1"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rgbClr val="009AC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State, Tribal, Local, and Territorial Health Departments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868C9-678B-61FA-752B-25E96B637BB0}"/>
              </a:ext>
            </a:extLst>
          </p:cNvPr>
          <p:cNvSpPr txBox="1"/>
          <p:nvPr/>
        </p:nvSpPr>
        <p:spPr>
          <a:xfrm>
            <a:off x="0" y="3555403"/>
            <a:ext cx="9144000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5400" b="1" kern="1200">
                <a:solidFill>
                  <a:schemeClr val="tx1"/>
                </a:solidFill>
                <a:latin typeface="Montserrat" panose="00000500000000000000" pitchFamily="2" charset="0"/>
              </a:rPr>
              <a:t>45%</a:t>
            </a:r>
            <a:endParaRPr lang="en-US" sz="54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 defTabSz="685800">
              <a:buClrTx/>
            </a:pPr>
            <a:r>
              <a:rPr lang="en-US" sz="2000" b="1" kern="1200">
                <a:solidFill>
                  <a:schemeClr val="tx1"/>
                </a:solidFill>
                <a:latin typeface="Montserrat" panose="00000500000000000000" pitchFamily="2" charset="0"/>
              </a:rPr>
              <a:t>Of State Public Health Veterinarians </a:t>
            </a:r>
            <a:endParaRPr lang="en-US" sz="20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Graphic 6" descr="Hero Female with solid fill">
            <a:extLst>
              <a:ext uri="{FF2B5EF4-FFF2-40B4-BE49-F238E27FC236}">
                <a16:creationId xmlns:a16="http://schemas.microsoft.com/office/drawing/2014/main" id="{264F1092-D543-A126-731F-BB638AADA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9574" y="948529"/>
            <a:ext cx="1241141" cy="1241141"/>
          </a:xfrm>
          <a:prstGeom prst="rect">
            <a:avLst/>
          </a:prstGeom>
        </p:spPr>
      </p:pic>
      <p:pic>
        <p:nvPicPr>
          <p:cNvPr id="9" name="Graphic 8" descr="Star with solid fill">
            <a:extLst>
              <a:ext uri="{FF2B5EF4-FFF2-40B4-BE49-F238E27FC236}">
                <a16:creationId xmlns:a16="http://schemas.microsoft.com/office/drawing/2014/main" id="{65E4D1D4-0244-0576-11E3-A1EE45B86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25209">
            <a:off x="4509130" y="1250786"/>
            <a:ext cx="253325" cy="253325"/>
          </a:xfrm>
          <a:prstGeom prst="rect">
            <a:avLst/>
          </a:prstGeom>
        </p:spPr>
      </p:pic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6CFE3B33-5ADD-DE48-CA86-69756DE8410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EIS Alumni Assume Key Leadership Roles </a:t>
            </a:r>
          </a:p>
        </p:txBody>
      </p:sp>
    </p:spTree>
    <p:extLst>
      <p:ext uri="{BB962C8B-B14F-4D97-AF65-F5344CB8AC3E}">
        <p14:creationId xmlns:p14="http://schemas.microsoft.com/office/powerpoint/2010/main" val="3767965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1A41B1-E2F6-40B8-8CD7-8546C2141769}"/>
              </a:ext>
            </a:extLst>
          </p:cNvPr>
          <p:cNvSpPr txBox="1"/>
          <p:nvPr/>
        </p:nvSpPr>
        <p:spPr>
          <a:xfrm>
            <a:off x="514198" y="3091086"/>
            <a:ext cx="81156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5400" b="1" kern="1200">
                <a:solidFill>
                  <a:srgbClr val="262626"/>
                </a:solidFill>
                <a:latin typeface="Montserrat" panose="00000500000000000000" pitchFamily="2" charset="0"/>
                <a:ea typeface="+mn-ea"/>
                <a:cs typeface="+mn-cs"/>
              </a:rPr>
              <a:t>4</a:t>
            </a:r>
            <a:r>
              <a:rPr lang="en-US" sz="4400" b="1" kern="1200">
                <a:solidFill>
                  <a:srgbClr val="262626"/>
                </a:solidFill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lang="en-US" sz="2000" b="1" kern="1200">
                <a:solidFill>
                  <a:srgbClr val="262626"/>
                </a:solidFill>
                <a:latin typeface="Montserrat" panose="00000500000000000000" pitchFamily="2" charset="0"/>
                <a:ea typeface="+mn-ea"/>
                <a:cs typeface="+mn-cs"/>
              </a:rPr>
              <a:t>of the last </a:t>
            </a:r>
            <a:r>
              <a:rPr lang="en-US" sz="5400" b="1" kern="1200">
                <a:solidFill>
                  <a:srgbClr val="262626"/>
                </a:solidFill>
                <a:latin typeface="Montserrat" panose="00000500000000000000" pitchFamily="2" charset="0"/>
                <a:ea typeface="+mn-ea"/>
                <a:cs typeface="+mn-cs"/>
              </a:rPr>
              <a:t>12</a:t>
            </a:r>
          </a:p>
          <a:p>
            <a:pPr algn="ctr" defTabSz="685800">
              <a:buClrTx/>
            </a:pPr>
            <a:r>
              <a:rPr lang="en-US" sz="2000" b="1" kern="1200">
                <a:solidFill>
                  <a:srgbClr val="262626"/>
                </a:solidFill>
                <a:latin typeface="Montserrat" panose="00000500000000000000" pitchFamily="2" charset="0"/>
              </a:rPr>
              <a:t>CDC Directors are EIS alumni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3E6DCC-583F-4431-A1CD-46C46715848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 of the last 11</a:t>
            </a:r>
          </a:p>
        </p:txBody>
      </p:sp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0F7C8430-9394-0315-3644-5460E50B7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89" y="937018"/>
            <a:ext cx="3480621" cy="196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311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5000"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1297" y="1205824"/>
            <a:ext cx="6746232" cy="2742131"/>
          </a:xfrm>
          <a:prstGeom prst="rect">
            <a:avLst/>
          </a:prstGeom>
          <a:solidFill>
            <a:schemeClr val="tx1">
              <a:lumMod val="85000"/>
              <a:lumOff val="1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" name="Google Shape;167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188450" y="1693069"/>
            <a:ext cx="6767100" cy="1724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</a:rPr>
              <a:t>Ready to make </a:t>
            </a:r>
            <a:br>
              <a:rPr lang="en" sz="4800" dirty="0">
                <a:solidFill>
                  <a:srgbClr val="FFFFFF"/>
                </a:solidFill>
              </a:rPr>
            </a:br>
            <a:r>
              <a:rPr lang="en" sz="4800" i="1" dirty="0">
                <a:solidFill>
                  <a:srgbClr val="FFFFFF"/>
                </a:solidFill>
                <a:latin typeface="Montserrat" panose="020B0604020202020204" charset="0"/>
              </a:rPr>
              <a:t>a difference?</a:t>
            </a:r>
            <a:endParaRPr sz="4800" i="1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33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97" y="1153623"/>
            <a:ext cx="9113003" cy="24974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46050" algn="ctr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L="146050" algn="ctr">
              <a:lnSpc>
                <a:spcPct val="150000"/>
              </a:lnSpc>
            </a:pPr>
            <a:r>
              <a:rPr lang="en-US" sz="5400" b="1" dirty="0">
                <a:solidFill>
                  <a:srgbClr val="262626"/>
                </a:solidFill>
                <a:latin typeface="Montserrat" panose="020B0604020202020204" charset="0"/>
              </a:rPr>
              <a:t>EIS</a:t>
            </a:r>
            <a:r>
              <a:rPr lang="en-US" sz="2000" b="1" dirty="0">
                <a:solidFill>
                  <a:srgbClr val="262626"/>
                </a:solidFill>
                <a:latin typeface="Montserrat" panose="020B0604020202020204" charset="0"/>
              </a:rPr>
              <a:t> class of </a:t>
            </a:r>
            <a:r>
              <a:rPr lang="en-US" sz="5400" b="1" dirty="0">
                <a:solidFill>
                  <a:srgbClr val="262626"/>
                </a:solidFill>
                <a:latin typeface="Montserrat" panose="020B0604020202020204" charset="0"/>
              </a:rPr>
              <a:t>2026</a:t>
            </a:r>
          </a:p>
          <a:p>
            <a:pPr marL="146050" algn="ctr">
              <a:lnSpc>
                <a:spcPct val="150000"/>
              </a:lnSpc>
            </a:pPr>
            <a:r>
              <a:rPr lang="en-US" sz="2000" b="1" dirty="0">
                <a:solidFill>
                  <a:srgbClr val="262626"/>
                </a:solidFill>
                <a:highlight>
                  <a:srgbClr val="00FFFF"/>
                </a:highlight>
                <a:latin typeface="Montserrat"/>
              </a:rPr>
              <a:t>Tentative Application Period: March - June 2025</a:t>
            </a:r>
          </a:p>
          <a:p>
            <a:pPr marL="146050" algn="ctr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21139C20-CF8A-4574-975A-4195639EAC4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How to Apply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A02B5-A103-ABB6-9E41-C401D323C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2950" y="767443"/>
            <a:ext cx="7707086" cy="3641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4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273DABE-9BB7-2236-D191-81688379ED9C}"/>
              </a:ext>
            </a:extLst>
          </p:cNvPr>
          <p:cNvSpPr txBox="1"/>
          <p:nvPr/>
        </p:nvSpPr>
        <p:spPr>
          <a:xfrm>
            <a:off x="2103967" y="96211"/>
            <a:ext cx="4614332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algn="ctr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  <a:latin typeface="Montserrat" panose="020B0604020202020204" charset="0"/>
              </a:rPr>
              <a:t>www.cdc.gov/eis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D174B-2239-746E-F208-A86466290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238" y="683094"/>
            <a:ext cx="5360170" cy="4137675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BE245F-BA5C-30CE-2FA2-27DFF216B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EIS Web</a:t>
            </a:r>
            <a:r>
              <a:rPr lang="en-US" baseline="0" dirty="0"/>
              <a:t>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29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 idx="4294967295"/>
          </p:nvPr>
        </p:nvSpPr>
        <p:spPr>
          <a:xfrm>
            <a:off x="275781" y="152399"/>
            <a:ext cx="6767100" cy="7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</a:rPr>
              <a:t>WE WERE THERE</a:t>
            </a:r>
          </a:p>
        </p:txBody>
      </p:sp>
      <p:pic>
        <p:nvPicPr>
          <p:cNvPr id="4" name="Picture 3" descr="Timeline&#10;&#10;AI-generated content may be incorrect.">
            <a:extLst>
              <a:ext uri="{FF2B5EF4-FFF2-40B4-BE49-F238E27FC236}">
                <a16:creationId xmlns:a16="http://schemas.microsoft.com/office/drawing/2014/main" id="{8F5380D1-00AC-E5B5-51E2-57B0C8C4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86" y="1337310"/>
            <a:ext cx="8889627" cy="24688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0C1CD-D4E7-0185-9534-440D082EFE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7FE44-4331-720F-4580-95A63790E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10" r="10212"/>
          <a:stretch/>
        </p:blipFill>
        <p:spPr>
          <a:xfrm>
            <a:off x="1697566" y="511704"/>
            <a:ext cx="5748867" cy="3939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3F87A580-022C-31E0-72C2-416AFBBFD46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Applying to be</a:t>
            </a:r>
            <a:r>
              <a:rPr lang="en-US" baseline="0" dirty="0"/>
              <a:t> a Fellow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52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592667" y="1185926"/>
            <a:ext cx="2904066" cy="2753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 </a:t>
            </a:r>
          </a:p>
        </p:txBody>
      </p:sp>
      <p:pic>
        <p:nvPicPr>
          <p:cNvPr id="4" name="Picture 3" descr="Dr. Amen Ben Hamida (EIS ‘17) from CDC's Emergency Response and Recovery Branch (ERRB) in Burkina Faso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3" t="-391" r="21252" b="238"/>
          <a:stretch/>
        </p:blipFill>
        <p:spPr>
          <a:xfrm>
            <a:off x="4186591" y="-17948"/>
            <a:ext cx="4957409" cy="5161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10743" y="1311385"/>
            <a:ext cx="3537382" cy="254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algn="ctr"/>
            <a:endParaRPr lang="en-US" sz="1600" b="1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146050" algn="ctr"/>
            <a:r>
              <a:rPr lang="en-US" sz="3200" b="1">
                <a:solidFill>
                  <a:schemeClr val="tx1"/>
                </a:solidFill>
                <a:latin typeface="Montserrat" panose="020B0604020202020204" charset="0"/>
              </a:rPr>
              <a:t>LEARN </a:t>
            </a:r>
          </a:p>
          <a:p>
            <a:pPr marL="146050" algn="ctr"/>
            <a:r>
              <a:rPr lang="en-US" sz="3200" b="1">
                <a:solidFill>
                  <a:schemeClr val="tx1"/>
                </a:solidFill>
                <a:latin typeface="Montserrat" panose="020B0604020202020204" charset="0"/>
              </a:rPr>
              <a:t>MORE</a:t>
            </a:r>
          </a:p>
          <a:p>
            <a:pPr marL="146050" algn="ctr"/>
            <a:endParaRPr lang="en-US" sz="1600" b="1">
              <a:solidFill>
                <a:schemeClr val="tx1"/>
              </a:solidFill>
              <a:latin typeface="Montserrat" panose="020B0604020202020204" charset="0"/>
            </a:endParaRPr>
          </a:p>
          <a:p>
            <a:pPr marL="146050" algn="ctr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Montserrat" panose="020B0604020202020204" charset="0"/>
              </a:rPr>
              <a:t>www.cdc.gov/eis</a:t>
            </a:r>
          </a:p>
          <a:p>
            <a:pPr marL="146050" algn="ctr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Montserrat" panose="020B0604020202020204" charset="0"/>
              </a:rPr>
              <a:t>www.cdc.gov/fellowships</a:t>
            </a:r>
          </a:p>
          <a:p>
            <a:pPr marL="146050" algn="ctr">
              <a:lnSpc>
                <a:spcPct val="150000"/>
              </a:lnSpc>
            </a:pPr>
            <a:endParaRPr lang="en-US" sz="160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5617A3-5A21-46E0-A80C-C5924E70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50" y="808965"/>
            <a:ext cx="3393300" cy="676200"/>
          </a:xfrm>
        </p:spPr>
        <p:txBody>
          <a:bodyPr/>
          <a:lstStyle/>
          <a:p>
            <a:r>
              <a:rPr lang="en-US" dirty="0"/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124234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1179" y="1213543"/>
            <a:ext cx="6729664" cy="2724794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3451" y="2243865"/>
            <a:ext cx="5283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Arial"/>
              </a:rPr>
              <a:t>ON THE FRONT LINES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E50109-DB46-4516-ABA2-FF9498D4FCF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ON THE FRONT LINES</a:t>
            </a:r>
          </a:p>
        </p:txBody>
      </p:sp>
    </p:spTree>
    <p:extLst>
      <p:ext uri="{BB962C8B-B14F-4D97-AF65-F5344CB8AC3E}">
        <p14:creationId xmlns:p14="http://schemas.microsoft.com/office/powerpoint/2010/main" val="343655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0;p13">
            <a:extLst>
              <a:ext uri="{FF2B5EF4-FFF2-40B4-BE49-F238E27FC236}">
                <a16:creationId xmlns:a16="http://schemas.microsoft.com/office/drawing/2014/main" id="{4067C9E0-C672-49EE-A99F-26C8E3867AC1}"/>
              </a:ext>
            </a:extLst>
          </p:cNvPr>
          <p:cNvSpPr txBox="1">
            <a:spLocks/>
          </p:cNvSpPr>
          <p:nvPr/>
        </p:nvSpPr>
        <p:spPr>
          <a:xfrm>
            <a:off x="136447" y="70361"/>
            <a:ext cx="8871106" cy="66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lvl="0" algn="ctr">
              <a:defRPr/>
            </a:pPr>
            <a:r>
              <a:rPr kumimoji="0" lang="en-US" sz="2800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sym typeface="Playfair Display"/>
              </a:rPr>
              <a:t>2023 &amp; 2024 EIS </a:t>
            </a:r>
            <a:r>
              <a:rPr lang="en-US" sz="2800" b="1" cap="all">
                <a:solidFill>
                  <a:schemeClr val="tx1"/>
                </a:solidFill>
                <a:latin typeface="Montserrat" panose="00000500000000000000" pitchFamily="2" charset="0"/>
              </a:rPr>
              <a:t>Classes</a:t>
            </a:r>
            <a:endParaRPr kumimoji="0" lang="en-US" sz="2800" b="1" i="0" u="none" strike="noStrike" kern="0" cap="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0"/>
              <a:sym typeface="Playfair Display"/>
            </a:endParaRP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EF1992D3-04DB-4C85-82CC-4586C3BDA61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2021 &amp; 2022 EIS Classes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06D18E-B0E3-480F-8F9C-35FAF68D1A45}"/>
              </a:ext>
            </a:extLst>
          </p:cNvPr>
          <p:cNvSpPr/>
          <p:nvPr/>
        </p:nvSpPr>
        <p:spPr>
          <a:xfrm>
            <a:off x="2535967" y="606603"/>
            <a:ext cx="407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latin typeface="Montserrat" panose="020B0604020202020204" charset="0"/>
              </a:rPr>
              <a:t>86 in class of 2023 | 49 in class of 2024</a:t>
            </a:r>
          </a:p>
        </p:txBody>
      </p:sp>
      <p:pic>
        <p:nvPicPr>
          <p:cNvPr id="1026" name="Picture 2" descr="US map of EIS Officers Across the country by state.">
            <a:extLst>
              <a:ext uri="{FF2B5EF4-FFF2-40B4-BE49-F238E27FC236}">
                <a16:creationId xmlns:a16="http://schemas.microsoft.com/office/drawing/2014/main" id="{94A344D8-E67A-5C65-A47D-C540A8B37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72" y="905541"/>
            <a:ext cx="4628455" cy="39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27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daloka"/>
                <a:sym typeface="Vidalok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idaloka"/>
              <a:sym typeface="Vidaloka"/>
            </a:endParaRPr>
          </a:p>
        </p:txBody>
      </p:sp>
      <p:sp>
        <p:nvSpPr>
          <p:cNvPr id="7" name="Google Shape;87;p16"/>
          <p:cNvSpPr txBox="1">
            <a:spLocks/>
          </p:cNvSpPr>
          <p:nvPr/>
        </p:nvSpPr>
        <p:spPr>
          <a:xfrm>
            <a:off x="5801326" y="1200136"/>
            <a:ext cx="2195700" cy="2753700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9525"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EIS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9525"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OFFICERS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9525"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ARE . . .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25B3BB-2FFE-42AB-938F-59F8608C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 OFFICERS ARE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5228C-2267-78F2-DFB2-CD16D385F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" y="0"/>
            <a:ext cx="4756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8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1185765" y="1194900"/>
            <a:ext cx="2195700" cy="275370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WHY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EIS?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7D26E8-A37E-49B1-BDF4-A54D245C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CC7E2-945B-4A73-B239-DFE257D61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43" b="5843"/>
          <a:stretch/>
        </p:blipFill>
        <p:spPr>
          <a:xfrm flipH="1">
            <a:off x="4775953" y="0"/>
            <a:ext cx="43680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0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5821933" y="1191475"/>
            <a:ext cx="2195700" cy="275370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THERE’S NOTHING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LIKE IT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F8597D-D5FB-4189-9C2E-7106D90FB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THERE’S NOTHING LIKE IT </a:t>
            </a:r>
          </a:p>
        </p:txBody>
      </p:sp>
      <p:pic>
        <p:nvPicPr>
          <p:cNvPr id="3" name="Picture 2" descr="Kelsey Sumner (EIS Class of 2021 in Mwanza, Tanzania during a poliovirus response in June 2022">
            <a:extLst>
              <a:ext uri="{FF2B5EF4-FFF2-40B4-BE49-F238E27FC236}">
                <a16:creationId xmlns:a16="http://schemas.microsoft.com/office/drawing/2014/main" id="{40845182-8FFC-1766-090E-1113EDE9B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" y="-1874"/>
            <a:ext cx="4563099" cy="60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5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4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/>
          <a:srcRect l="7320" t="10721" r="296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3474150" y="1411266"/>
            <a:ext cx="2195700" cy="275370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WHERE COULD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EIS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TAKE YOU?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B0604020202020204" charset="0"/>
              <a:sym typeface="Vidaloka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BE5910-BB51-45C8-BB9B-DA6A8A0D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COULD EIS  TAKE YOU?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duation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54" y="514349"/>
            <a:ext cx="1762991" cy="1958317"/>
          </a:xfrm>
          <a:prstGeom prst="rect">
            <a:avLst/>
          </a:prstGeom>
        </p:spPr>
      </p:pic>
      <p:grpSp>
        <p:nvGrpSpPr>
          <p:cNvPr id="2" name="Group 1" descr="More than 95 percent of recent EIS graduates continue in public health-related positions.">
            <a:extLst>
              <a:ext uri="{FF2B5EF4-FFF2-40B4-BE49-F238E27FC236}">
                <a16:creationId xmlns:a16="http://schemas.microsoft.com/office/drawing/2014/main" id="{A5A898B7-8074-4507-B9D9-6447F1E67062}"/>
              </a:ext>
            </a:extLst>
          </p:cNvPr>
          <p:cNvGrpSpPr/>
          <p:nvPr/>
        </p:nvGrpSpPr>
        <p:grpSpPr>
          <a:xfrm>
            <a:off x="514198" y="2638257"/>
            <a:ext cx="8127850" cy="1796807"/>
            <a:chOff x="212541" y="367939"/>
            <a:chExt cx="8127850" cy="17968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2A654D-5563-4C68-9570-140855CC835A}"/>
                </a:ext>
              </a:extLst>
            </p:cNvPr>
            <p:cNvSpPr txBox="1"/>
            <p:nvPr/>
          </p:nvSpPr>
          <p:spPr>
            <a:xfrm>
              <a:off x="224787" y="367939"/>
              <a:ext cx="81156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5400" b="1" kern="1200">
                  <a:solidFill>
                    <a:srgbClr val="262626"/>
                  </a:solidFill>
                  <a:latin typeface="Montserrat" panose="00000500000000000000" pitchFamily="2" charset="0"/>
                  <a:ea typeface="+mn-ea"/>
                  <a:cs typeface="+mn-cs"/>
                </a:rPr>
                <a:t>97%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5FAF16-92AB-44A4-B3B9-EADDEA72AF2C}"/>
                </a:ext>
              </a:extLst>
            </p:cNvPr>
            <p:cNvSpPr txBox="1"/>
            <p:nvPr/>
          </p:nvSpPr>
          <p:spPr>
            <a:xfrm>
              <a:off x="212541" y="1456860"/>
              <a:ext cx="81156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2000" b="1" kern="1200">
                  <a:solidFill>
                    <a:srgbClr val="262626"/>
                  </a:solidFill>
                  <a:latin typeface="Montserrat" panose="00000500000000000000" pitchFamily="2" charset="0"/>
                  <a:ea typeface="+mn-ea"/>
                  <a:cs typeface="+mn-cs"/>
                </a:rPr>
                <a:t>of recent EIS graduates continue </a:t>
              </a:r>
            </a:p>
            <a:p>
              <a:pPr algn="ctr" defTabSz="685800">
                <a:buClrTx/>
              </a:pPr>
              <a:r>
                <a:rPr lang="en-US" sz="2000" b="1" kern="1200">
                  <a:solidFill>
                    <a:srgbClr val="262626"/>
                  </a:solidFill>
                  <a:latin typeface="Montserrat" panose="00000500000000000000" pitchFamily="2" charset="0"/>
                  <a:ea typeface="+mn-ea"/>
                  <a:cs typeface="+mn-cs"/>
                </a:rPr>
                <a:t>in public health-related positions</a:t>
              </a:r>
            </a:p>
          </p:txBody>
        </p:sp>
      </p:grp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6C9F84F0-D2FD-4CC4-B531-BEA79EB4716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More than</a:t>
            </a:r>
            <a:r>
              <a:rPr lang="en-US" baseline="0" dirty="0"/>
              <a:t> 95%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03410"/>
      </p:ext>
    </p:extLst>
  </p:cSld>
  <p:clrMapOvr>
    <a:masterClrMapping/>
  </p:clrMapOvr>
</p:sld>
</file>

<file path=ppt/theme/theme1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9C403F70E4A243A49EC70EED69F89A" ma:contentTypeVersion="1309" ma:contentTypeDescription="Create a new document." ma:contentTypeScope="" ma:versionID="f08cd37b7ddffdbc8944776218ef0a19">
  <xsd:schema xmlns:xsd="http://www.w3.org/2001/XMLSchema" xmlns:xs="http://www.w3.org/2001/XMLSchema" xmlns:p="http://schemas.microsoft.com/office/2006/metadata/properties" xmlns:ns2="0724e717-bbe7-4e48-ae6a-faff532bb476" xmlns:ns3="0e8cf964-8534-49e0-af3e-06854c117df5" xmlns:ns4="97986baa-4a78-4324-b8be-ae407745dc09" targetNamespace="http://schemas.microsoft.com/office/2006/metadata/properties" ma:root="true" ma:fieldsID="c0ee892f5343dbede63f33c9670a66c7" ns2:_="" ns3:_="" ns4:_="">
    <xsd:import namespace="0724e717-bbe7-4e48-ae6a-faff532bb476"/>
    <xsd:import namespace="0e8cf964-8534-49e0-af3e-06854c117df5"/>
    <xsd:import namespace="97986baa-4a78-4324-b8be-ae407745dc0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4e717-bbe7-4e48-ae6a-faff532bb47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dcbfa1dc-7cb6-48b7-9934-8ecf856eb30f}" ma:internalName="TaxCatchAll" ma:showField="CatchAllData" ma:web="0724e717-bbe7-4e48-ae6a-faff532bb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cf964-8534-49e0-af3e-06854c117d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353dbe8-8260-4ccf-8219-3d2995e6f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86baa-4a78-4324-b8be-ae407745dc0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24e717-bbe7-4e48-ae6a-faff532bb476" xsi:nil="true"/>
    <_dlc_DocId xmlns="0724e717-bbe7-4e48-ae6a-faff532bb476">CSELS-82125950-27144</_dlc_DocId>
    <_dlc_DocIdUrl xmlns="0724e717-bbe7-4e48-ae6a-faff532bb476">
      <Url>https://cdc.sharepoint.com/sites/CSELS/DSEPD/_layouts/15/DocIdRedir.aspx?ID=CSELS-82125950-27144</Url>
      <Description>CSELS-82125950-27144</Description>
    </_dlc_DocIdUrl>
    <_dlc_DocIdPersistId xmlns="0724e717-bbe7-4e48-ae6a-faff532bb476">false</_dlc_DocIdPersistId>
    <SharedWithUsers xmlns="97986baa-4a78-4324-b8be-ae407745dc09">
      <UserInfo>
        <DisplayName>Pevzner, Eric (CDC/DDPHSS/CSELS/DSEPD)</DisplayName>
        <AccountId>1461</AccountId>
        <AccountType/>
      </UserInfo>
    </SharedWithUsers>
    <lcf76f155ced4ddcb4097134ff3c332f xmlns="0e8cf964-8534-49e0-af3e-06854c117df5">
      <Terms xmlns="http://schemas.microsoft.com/office/infopath/2007/PartnerControls"/>
    </lcf76f155ced4ddcb4097134ff3c332f>
    <MediaLengthInSeconds xmlns="0e8cf964-8534-49e0-af3e-06854c117df5" xsi:nil="true"/>
  </documentManagement>
</p:properties>
</file>

<file path=customXml/itemProps1.xml><?xml version="1.0" encoding="utf-8"?>
<ds:datastoreItem xmlns:ds="http://schemas.openxmlformats.org/officeDocument/2006/customXml" ds:itemID="{20A76F3B-3C3A-4450-93BC-08329D53D4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31681C-4F98-477E-8DDA-3E77CEB48A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4e717-bbe7-4e48-ae6a-faff532bb476"/>
    <ds:schemaRef ds:uri="0e8cf964-8534-49e0-af3e-06854c117df5"/>
    <ds:schemaRef ds:uri="97986baa-4a78-4324-b8be-ae407745dc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80D998-4C46-4487-97B4-CFEC2487F78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0D11E0A-6F8E-47E3-B2C0-CB7C698EB540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  <ds:schemaRef ds:uri="97986baa-4a78-4324-b8be-ae407745dc09"/>
    <ds:schemaRef ds:uri="http://purl.org/dc/terms/"/>
    <ds:schemaRef ds:uri="0e8cf964-8534-49e0-af3e-06854c117df5"/>
    <ds:schemaRef ds:uri="0724e717-bbe7-4e48-ae6a-faff532bb476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1739</Words>
  <Application>Microsoft Office PowerPoint</Application>
  <PresentationFormat>On-screen Show (16:9)</PresentationFormat>
  <Paragraphs>142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Wingdings</vt:lpstr>
      <vt:lpstr>Montserrat</vt:lpstr>
      <vt:lpstr>Calibri Light</vt:lpstr>
      <vt:lpstr>Vidaloka</vt:lpstr>
      <vt:lpstr>Playfair Display</vt:lpstr>
      <vt:lpstr>Arial</vt:lpstr>
      <vt:lpstr>Raleway</vt:lpstr>
      <vt:lpstr>Calibri</vt:lpstr>
      <vt:lpstr>Raleway Light</vt:lpstr>
      <vt:lpstr>Gertrude template</vt:lpstr>
      <vt:lpstr>Isabella template</vt:lpstr>
      <vt:lpstr>1_Gertrude template</vt:lpstr>
      <vt:lpstr>Office Theme</vt:lpstr>
      <vt:lpstr>EPIDEMIC INTELLIGENCE SERVICE</vt:lpstr>
      <vt:lpstr>WE WERE THERE</vt:lpstr>
      <vt:lpstr>ON THE FRONT LINES</vt:lpstr>
      <vt:lpstr>2021 &amp; 2022 EIS Classes</vt:lpstr>
      <vt:lpstr>EIS OFFICERS ARE </vt:lpstr>
      <vt:lpstr>WHY EIS?</vt:lpstr>
      <vt:lpstr>THERE’S NOTHING LIKE IT </vt:lpstr>
      <vt:lpstr>WHERE COULD EIS  TAKE YOU?</vt:lpstr>
      <vt:lpstr>More than 95%</vt:lpstr>
      <vt:lpstr>More than 95%</vt:lpstr>
      <vt:lpstr>More than 95%</vt:lpstr>
      <vt:lpstr>More than 95%</vt:lpstr>
      <vt:lpstr>More than 95%</vt:lpstr>
      <vt:lpstr>EIS Alumni Assume Key Leadership Roles </vt:lpstr>
      <vt:lpstr>EIS Alumni Assume Key Leadership Roles </vt:lpstr>
      <vt:lpstr>4 of the last 11</vt:lpstr>
      <vt:lpstr>Ready to make  a difference?</vt:lpstr>
      <vt:lpstr>How to Apply</vt:lpstr>
      <vt:lpstr>EIS Website</vt:lpstr>
      <vt:lpstr>Applying to be a Fellow</vt:lpstr>
      <vt:lpstr>Learn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EPIDEMIC INTELLIGENCE SERVICE</dc:title>
  <dc:creator>Duggan, Natalie (CDC/DDPHSS/CSELS/DSEPD) (CTR)</dc:creator>
  <cp:lastModifiedBy>Bankston, Latasha S. (CDC/PHIC/DWD)</cp:lastModifiedBy>
  <cp:revision>7</cp:revision>
  <dcterms:created xsi:type="dcterms:W3CDTF">2020-03-26T19:34:28Z</dcterms:created>
  <dcterms:modified xsi:type="dcterms:W3CDTF">2025-03-19T13:31:23Z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2021-02-26T20:50:14Z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981cc50c-c730-4900-87e7-cab24d831b93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0x010100339C403F70E4A243A49EC70EED69F89A</vt:lpwstr>
  </property>
  <property fmtid="{D5CDD505-2E9C-101B-9397-08002B2CF9AE}" pid="10" name="MediaServiceImageTags">
    <vt:lpwstr/>
  </property>
  <property fmtid="{D5CDD505-2E9C-101B-9397-08002B2CF9AE}" pid="11" name="_dlc_DocIdItemGuid">
    <vt:lpwstr>054fcb75-006e-49f6-9e1a-887d25ed74e8</vt:lpwstr>
  </property>
  <property fmtid="{D5CDD505-2E9C-101B-9397-08002B2CF9AE}" pid="12" name="Order">
    <vt:lpwstr>235900.000000000</vt:lpwstr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  <property fmtid="{D5CDD505-2E9C-101B-9397-08002B2CF9AE}" pid="18" name="xd_Signature">
    <vt:lpwstr/>
  </property>
</Properties>
</file>